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25" r:id="rId3"/>
  </p:sldMasterIdLst>
  <p:notesMasterIdLst>
    <p:notesMasterId r:id="rId23"/>
  </p:notesMasterIdLst>
  <p:handoutMasterIdLst>
    <p:handoutMasterId r:id="rId24"/>
  </p:handoutMasterIdLst>
  <p:sldIdLst>
    <p:sldId id="420" r:id="rId4"/>
    <p:sldId id="291" r:id="rId5"/>
    <p:sldId id="412" r:id="rId6"/>
    <p:sldId id="346" r:id="rId7"/>
    <p:sldId id="388" r:id="rId8"/>
    <p:sldId id="390" r:id="rId9"/>
    <p:sldId id="378" r:id="rId10"/>
    <p:sldId id="426" r:id="rId11"/>
    <p:sldId id="391" r:id="rId12"/>
    <p:sldId id="421" r:id="rId13"/>
    <p:sldId id="395" r:id="rId14"/>
    <p:sldId id="425" r:id="rId15"/>
    <p:sldId id="408" r:id="rId16"/>
    <p:sldId id="417" r:id="rId17"/>
    <p:sldId id="416" r:id="rId18"/>
    <p:sldId id="409" r:id="rId19"/>
    <p:sldId id="397" r:id="rId20"/>
    <p:sldId id="415" r:id="rId21"/>
    <p:sldId id="401" r:id="rId22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78967" autoAdjust="0"/>
  </p:normalViewPr>
  <p:slideViewPr>
    <p:cSldViewPr>
      <p:cViewPr varScale="1">
        <p:scale>
          <a:sx n="86" d="100"/>
          <a:sy n="86" d="100"/>
        </p:scale>
        <p:origin x="6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6"/>
    </p:cViewPr>
  </p:sorterViewPr>
  <p:notesViewPr>
    <p:cSldViewPr>
      <p:cViewPr varScale="1">
        <p:scale>
          <a:sx n="76" d="100"/>
          <a:sy n="76" d="100"/>
        </p:scale>
        <p:origin x="-2166" y="-90"/>
      </p:cViewPr>
      <p:guideLst>
        <p:guide orient="horz" pos="3079"/>
        <p:guide pos="210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890514" cy="48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8" rIns="90555" bIns="452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04" y="4"/>
            <a:ext cx="2890513" cy="48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8" rIns="90555" bIns="452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285069"/>
            <a:ext cx="2890514" cy="48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8" rIns="90555" bIns="452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GB" smtClean="0"/>
              <a:t>INF_Hons</a:t>
            </a:r>
            <a:endParaRPr lang="en-GB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04" y="9285069"/>
            <a:ext cx="2890513" cy="48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8" rIns="90555" bIns="452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481C36B-0623-4E8F-95F9-1B8FE31304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3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890514" cy="489184"/>
          </a:xfrm>
          <a:prstGeom prst="rect">
            <a:avLst/>
          </a:prstGeom>
        </p:spPr>
        <p:txBody>
          <a:bodyPr vert="horz" lIns="90555" tIns="45278" rIns="90555" bIns="452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04" y="4"/>
            <a:ext cx="2890513" cy="489184"/>
          </a:xfrm>
          <a:prstGeom prst="rect">
            <a:avLst/>
          </a:prstGeom>
        </p:spPr>
        <p:txBody>
          <a:bodyPr vert="horz" lIns="90555" tIns="45278" rIns="90555" bIns="452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CD656A0-D5E6-4362-9F8A-D763D909ABA5}" type="datetimeFigureOut">
              <a:rPr lang="en-GB"/>
              <a:pPr>
                <a:defRPr/>
              </a:pPr>
              <a:t>23/09/2015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5" tIns="45278" rIns="90555" bIns="4527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8" y="4643321"/>
            <a:ext cx="5336214" cy="4399514"/>
          </a:xfrm>
          <a:prstGeom prst="rect">
            <a:avLst/>
          </a:prstGeom>
        </p:spPr>
        <p:txBody>
          <a:bodyPr vert="horz" lIns="90555" tIns="45278" rIns="90555" bIns="4527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285069"/>
            <a:ext cx="2890514" cy="489183"/>
          </a:xfrm>
          <a:prstGeom prst="rect">
            <a:avLst/>
          </a:prstGeom>
        </p:spPr>
        <p:txBody>
          <a:bodyPr vert="horz" lIns="90555" tIns="45278" rIns="90555" bIns="452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04" y="9285069"/>
            <a:ext cx="2890513" cy="489183"/>
          </a:xfrm>
          <a:prstGeom prst="rect">
            <a:avLst/>
          </a:prstGeom>
        </p:spPr>
        <p:txBody>
          <a:bodyPr vert="horz" lIns="90555" tIns="45278" rIns="90555" bIns="452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86D06A2-507F-4AFF-8920-44C2A362B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677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</a:t>
            </a:r>
            <a:r>
              <a:rPr lang="en-GB" baseline="0" dirty="0" smtClean="0"/>
              <a:t> some time to think about your search strategy. </a:t>
            </a:r>
          </a:p>
          <a:p>
            <a:r>
              <a:rPr lang="en-GB" baseline="0" dirty="0" smtClean="0"/>
              <a:t>Consider the sources you will use and </a:t>
            </a:r>
            <a:r>
              <a:rPr lang="en-GB" baseline="0" dirty="0" smtClean="0"/>
              <a:t>apply </a:t>
            </a:r>
            <a:r>
              <a:rPr lang="en-GB" baseline="0" dirty="0" smtClean="0"/>
              <a:t>your strategy.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1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778953" y="9286050"/>
            <a:ext cx="2888647" cy="4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3" tIns="45272" rIns="90543" bIns="45272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52C49A5B-7000-4DB3-96EA-AB6DFF496AEB}" type="slidenum">
              <a:rPr lang="en-GB" sz="1300">
                <a:solidFill>
                  <a:schemeClr val="tx1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sz="13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778953" y="9286050"/>
            <a:ext cx="2888647" cy="4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3" tIns="45272" rIns="90543" bIns="45272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5DC947D5-CFF6-43CD-A706-D229D8620866}" type="slidenum">
              <a:rPr lang="en-GB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0" y="733425"/>
            <a:ext cx="4889500" cy="3667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02" y="4643025"/>
            <a:ext cx="5332884" cy="4398894"/>
          </a:xfrm>
          <a:noFill/>
        </p:spPr>
        <p:txBody>
          <a:bodyPr lIns="90543" tIns="45272" rIns="90543" bIns="45272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11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8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855663"/>
            <a:ext cx="4551362" cy="3414712"/>
          </a:xfrm>
          <a:ln w="12699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733" y="4645085"/>
            <a:ext cx="4889627" cy="4117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8" tIns="45232" rIns="90458" bIns="45232"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Inf_PG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dirty="0" smtClean="0"/>
              <a:t>Sources selected depend on your topic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dirty="0" smtClean="0"/>
              <a:t>Web of Science/Scopus are</a:t>
            </a:r>
            <a:r>
              <a:rPr lang="en-GB" baseline="0" dirty="0" smtClean="0"/>
              <a:t> broad general sources.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baseline="0" dirty="0" smtClean="0"/>
              <a:t>Others are more focused on computing science and offer some sophisticated features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49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dirty="0" smtClean="0"/>
              <a:t>From</a:t>
            </a:r>
            <a:r>
              <a:rPr lang="en-GB" baseline="0" dirty="0" smtClean="0"/>
              <a:t> this result you can link to the full article.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baseline="0" dirty="0" smtClean="0"/>
              <a:t>Also to the references and to other works that have cited this article since publication.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baseline="0" dirty="0" smtClean="0"/>
              <a:t>Keywords – may be useful to help refine your own </a:t>
            </a:r>
            <a:r>
              <a:rPr lang="en-GB" baseline="0" dirty="0" smtClean="0"/>
              <a:t>search. </a:t>
            </a:r>
            <a:endParaRPr lang="en-GB" baseline="0" dirty="0" smtClean="0"/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baseline="0" dirty="0" smtClean="0"/>
              <a:t>Keywords – select the link to see related articles </a:t>
            </a:r>
            <a:r>
              <a:rPr lang="en-GB" baseline="0" dirty="0" smtClean="0"/>
              <a:t>in the Web </a:t>
            </a:r>
            <a:r>
              <a:rPr lang="en-GB" baseline="0" dirty="0" smtClean="0"/>
              <a:t>of Science Core </a:t>
            </a:r>
            <a:r>
              <a:rPr lang="en-GB" baseline="0" dirty="0" smtClean="0"/>
              <a:t>Collection.  </a:t>
            </a:r>
            <a:endParaRPr lang="en-GB" baseline="0" dirty="0" smtClean="0"/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32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[ACM]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dirty="0" smtClean="0"/>
              <a:t>Can</a:t>
            </a:r>
            <a:r>
              <a:rPr lang="en-GB" baseline="0" dirty="0" smtClean="0"/>
              <a:t> also link to the article and to related articles via ‘Index Terms’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28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dirty="0" smtClean="0"/>
              <a:t>You</a:t>
            </a:r>
            <a:r>
              <a:rPr lang="en-GB" baseline="0" dirty="0" smtClean="0"/>
              <a:t> can build up a search and refine it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baseline="0" dirty="0" smtClean="0"/>
              <a:t>You can save it and go back to it later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96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01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Inter-library loan</a:t>
            </a:r>
            <a:r>
              <a:rPr lang="en-GB" baseline="0" dirty="0" smtClean="0"/>
              <a:t>s.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54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2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35759" indent="-282984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31937" indent="-226386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84713" indent="-226386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37487" indent="-226386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490262" indent="-2263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43038" indent="-2263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395813" indent="-2263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48587" indent="-2263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C4F269-CCFC-40EC-AD6C-81512FD1B16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5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9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778953" y="9286050"/>
            <a:ext cx="2888647" cy="4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3" tIns="45272" rIns="90543" bIns="45272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8C4D93E4-6B6E-4AFF-97A5-108F3837F5E0}" type="slidenum">
              <a:rPr lang="en-GB" sz="1300">
                <a:solidFill>
                  <a:schemeClr val="tx1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sz="13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778953" y="9286050"/>
            <a:ext cx="2888647" cy="4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3" tIns="45272" rIns="90543" bIns="45272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E1CEA1EB-D565-4458-AE69-22125513755F}" type="slidenum">
              <a:rPr lang="en-GB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0" y="733425"/>
            <a:ext cx="4889500" cy="3667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02" y="4643025"/>
            <a:ext cx="5332884" cy="4398894"/>
          </a:xfrm>
        </p:spPr>
        <p:txBody>
          <a:bodyPr lIns="90543" tIns="45272" rIns="90543" bIns="45272"/>
          <a:lstStyle/>
          <a:p>
            <a:pPr marL="578207" indent="-578207" defTabSz="433655">
              <a:lnSpc>
                <a:spcPct val="80000"/>
              </a:lnSpc>
              <a:buClr>
                <a:schemeClr val="accent2"/>
              </a:buClr>
              <a:buFontTx/>
              <a:buAutoNum type="arabicPeriod"/>
              <a:defRPr/>
            </a:pPr>
            <a:endParaRPr lang="en-GB" dirty="0" smtClean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4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1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3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you haven’t already look</a:t>
            </a:r>
            <a:r>
              <a:rPr lang="en-GB" baseline="0" dirty="0" smtClean="0"/>
              <a:t> at the options available and how they may help you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Inf_PG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9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777460" y="9286050"/>
            <a:ext cx="2890137" cy="4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5" tIns="45352" rIns="90705" bIns="45352" anchor="b"/>
          <a:lstStyle>
            <a:lvl1pPr defTabSz="957263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7263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7263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7263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7263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726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726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726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7263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1C1A559A-75A1-47CC-97DD-382A48CC3EC9}" type="slidenum">
              <a:rPr lang="en-GB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INF_Hons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4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D2A24-8081-4CF6-9A48-8D7A83CAFF52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C496ED-2F14-480C-AA9A-40C8FB4C7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2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2E4BE-72CA-436B-B19D-3A5813A9CBF5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E612DF-62A0-4E4E-B3DD-7387ACF22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5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C36C2-54C1-4A1B-8A47-53E0803CD3ED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2C0108-9B26-4285-82FF-92D981ED5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2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181F6-9F59-432F-A333-9A04F5C19FD1}" type="datetime1">
              <a:rPr lang="en-GB" smtClean="0"/>
              <a:t>23/09/2015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71957F-7922-4497-80CF-B6A67C8DF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8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95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14475"/>
            <a:ext cx="3810000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4475"/>
            <a:ext cx="3810000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D94049-62A9-4C06-8445-FDD8D24F30D6}" type="datetime1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C2AC0B-CDFA-461D-910D-ACE656794F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263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0EB85-4048-4F1E-B7EB-F99A3CBF98D9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E87165A-FF51-4B0E-B210-CA496980CC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8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C618D-71B9-47E3-B52F-D81C24F64AB6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9AC533-DCD0-4675-9C9D-E09D573FA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8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C0010-9560-4E55-BC2E-EEE669E7ED51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08D6625-A315-410F-982C-12C6092E4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6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C2D88-7364-4154-BE2F-C054519F8657}" type="datetime1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98977E0-D3CC-4C40-B837-6EA9E06AB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7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D9795-7BCA-48CD-BE37-9DFDA49844B6}" type="datetime1">
              <a:rPr lang="en-GB" smtClean="0"/>
              <a:t>23/09/2015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0F0B80A-B753-4B99-A1D1-76607D6E0C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2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D0F03-1CBA-4063-B620-92121BF33FA0}" type="datetime1">
              <a:rPr lang="en-GB" smtClean="0"/>
              <a:t>23/09/2015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B590A7-A195-4344-8121-A656826CE3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0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F92DC-5FC3-4BD6-8347-C15EE1D4342D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A1CEAE-E5C5-4AB4-A365-7C1BC8C8B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559C9-1760-476D-BE49-F700BA394205}" type="datetime1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7EB83B-67A4-4AD0-94F8-7D62F5BFBE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9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10666-EFF0-4FAF-ACB3-DDD3F61916CF}" type="datetime1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5126CC-8288-4513-90D9-3291278C6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16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912D8-B8CE-4CF6-8DAC-09A171C5E367}" type="datetime1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DFFBA9-FE87-45CF-9758-1C4138F46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4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D9864-ED1B-4905-B3D0-3853E0BDB78F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2A1EA3-8B79-4C7B-875F-00981FF1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84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EEBE9-DDA8-4FF6-AF6E-942B234BE8CC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E2A560D-33D5-44AB-8E6C-D18F3BBE3F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787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E6A24-2E91-47D5-BEF0-72186B22A303}" type="datetime1">
              <a:rPr lang="en-GB" smtClean="0"/>
              <a:t>23/09/2015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25BAF4-503A-4928-B081-87DF2723C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56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3C31-D38E-4F89-B6B4-DEB485E22FE6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170D-E5D2-4742-96ED-4ACE4203D6ED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6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87FA-6A0F-4322-9E0E-60FECBFD690C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6DE8-8547-4EE0-930E-8910949E30B5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2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FF47-3CF5-4B74-ABF6-19E997F877BB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CAF3-8DAD-428F-9054-2DB996FF8E9B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74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3415-9EED-49D1-BB58-12C2301AE3FD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29F4-18C1-4FE4-9299-1DD871062785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498EB-CDD5-4FF4-88B6-80CADE75970F}" type="datetime1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3D9C3F-C549-4C7E-ADD1-47BD0F497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55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85CA-296D-4DB7-80E1-F686EB9DB3B2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CDDF-C23F-485F-B97F-B49B0A167ABE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5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4F06-7AFD-47DC-8CAA-89D8D2BDB6E3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8DB7-3C37-4249-A3EA-F98A7A6BAB59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3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C046-62F3-4604-803B-AB60F2C2DCA1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C99F-8EF4-44D5-9D65-08FBFE34C088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35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A426-4A78-45D7-87C2-ACB956B268A5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6161-0E9E-45E5-970D-3F14F99F8B50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6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E34C-7E58-4EFE-AF19-BB459A1ED3A3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B4CD-9419-4F50-B582-6929A8386836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1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0C0D-5A21-4DFC-9BA9-3E6FE7346751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8756-24C1-4EF3-A8F4-D7620B0AC6F7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35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9799-40A5-4439-96BA-03557737578E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12F4-D587-4431-9958-E692F88497DE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1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EC88-8660-4E78-BD50-24B5E801C716}" type="datetime1">
              <a:rPr lang="en-GB" smtClean="0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8586-7ED5-4E31-93E1-625DDE2595AD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0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95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14475"/>
            <a:ext cx="3810000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4475"/>
            <a:ext cx="3810000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DE61E5-A930-47D8-8196-E3DB656DED3F}" type="datetime1">
              <a:rPr lang="en-GB">
                <a:solidFill>
                  <a:srgbClr val="142148"/>
                </a:solidFill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14214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0480-6090-4575-9ABC-A8F44FBE4BDA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24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3D5AA-1903-4842-83B6-108732A9D562}" type="datetime1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31741-A82D-43CE-9CEE-DD54DAA27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CC414-89E4-4BD9-94E8-07511E89D649}" type="datetime1">
              <a:rPr lang="en-GB" smtClean="0"/>
              <a:t>23/09/2015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D15461-F387-4CDD-A71F-DC1E1FFB4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5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40DF2-0A06-42A5-9D11-6FA7A8B9E1ED}" type="datetime1">
              <a:rPr lang="en-GB" smtClean="0"/>
              <a:t>23/09/2015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E4D1B9-2204-4828-925C-F63F0342F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9ABD1-BBDB-44AA-9497-3BC20D863497}" type="datetime1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BD367F-6591-48BA-AF33-D76BE89A5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54F1B-809A-443E-BC0B-2DE9A18DA2E1}" type="datetime1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35AFD-45F3-4AE7-9A9F-316CEA2F7A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5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4CD23-C975-4403-BBE6-50B635B56C63}" type="datetime1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25D983-6AB2-4170-8E27-8C4B6B584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4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Calibri" pitchFamily="34" charset="0"/>
              </a:defRPr>
            </a:lvl1pPr>
          </a:lstStyle>
          <a:p>
            <a:fld id="{B7583C1D-D475-4E3A-BB38-BEA39CA4420B}" type="datetime1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B7C2724-ADF6-4263-8446-AAED56AFE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Calibri" pitchFamily="34" charset="0"/>
              </a:defRPr>
            </a:lvl1pPr>
          </a:lstStyle>
          <a:p>
            <a:fld id="{FE9E6F2E-3AAB-4312-9885-46581382C4D2}" type="datetime1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69C740B-7B98-405F-8770-2EFC8A884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1E11F74-9618-4AD4-8CDB-3D4678EFCF36}" type="datetime1">
              <a:rPr lang="en-GB" smtClean="0">
                <a:solidFill>
                  <a:srgbClr val="142148"/>
                </a:solidFill>
                <a:cs typeface="Arial" charset="0"/>
              </a:rPr>
              <a:pPr>
                <a:defRPr/>
              </a:pPr>
              <a:t>23/09/2015</a:t>
            </a:fld>
            <a:endParaRPr lang="en-GB">
              <a:solidFill>
                <a:srgbClr val="142148"/>
              </a:solidFill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7B4E819-8A06-4688-8D3C-D6E50518A85B}" type="slidenum">
              <a:rPr lang="en-GB">
                <a:solidFill>
                  <a:srgbClr val="142148"/>
                </a:solidFill>
                <a:cs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BannerLASTBranded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7"/>
            <a:ext cx="9144001" cy="902679"/>
          </a:xfrm>
          <a:prstGeom prst="rect">
            <a:avLst/>
          </a:prstGeom>
        </p:spPr>
      </p:pic>
      <p:pic>
        <p:nvPicPr>
          <p:cNvPr id="9" name="Picture 8" descr="QandA-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5911863"/>
            <a:ext cx="1125125" cy="82546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11660" y="6372200"/>
            <a:ext cx="4994516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altLang="en-US" b="1" i="1" dirty="0" smtClean="0">
                <a:solidFill>
                  <a:srgbClr val="D7083B"/>
                </a:solidFill>
              </a:rPr>
              <a:t>Informing our communities, informed by our collections</a:t>
            </a:r>
          </a:p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66555" y="1628800"/>
            <a:ext cx="7272338" cy="37548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Calibri" pitchFamily="34" charset="0"/>
              </a:rPr>
              <a:t>Finding literature </a:t>
            </a:r>
            <a:endParaRPr lang="en-GB" sz="2200" dirty="0">
              <a:latin typeface="Calibri" pitchFamily="34" charset="0"/>
            </a:endParaRP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itchFamily="34" charset="0"/>
              </a:rPr>
              <a:t>Search strategy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>
                <a:latin typeface="Calibri" pitchFamily="34" charset="0"/>
              </a:rPr>
              <a:t>Sources of information</a:t>
            </a:r>
          </a:p>
          <a:p>
            <a:pPr marL="800100" lvl="1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Calibri" pitchFamily="34" charset="0"/>
              </a:rPr>
              <a:t>Applying </a:t>
            </a:r>
            <a:r>
              <a:rPr lang="en-GB" sz="2200" dirty="0">
                <a:latin typeface="Calibri" pitchFamily="34" charset="0"/>
              </a:rPr>
              <a:t>your search </a:t>
            </a:r>
            <a:r>
              <a:rPr lang="en-GB" sz="2200" dirty="0" smtClean="0">
                <a:latin typeface="Calibri" pitchFamily="34" charset="0"/>
              </a:rPr>
              <a:t>strategy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</a:pP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0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395288" y="3333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sz="400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10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98" y="850610"/>
            <a:ext cx="8225652" cy="58577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6535351" y="1020644"/>
            <a:ext cx="1175768" cy="352662"/>
          </a:xfrm>
          <a:prstGeom prst="wedgeRoundRectCallout">
            <a:avLst>
              <a:gd name="adj1" fmla="val -36888"/>
              <a:gd name="adj2" fmla="val 1383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>
              <a:spcBef>
                <a:spcPct val="50000"/>
              </a:spcBef>
              <a:defRPr/>
            </a:pPr>
            <a:r>
              <a:rPr lang="en-GB" sz="16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Sign in </a:t>
            </a:r>
            <a:endParaRPr lang="en-GB" sz="16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148" y="1943835"/>
            <a:ext cx="1603230" cy="3597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4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6525" y="908720"/>
            <a:ext cx="8595955" cy="5761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GB" sz="2400" b="1" dirty="0" smtClean="0"/>
              <a:t>Bibliographic databases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296525" y="1628800"/>
            <a:ext cx="8550950" cy="47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457200" eaLnBrk="0" hangingPunct="0">
              <a:lnSpc>
                <a:spcPct val="90000"/>
              </a:lnSpc>
              <a:buClr>
                <a:schemeClr val="tx1"/>
              </a:buClr>
              <a:buSzTx/>
              <a:buFont typeface="Arial" pitchFamily="34" charset="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Contain information about the contents of a range of academic publications (abstracts, journal articles, book chapters, reports </a:t>
            </a:r>
            <a:r>
              <a:rPr lang="en-GB" sz="2200" dirty="0" err="1">
                <a:solidFill>
                  <a:schemeClr val="tx1"/>
                </a:solidFill>
                <a:latin typeface="+mn-lt"/>
              </a:rPr>
              <a:t>etc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) </a:t>
            </a: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Search details of millions of articles to find what publications exist </a:t>
            </a:r>
            <a:r>
              <a:rPr lang="en-GB" sz="22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even if not held in our library </a:t>
            </a: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Can be subject </a:t>
            </a:r>
            <a:r>
              <a:rPr lang="en-GB" sz="2200" dirty="0" smtClean="0">
                <a:solidFill>
                  <a:schemeClr val="tx1"/>
                </a:solidFill>
                <a:latin typeface="+mn-lt"/>
              </a:rPr>
              <a:t>specific</a:t>
            </a:r>
            <a:endParaRPr lang="en-GB" sz="2200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Can use sophisticated searches</a:t>
            </a: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4536504" cy="4997293"/>
          </a:xfrm>
          <a:prstGeom prst="rect">
            <a:avLst/>
          </a:prstGeom>
        </p:spPr>
      </p:pic>
      <p:sp>
        <p:nvSpPr>
          <p:cNvPr id="27657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F546F0DD-D058-4E91-94A3-AEBDB20EBFCF}" type="slidenum">
              <a:rPr lang="en-GB" sz="1000" smtClean="0">
                <a:latin typeface="Calibri" pitchFamily="34" charset="0"/>
              </a:rPr>
              <a:pPr algn="r" eaLnBrk="1" hangingPunct="1"/>
              <a:t>12</a:t>
            </a:fld>
            <a:endParaRPr lang="en-GB" sz="1000" smtClean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584" y="3946289"/>
            <a:ext cx="4997004" cy="23097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593432" y="1549108"/>
            <a:ext cx="3155032" cy="11598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Databases </a:t>
            </a:r>
            <a:r>
              <a:rPr lang="en-GB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en-GB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Search </a:t>
            </a:r>
            <a:r>
              <a:rPr lang="en-GB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by A-Z or subject list </a:t>
            </a:r>
            <a:endParaRPr lang="en-GB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34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540" y="953724"/>
            <a:ext cx="8066087" cy="5767751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GB" sz="2400" b="1" dirty="0" smtClean="0"/>
              <a:t>Bibliographic Database</a:t>
            </a:r>
            <a:endParaRPr lang="en-GB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200" dirty="0" smtClean="0"/>
              <a:t>Web of Science Core Collection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200" dirty="0" smtClean="0"/>
              <a:t>Scopus </a:t>
            </a:r>
            <a:endParaRPr lang="en-GB" sz="22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GB" sz="22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200" dirty="0" smtClean="0"/>
              <a:t>ACM Digital Library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200" dirty="0" smtClean="0"/>
              <a:t>IEEE/IEE Electronic Library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200" dirty="0" err="1" smtClean="0"/>
              <a:t>Inspec</a:t>
            </a:r>
            <a:endParaRPr lang="en-GB" sz="22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200" dirty="0" smtClean="0"/>
              <a:t>…</a:t>
            </a:r>
            <a:endParaRPr lang="en-GB" sz="2200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GB" sz="2400" b="1" dirty="0" smtClean="0"/>
              <a:t>Other Sources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200" dirty="0" smtClean="0"/>
              <a:t>ArXiv.org – open access </a:t>
            </a:r>
            <a:r>
              <a:rPr lang="en-GB" sz="2200" dirty="0"/>
              <a:t>to e-prints in Physics, Mathematics, Computer </a:t>
            </a:r>
            <a:r>
              <a:rPr lang="en-GB" sz="2200" dirty="0" smtClean="0"/>
              <a:t>Science</a:t>
            </a:r>
          </a:p>
          <a:p>
            <a:r>
              <a:rPr lang="en-GB" sz="2200" dirty="0" err="1"/>
              <a:t>CoRR</a:t>
            </a:r>
            <a:r>
              <a:rPr lang="en-GB" sz="2200" dirty="0"/>
              <a:t> The Computing Research </a:t>
            </a:r>
            <a:r>
              <a:rPr lang="en-GB" sz="2200" dirty="0" smtClean="0"/>
              <a:t>Repository - </a:t>
            </a:r>
            <a:r>
              <a:rPr lang="en-GB" sz="2200" dirty="0"/>
              <a:t>o</a:t>
            </a:r>
            <a:r>
              <a:rPr lang="en-GB" sz="2200" dirty="0" smtClean="0"/>
              <a:t>nline </a:t>
            </a:r>
            <a:r>
              <a:rPr lang="en-GB" sz="2200" dirty="0"/>
              <a:t>repository. Full-text </a:t>
            </a:r>
            <a:r>
              <a:rPr lang="en-GB" sz="2200" dirty="0" smtClean="0"/>
              <a:t>articles</a:t>
            </a:r>
          </a:p>
          <a:p>
            <a:r>
              <a:rPr lang="en-GB" sz="2200" dirty="0" err="1" smtClean="0"/>
              <a:t>CiteSeerX</a:t>
            </a:r>
            <a:r>
              <a:rPr lang="en-GB" sz="2200" dirty="0" smtClean="0"/>
              <a:t>  </a:t>
            </a:r>
          </a:p>
          <a:p>
            <a:r>
              <a:rPr lang="en-GB" sz="2200" dirty="0" smtClean="0"/>
              <a:t>DBLP </a:t>
            </a:r>
            <a:endParaRPr lang="en-GB" sz="22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GB" sz="1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endParaRPr lang="en-GB" sz="16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B47CF89A-5C32-4664-951E-DDB6D0F3CA2C}" type="slidenum">
              <a:rPr lang="en-GB" smtClean="0">
                <a:latin typeface="Calibri" pitchFamily="34" charset="0"/>
              </a:rPr>
              <a:pPr algn="r" eaLnBrk="1" hangingPunct="1"/>
              <a:t>13</a:t>
            </a:fld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30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0" y="908720"/>
            <a:ext cx="8470678" cy="5310590"/>
          </a:xfrm>
          <a:prstGeom prst="rect">
            <a:avLst/>
          </a:prstGeom>
        </p:spPr>
      </p:pic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521550" y="4334604"/>
            <a:ext cx="5760640" cy="662041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14</a:t>
            </a:fld>
            <a:endParaRPr lang="en-GB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22249" y="1673805"/>
            <a:ext cx="1530171" cy="104681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90" y="818710"/>
            <a:ext cx="6599190" cy="6039290"/>
          </a:xfrm>
          <a:prstGeom prst="rect">
            <a:avLst/>
          </a:prstGeom>
        </p:spPr>
      </p:pic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1871700" y="4509120"/>
            <a:ext cx="1710190" cy="36004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0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6515" y="908720"/>
            <a:ext cx="8024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Create an account to save searches and manipulate them later </a:t>
            </a:r>
            <a:endParaRPr lang="en-GB" sz="2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7" y="1413067"/>
            <a:ext cx="7362626" cy="531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6525" y="863715"/>
            <a:ext cx="8573452" cy="5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400" b="1" dirty="0" smtClean="0"/>
              <a:t>Evaluate your results 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251520" y="1700213"/>
            <a:ext cx="864096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sz="2200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Currency </a:t>
            </a:r>
            <a:r>
              <a:rPr lang="en-GB" sz="2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</a:t>
            </a:r>
            <a:r>
              <a:rPr lang="en-GB" sz="2200" b="1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i</a:t>
            </a:r>
            <a:r>
              <a:rPr lang="en-GB" sz="2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 </a:t>
            </a:r>
            <a:r>
              <a:rPr lang="en-GB" sz="22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there a date attached?  Does it matter? </a:t>
            </a:r>
          </a:p>
          <a:p>
            <a:pPr eaLnBrk="1" hangingPunct="1">
              <a:buFontTx/>
              <a:buChar char="•"/>
            </a:pPr>
            <a:endParaRPr lang="en-GB" sz="220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eaLnBrk="1" hangingPunct="1"/>
            <a:r>
              <a:rPr lang="en-GB" sz="2200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Relevancy </a:t>
            </a:r>
            <a:r>
              <a:rPr lang="en-GB" sz="22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-</a:t>
            </a:r>
            <a:r>
              <a:rPr lang="en-GB" sz="2200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how </a:t>
            </a:r>
            <a:r>
              <a:rPr lang="en-GB" sz="22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close a fit is it to your search strategy/inclusion criteria? </a:t>
            </a:r>
          </a:p>
          <a:p>
            <a:pPr eaLnBrk="1" hangingPunct="1">
              <a:buFontTx/>
              <a:buChar char="•"/>
            </a:pPr>
            <a:endParaRPr lang="en-GB" sz="220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eaLnBrk="1" hangingPunct="1"/>
            <a:r>
              <a:rPr lang="en-GB" sz="2200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Accuracy </a:t>
            </a:r>
            <a:r>
              <a:rPr lang="en-GB" sz="22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-</a:t>
            </a:r>
            <a:r>
              <a:rPr lang="en-GB" sz="2200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is </a:t>
            </a:r>
            <a:r>
              <a:rPr lang="en-GB" sz="22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there information included which you know is inaccurate? </a:t>
            </a:r>
          </a:p>
          <a:p>
            <a:pPr eaLnBrk="1" hangingPunct="1">
              <a:buFontTx/>
              <a:buChar char="•"/>
            </a:pPr>
            <a:endParaRPr lang="en-GB" sz="220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eaLnBrk="1" hangingPunct="1"/>
            <a:r>
              <a:rPr lang="en-GB" sz="2200" b="1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Authority</a:t>
            </a:r>
            <a:r>
              <a:rPr lang="en-GB" sz="2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- do you trust the author of the information? </a:t>
            </a:r>
          </a:p>
          <a:p>
            <a:pPr eaLnBrk="1" hangingPunct="1">
              <a:buFontTx/>
              <a:buChar char="•"/>
            </a:pPr>
            <a:endParaRPr lang="en-GB" sz="220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eaLnBrk="1" hangingPunct="1"/>
            <a:r>
              <a:rPr lang="en-GB" sz="2200" b="1" dirty="0">
                <a:solidFill>
                  <a:schemeClr val="tx1"/>
                </a:solidFill>
                <a:latin typeface="+mn-lt"/>
                <a:sym typeface="Wingdings" pitchFamily="2" charset="2"/>
              </a:rPr>
              <a:t>Objectivity</a:t>
            </a:r>
            <a:r>
              <a:rPr lang="en-GB" sz="22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 - </a:t>
            </a:r>
            <a:r>
              <a:rPr lang="en-GB" sz="22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is </a:t>
            </a:r>
            <a:r>
              <a:rPr lang="en-GB" sz="22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there bias?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0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19" y="1025104"/>
            <a:ext cx="7956550" cy="96373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If it’s not available … </a:t>
            </a:r>
            <a:br>
              <a:rPr lang="en-GB" sz="2400" b="1" dirty="0"/>
            </a:br>
            <a:r>
              <a:rPr lang="en-GB" sz="2400" b="1" dirty="0"/>
              <a:t>www.ed.ac.uk/is/library-resources-plus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7045" y="2284670"/>
            <a:ext cx="2899387" cy="1209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19" y="2284670"/>
            <a:ext cx="3596199" cy="1194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5" y="4014065"/>
            <a:ext cx="3594927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700213"/>
            <a:ext cx="864096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SzPct val="75000"/>
              <a:buFontTx/>
              <a:buChar char="•"/>
            </a:pPr>
            <a:r>
              <a:rPr lang="en-GB" sz="2200" dirty="0" smtClean="0"/>
              <a:t>Think about your search strategy </a:t>
            </a:r>
          </a:p>
          <a:p>
            <a:pPr eaLnBrk="1" hangingPunct="1">
              <a:lnSpc>
                <a:spcPct val="80000"/>
              </a:lnSpc>
              <a:buSzPct val="75000"/>
              <a:buFontTx/>
              <a:buChar char="•"/>
            </a:pPr>
            <a:r>
              <a:rPr lang="en-GB" sz="2200" dirty="0" smtClean="0"/>
              <a:t>Use available resources</a:t>
            </a:r>
          </a:p>
          <a:p>
            <a:pPr eaLnBrk="1" hangingPunct="1">
              <a:lnSpc>
                <a:spcPct val="80000"/>
              </a:lnSpc>
              <a:buSzPct val="75000"/>
              <a:buFontTx/>
              <a:buChar char="•"/>
            </a:pPr>
            <a:r>
              <a:rPr lang="en-GB" sz="2200" dirty="0" smtClean="0"/>
              <a:t>Refine your search </a:t>
            </a:r>
          </a:p>
          <a:p>
            <a:pPr eaLnBrk="1" hangingPunct="1">
              <a:lnSpc>
                <a:spcPct val="80000"/>
              </a:lnSpc>
              <a:buSzPct val="75000"/>
              <a:buFontTx/>
              <a:buChar char="•"/>
            </a:pPr>
            <a:r>
              <a:rPr lang="en-GB" sz="2200" dirty="0" smtClean="0"/>
              <a:t>Save your results/searches</a:t>
            </a:r>
          </a:p>
          <a:p>
            <a:pPr eaLnBrk="1" hangingPunct="1">
              <a:lnSpc>
                <a:spcPct val="80000"/>
              </a:lnSpc>
              <a:buSzPct val="75000"/>
              <a:buFontTx/>
              <a:buChar char="•"/>
            </a:pPr>
            <a:r>
              <a:rPr lang="en-GB" sz="2200" dirty="0" smtClean="0"/>
              <a:t>Remember to cite the references you use appropriately </a:t>
            </a:r>
          </a:p>
          <a:p>
            <a:pPr eaLnBrk="1" hangingPunct="1">
              <a:lnSpc>
                <a:spcPct val="80000"/>
              </a:lnSpc>
              <a:buSzPct val="75000"/>
              <a:buFontTx/>
              <a:buChar char="•"/>
            </a:pPr>
            <a:endParaRPr lang="en-GB" sz="2200" dirty="0" smtClean="0"/>
          </a:p>
          <a:p>
            <a:pPr eaLnBrk="1" hangingPunct="1">
              <a:lnSpc>
                <a:spcPct val="80000"/>
              </a:lnSpc>
              <a:buSzPct val="75000"/>
              <a:buFontTx/>
              <a:buChar char="•"/>
            </a:pPr>
            <a:endParaRPr lang="en-GB" sz="2200" dirty="0" smtClean="0"/>
          </a:p>
          <a:p>
            <a:pPr eaLnBrk="1" hangingPunct="1">
              <a:lnSpc>
                <a:spcPct val="80000"/>
              </a:lnSpc>
              <a:buSzPct val="75000"/>
              <a:buFont typeface="Wingdings" pitchFamily="2" charset="2"/>
              <a:buNone/>
            </a:pPr>
            <a:r>
              <a:rPr lang="en-GB" sz="2200" b="1" dirty="0" smtClean="0"/>
              <a:t>Help</a:t>
            </a:r>
            <a:r>
              <a:rPr lang="en-GB" sz="2200" dirty="0" smtClean="0"/>
              <a:t> </a:t>
            </a:r>
          </a:p>
          <a:p>
            <a:pPr eaLnBrk="1" hangingPunct="1">
              <a:lnSpc>
                <a:spcPct val="80000"/>
              </a:lnSpc>
              <a:buSzPct val="75000"/>
              <a:buFont typeface="Wingdings" pitchFamily="2" charset="2"/>
              <a:buNone/>
            </a:pPr>
            <a:r>
              <a:rPr lang="en-GB" sz="2200" dirty="0"/>
              <a:t>www.ed.ac.uk/is/library and from library staff</a:t>
            </a:r>
            <a:endParaRPr lang="en-GB" sz="22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sz="2200" dirty="0" smtClean="0"/>
              <a:t>IS.Helpline@ed.ac.uk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GB" sz="2200" dirty="0" smtClean="0"/>
              <a:t>Angela.Nicholson@ed.ac.uk, Tel: 51 5123</a:t>
            </a:r>
          </a:p>
        </p:txBody>
      </p:sp>
      <p:sp>
        <p:nvSpPr>
          <p:cNvPr id="59396" name="Rectangle 2"/>
          <p:cNvSpPr txBox="1">
            <a:spLocks noChangeArrowheads="1"/>
          </p:cNvSpPr>
          <p:nvPr/>
        </p:nvSpPr>
        <p:spPr bwMode="auto">
          <a:xfrm>
            <a:off x="251521" y="765175"/>
            <a:ext cx="859595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b="1" dirty="0">
                <a:solidFill>
                  <a:schemeClr val="tx1"/>
                </a:solidFill>
                <a:cs typeface="Arial" pitchFamily="34" charset="0"/>
              </a:rPr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7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515" y="908720"/>
            <a:ext cx="8685965" cy="64807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b="1" dirty="0" smtClean="0"/>
              <a:t>Literature Searching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515" y="1556792"/>
            <a:ext cx="8685965" cy="409545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200" b="1" dirty="0" smtClean="0"/>
              <a:t>Define your topic</a:t>
            </a:r>
            <a:r>
              <a:rPr lang="en-GB" sz="2200" dirty="0" smtClean="0"/>
              <a:t> - produce a list of keywords and phrases which you could use as search terms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2200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200" b="1" dirty="0" smtClean="0"/>
              <a:t>Identify potential sources of information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2200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200" b="1" dirty="0" smtClean="0"/>
              <a:t>Search selected resources</a:t>
            </a:r>
            <a:r>
              <a:rPr lang="en-GB" sz="2200" dirty="0" smtClean="0"/>
              <a:t> - DiscoverEd, bibliographic databases, relevant websites, organisations </a:t>
            </a:r>
            <a:r>
              <a:rPr lang="en-GB" sz="2200" dirty="0" err="1" smtClean="0"/>
              <a:t>etc</a:t>
            </a:r>
            <a:r>
              <a:rPr lang="en-GB" sz="2200" dirty="0" smtClean="0"/>
              <a:t> 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2200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200" b="1" dirty="0" smtClean="0"/>
              <a:t>Evaluate the information recovered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2200" b="1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200" b="1" dirty="0" smtClean="0"/>
              <a:t>Organise, apply and communicate the information</a:t>
            </a:r>
            <a:r>
              <a:rPr lang="en-GB" sz="2200" dirty="0" smtClean="0"/>
              <a:t> - cite references, consider using bibliographic reference management software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6525" y="1043735"/>
            <a:ext cx="85509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3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latin typeface="+mj-lt"/>
              </a:rPr>
              <a:t>Think about the information you need – why</a:t>
            </a:r>
            <a:r>
              <a:rPr lang="en-GB" sz="2400" b="1" dirty="0" smtClean="0">
                <a:latin typeface="+mj-lt"/>
              </a:rPr>
              <a:t>?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400" b="1" dirty="0" smtClean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200" dirty="0"/>
              <a:t>It does not have to be </a:t>
            </a:r>
            <a:r>
              <a:rPr lang="en-US" sz="2200" dirty="0" smtClean="0"/>
              <a:t>everything </a:t>
            </a:r>
            <a:r>
              <a:rPr lang="en-US" sz="2200" dirty="0"/>
              <a:t>published on the topic. </a:t>
            </a:r>
            <a:r>
              <a:rPr lang="en-US" sz="2200" dirty="0" smtClean="0"/>
              <a:t>Select the literature.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200" dirty="0" smtClean="0"/>
              <a:t>Reverse </a:t>
            </a:r>
            <a:r>
              <a:rPr lang="en-GB" altLang="en-US" sz="2200" dirty="0"/>
              <a:t>engineer from ideal </a:t>
            </a:r>
            <a:r>
              <a:rPr lang="en-GB" altLang="en-US" sz="2200" dirty="0" smtClean="0"/>
              <a:t>data.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Get </a:t>
            </a:r>
            <a:r>
              <a:rPr lang="en-GB" sz="2200" dirty="0"/>
              <a:t>ideas for your search terms by looking at prior reviews and known relevant </a:t>
            </a:r>
            <a:r>
              <a:rPr lang="en-GB" sz="2200" dirty="0" smtClean="0"/>
              <a:t>studies.</a:t>
            </a:r>
            <a:endParaRPr lang="en-GB" sz="2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eaLnBrk="1" hangingPunct="1"/>
            <a:endParaRPr lang="en-GB" altLang="en-US" sz="2000" dirty="0"/>
          </a:p>
          <a:p>
            <a:pPr eaLnBrk="1" hangingPunct="1">
              <a:buFontTx/>
              <a:buNone/>
            </a:pPr>
            <a:endParaRPr lang="en-GB" alt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 eaLnBrk="1" hangingPunct="1"/>
            <a:endParaRPr lang="en-GB" altLang="en-US" sz="2000" dirty="0"/>
          </a:p>
          <a:p>
            <a:pPr eaLnBrk="1" hangingPunct="1">
              <a:buFontTx/>
              <a:buNone/>
            </a:pPr>
            <a:endParaRPr lang="en-GB" altLang="en-US" sz="2000" dirty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7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6525" y="1043735"/>
            <a:ext cx="85509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3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b="1" dirty="0" smtClean="0">
                <a:latin typeface="+mj-lt"/>
              </a:rPr>
              <a:t>What keywords </a:t>
            </a:r>
            <a:r>
              <a:rPr lang="en-GB" sz="2400" b="1" dirty="0">
                <a:latin typeface="+mj-lt"/>
              </a:rPr>
              <a:t>will you use in your search?</a:t>
            </a:r>
            <a:r>
              <a:rPr lang="en-GB" sz="2400" dirty="0">
                <a:latin typeface="+mj-lt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dirty="0" smtClean="0"/>
              <a:t>Identify </a:t>
            </a:r>
            <a:r>
              <a:rPr lang="en-GB" sz="2200" dirty="0"/>
              <a:t>the concepts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dirty="0" smtClean="0"/>
              <a:t>Think </a:t>
            </a:r>
            <a:r>
              <a:rPr lang="en-GB" sz="2200" dirty="0"/>
              <a:t>of the relevant terms for each concept 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dirty="0" smtClean="0"/>
              <a:t>Think </a:t>
            </a:r>
            <a:r>
              <a:rPr lang="en-GB" sz="2200" dirty="0"/>
              <a:t>of alternative words, </a:t>
            </a:r>
            <a:r>
              <a:rPr lang="en-GB" sz="2200" dirty="0" smtClean="0"/>
              <a:t>spelling</a:t>
            </a:r>
            <a:r>
              <a:rPr lang="en-GB" sz="2200" dirty="0"/>
              <a:t>,  acronyms, broader and narrower terms </a:t>
            </a:r>
            <a:endParaRPr lang="en-GB" sz="2200" dirty="0" smtClean="0"/>
          </a:p>
          <a:p>
            <a:pPr eaLnBrk="1" hangingPunct="1">
              <a:spcBef>
                <a:spcPct val="50000"/>
              </a:spcBef>
            </a:pPr>
            <a:r>
              <a:rPr lang="en-GB" sz="2200" dirty="0"/>
              <a:t>Get ideas for your search terms by looking  </a:t>
            </a:r>
            <a:r>
              <a:rPr lang="en-GB" sz="2200" dirty="0" smtClean="0"/>
              <a:t>at </a:t>
            </a:r>
            <a:r>
              <a:rPr lang="en-GB" sz="2200" dirty="0"/>
              <a:t>known relevant studies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dirty="0" smtClean="0"/>
              <a:t>Any limits/what you don’t need to read about?</a:t>
            </a:r>
          </a:p>
          <a:p>
            <a:pPr eaLnBrk="1" hangingPunct="1">
              <a:spcBef>
                <a:spcPct val="50000"/>
              </a:spcBef>
            </a:pPr>
            <a:endParaRPr lang="en-GB" sz="2200" dirty="0" smtClean="0"/>
          </a:p>
          <a:p>
            <a:pPr eaLnBrk="1" hangingPunct="1">
              <a:spcBef>
                <a:spcPct val="50000"/>
              </a:spcBef>
            </a:pPr>
            <a:r>
              <a:rPr lang="en-GB" sz="2200" dirty="0" smtClean="0">
                <a:cs typeface="Arial" pitchFamily="34" charset="0"/>
              </a:rPr>
              <a:t>Record your strategy  </a:t>
            </a:r>
            <a:endParaRPr lang="en-GB" sz="2200" dirty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6535" y="953725"/>
            <a:ext cx="8229600" cy="504031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b="1" dirty="0" smtClean="0">
                <a:latin typeface="+mj-lt"/>
              </a:rPr>
              <a:t>Some ways to help improve your search</a:t>
            </a:r>
            <a:r>
              <a:rPr lang="en-GB" sz="2400" dirty="0" smtClean="0">
                <a:latin typeface="+mj-lt"/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sz="24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200" b="1" dirty="0" smtClean="0"/>
              <a:t>Truncation</a:t>
            </a:r>
            <a:r>
              <a:rPr lang="en-GB" sz="2200" dirty="0" smtClean="0"/>
              <a:t>: allows you to search for variations</a:t>
            </a:r>
            <a:br>
              <a:rPr lang="en-GB" sz="2200" dirty="0" smtClean="0"/>
            </a:br>
            <a:r>
              <a:rPr lang="en-GB" sz="2200" dirty="0" smtClean="0"/>
              <a:t>		</a:t>
            </a:r>
            <a:r>
              <a:rPr lang="en-GB" sz="2200" dirty="0"/>
              <a:t>optic* </a:t>
            </a:r>
            <a:r>
              <a:rPr lang="en-GB" sz="2200" dirty="0" smtClean="0"/>
              <a:t>for </a:t>
            </a:r>
            <a:r>
              <a:rPr lang="en-GB" sz="2200" dirty="0"/>
              <a:t> </a:t>
            </a:r>
            <a:r>
              <a:rPr lang="en-GB" sz="2200" i="1" dirty="0"/>
              <a:t>optic</a:t>
            </a:r>
            <a:r>
              <a:rPr lang="en-GB" sz="2200" dirty="0"/>
              <a:t>, </a:t>
            </a:r>
            <a:r>
              <a:rPr lang="en-GB" sz="2200" i="1" dirty="0" smtClean="0"/>
              <a:t>optics</a:t>
            </a:r>
            <a:r>
              <a:rPr lang="en-GB" sz="2200" dirty="0" smtClean="0"/>
              <a:t> </a:t>
            </a:r>
            <a:r>
              <a:rPr lang="en-GB" sz="2200" dirty="0"/>
              <a:t>or </a:t>
            </a:r>
            <a:r>
              <a:rPr lang="en-GB" sz="2200" dirty="0" smtClean="0"/>
              <a:t>optical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sz="22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200" b="1" dirty="0" smtClean="0"/>
              <a:t>Phrase: </a:t>
            </a:r>
            <a:r>
              <a:rPr lang="en-GB" sz="2200" dirty="0" smtClean="0"/>
              <a:t>helps retrieve more relevant results</a:t>
            </a:r>
            <a:r>
              <a:rPr lang="en-GB" sz="2200" b="1" dirty="0" smtClean="0"/>
              <a:t> </a:t>
            </a:r>
          </a:p>
          <a:p>
            <a:pPr marL="0" indent="0">
              <a:buNone/>
            </a:pPr>
            <a:r>
              <a:rPr lang="en-GB" sz="2200" b="1" dirty="0" smtClean="0"/>
              <a:t>			</a:t>
            </a:r>
            <a:r>
              <a:rPr lang="en-GB" sz="2200" dirty="0" smtClean="0"/>
              <a:t>“distributed systems”</a:t>
            </a:r>
          </a:p>
          <a:p>
            <a:pPr marL="0" indent="0">
              <a:buNone/>
            </a:pP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b="1" dirty="0" smtClean="0"/>
              <a:t>Boolean:  </a:t>
            </a:r>
            <a:r>
              <a:rPr lang="en-GB" sz="2200" dirty="0" smtClean="0"/>
              <a:t>AND,  OR, NOT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dirty="0"/>
              <a:t>	</a:t>
            </a:r>
            <a:r>
              <a:rPr lang="en-GB" sz="2400" dirty="0" smtClean="0"/>
              <a:t>	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dirty="0" smtClean="0"/>
              <a:t> </a:t>
            </a:r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50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85900"/>
            <a:ext cx="8595954" cy="50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200" dirty="0"/>
              <a:t>Make a strategic selection of literature databases</a:t>
            </a:r>
            <a:r>
              <a:rPr lang="en-GB" sz="2200" dirty="0" smtClean="0"/>
              <a:t>, </a:t>
            </a:r>
            <a:r>
              <a:rPr lang="en-GB" sz="2200" dirty="0"/>
              <a:t>websites and expert contacts</a:t>
            </a:r>
          </a:p>
          <a:p>
            <a:pPr>
              <a:lnSpc>
                <a:spcPct val="80000"/>
              </a:lnSpc>
            </a:pPr>
            <a:endParaRPr lang="en-GB" sz="22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200" dirty="0" smtClean="0">
                <a:sym typeface="Wingdings" pitchFamily="2" charset="2"/>
              </a:rPr>
              <a:t>Google </a:t>
            </a:r>
            <a:r>
              <a:rPr lang="en-GB" sz="2200" dirty="0" smtClean="0">
                <a:sym typeface="Wingdings" pitchFamily="2" charset="2"/>
              </a:rPr>
              <a:t>Scholar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200" dirty="0" smtClean="0">
                <a:sym typeface="Wingdings" pitchFamily="2" charset="2"/>
              </a:rPr>
              <a:t>Relevant </a:t>
            </a:r>
            <a:r>
              <a:rPr lang="en-GB" sz="2200" dirty="0" smtClean="0">
                <a:sym typeface="Wingdings" pitchFamily="2" charset="2"/>
              </a:rPr>
              <a:t>websites, </a:t>
            </a:r>
            <a:r>
              <a:rPr lang="en-GB" sz="2200" dirty="0" err="1" smtClean="0">
                <a:sym typeface="Wingdings" pitchFamily="2" charset="2"/>
              </a:rPr>
              <a:t>oganisations</a:t>
            </a:r>
            <a:r>
              <a:rPr lang="en-GB" sz="2200" dirty="0" smtClean="0">
                <a:sym typeface="Wingdings" pitchFamily="2" charset="2"/>
              </a:rPr>
              <a:t>, blogs …</a:t>
            </a:r>
            <a:endParaRPr lang="en-GB" sz="22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GB" sz="22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GB" sz="2200" dirty="0" smtClean="0">
                <a:sym typeface="Wingdings" pitchFamily="2" charset="2"/>
              </a:rPr>
              <a:t>The library 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200" dirty="0" smtClean="0">
                <a:sym typeface="Wingdings" pitchFamily="2" charset="2"/>
              </a:rPr>
              <a:t>DiscoverEd – books, book chapters, journal articles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200" dirty="0" smtClean="0">
                <a:sym typeface="Wingdings" pitchFamily="2" charset="2"/>
              </a:rPr>
              <a:t>Databases 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200" dirty="0" smtClean="0">
                <a:sym typeface="Wingdings" pitchFamily="2" charset="2"/>
              </a:rPr>
              <a:t>Standards and Patents (if relevant)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endParaRPr lang="en-GB" sz="2200" b="1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r>
              <a:rPr lang="en-GB" sz="2200" b="1" dirty="0">
                <a:sym typeface="Wingdings" pitchFamily="2" charset="2"/>
              </a:rPr>
              <a:t>A recommended article can be a good start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765175"/>
            <a:ext cx="84978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GB" sz="2400" b="1" dirty="0" smtClean="0"/>
              <a:t>Sources of Information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3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548630" y="773705"/>
            <a:ext cx="7920038" cy="6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sz="5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b="1" dirty="0" smtClean="0">
                <a:latin typeface="+mj-lt"/>
              </a:rPr>
              <a:t>Google Scholar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200" dirty="0">
                <a:latin typeface="Calibri" pitchFamily="34" charset="0"/>
              </a:rPr>
              <a:t>A good place to start a search but not </a:t>
            </a:r>
            <a:r>
              <a:rPr lang="en-GB" sz="2200" dirty="0" smtClean="0">
                <a:latin typeface="Calibri" pitchFamily="34" charset="0"/>
              </a:rPr>
              <a:t>always the place to stop </a:t>
            </a:r>
            <a:endParaRPr lang="en-GB" sz="22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b="1" dirty="0" smtClean="0">
                <a:latin typeface="Calibri" pitchFamily="34" charset="0"/>
              </a:rPr>
              <a:t/>
            </a:r>
            <a:br>
              <a:rPr lang="en-GB" sz="2400" b="1" dirty="0" smtClean="0">
                <a:latin typeface="Calibri" pitchFamily="34" charset="0"/>
              </a:rPr>
            </a:br>
            <a:endParaRPr lang="en-GB" sz="2400" b="1" dirty="0" smtClean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27" y="1718810"/>
            <a:ext cx="6922453" cy="50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02" y="1796201"/>
            <a:ext cx="3408622" cy="4865792"/>
          </a:xfrm>
          <a:prstGeom prst="rect">
            <a:avLst/>
          </a:prstGeom>
        </p:spPr>
      </p:pic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96525" y="981459"/>
            <a:ext cx="8595955" cy="4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200" dirty="0" smtClean="0">
                <a:latin typeface="Calibri" pitchFamily="34" charset="0"/>
              </a:rPr>
              <a:t>Google Scholar.  Settings </a:t>
            </a:r>
            <a:r>
              <a:rPr lang="en-GB" sz="2200" dirty="0">
                <a:latin typeface="Calibri" pitchFamily="34" charset="0"/>
              </a:rPr>
              <a:t>can help </a:t>
            </a:r>
            <a:r>
              <a:rPr lang="en-GB" sz="2200" dirty="0" smtClean="0">
                <a:latin typeface="Calibri" pitchFamily="34" charset="0"/>
              </a:rPr>
              <a:t>you – </a:t>
            </a:r>
            <a:r>
              <a:rPr lang="en-GB" sz="2200" dirty="0" err="1" smtClean="0">
                <a:latin typeface="Calibri" pitchFamily="34" charset="0"/>
              </a:rPr>
              <a:t>Findit@Edinburgh</a:t>
            </a:r>
            <a:r>
              <a:rPr lang="en-GB" sz="2200" dirty="0" smtClean="0">
                <a:latin typeface="Calibri" pitchFamily="34" charset="0"/>
              </a:rPr>
              <a:t> ,import to bibliography manager </a:t>
            </a:r>
            <a:endParaRPr lang="en-GB" sz="22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z="1100" smtClean="0"/>
              <a:pPr algn="r">
                <a:defRPr/>
              </a:pPr>
              <a:t>8</a:t>
            </a:fld>
            <a:endParaRPr lang="en-GB" sz="1100" dirty="0"/>
          </a:p>
        </p:txBody>
      </p:sp>
      <p:sp>
        <p:nvSpPr>
          <p:cNvPr id="4" name="Down Arrow 3"/>
          <p:cNvSpPr/>
          <p:nvPr/>
        </p:nvSpPr>
        <p:spPr>
          <a:xfrm rot="5400000">
            <a:off x="6706928" y="5003464"/>
            <a:ext cx="340616" cy="648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6200000">
            <a:off x="441652" y="3726544"/>
            <a:ext cx="340616" cy="648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830812"/>
            <a:ext cx="3384376" cy="48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6525" y="1557338"/>
            <a:ext cx="8595955" cy="30956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 smtClean="0"/>
              <a:t>Allows searches across a major selection of our resources</a:t>
            </a:r>
          </a:p>
          <a:p>
            <a:pPr>
              <a:lnSpc>
                <a:spcPct val="90000"/>
              </a:lnSpc>
            </a:pPr>
            <a:r>
              <a:rPr lang="en-GB" sz="2200" dirty="0" smtClean="0"/>
              <a:t>Results are peer reviewed and academic</a:t>
            </a:r>
          </a:p>
          <a:p>
            <a:pPr>
              <a:lnSpc>
                <a:spcPct val="90000"/>
              </a:lnSpc>
            </a:pPr>
            <a:r>
              <a:rPr lang="en-GB" sz="2200" dirty="0" smtClean="0"/>
              <a:t>You don’t have to know where to look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GB" sz="2200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GB" sz="2200" dirty="0" smtClean="0"/>
              <a:t>Bear in mind</a:t>
            </a:r>
          </a:p>
          <a:p>
            <a:pPr>
              <a:lnSpc>
                <a:spcPct val="90000"/>
              </a:lnSpc>
            </a:pPr>
            <a:r>
              <a:rPr lang="en-GB" sz="2200" dirty="0" smtClean="0"/>
              <a:t>Not exhaustive but can indicate potentially useful sources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</p:txBody>
      </p:sp>
      <p:sp>
        <p:nvSpPr>
          <p:cNvPr id="41991" name="Rectangle 3"/>
          <p:cNvSpPr>
            <a:spLocks noChangeArrowheads="1"/>
          </p:cNvSpPr>
          <p:nvPr/>
        </p:nvSpPr>
        <p:spPr bwMode="auto">
          <a:xfrm>
            <a:off x="395288" y="836613"/>
            <a:ext cx="7129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>
              <a:spcBef>
                <a:spcPct val="0"/>
              </a:spcBef>
              <a:buSzTx/>
              <a:buFontTx/>
              <a:buNone/>
            </a:pPr>
            <a:endParaRPr lang="en-GB" sz="3000" b="1">
              <a:solidFill>
                <a:schemeClr val="tx1"/>
              </a:solidFill>
            </a:endParaRPr>
          </a:p>
        </p:txBody>
      </p:sp>
      <p:sp>
        <p:nvSpPr>
          <p:cNvPr id="41992" name="Rectangle 2"/>
          <p:cNvSpPr txBox="1">
            <a:spLocks noChangeArrowheads="1"/>
          </p:cNvSpPr>
          <p:nvPr/>
        </p:nvSpPr>
        <p:spPr bwMode="auto">
          <a:xfrm>
            <a:off x="251521" y="765175"/>
            <a:ext cx="859595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sz="2200" b="1" dirty="0" smtClean="0">
                <a:solidFill>
                  <a:schemeClr val="tx1"/>
                </a:solidFill>
                <a:cs typeface="Arial" pitchFamily="34" charset="0"/>
              </a:rPr>
              <a:t>DiscoverEd</a:t>
            </a:r>
            <a:endParaRPr lang="en-GB" sz="2200" b="1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23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Office Theme">
  <a:themeElements>
    <a:clrScheme name="11_Office Theme 1">
      <a:dk1>
        <a:srgbClr val="142148"/>
      </a:dk1>
      <a:lt1>
        <a:srgbClr val="FFFFFF"/>
      </a:lt1>
      <a:dk2>
        <a:srgbClr val="A1B0BE"/>
      </a:dk2>
      <a:lt2>
        <a:srgbClr val="BCC5CE"/>
      </a:lt2>
      <a:accent1>
        <a:srgbClr val="4F81BD"/>
      </a:accent1>
      <a:accent2>
        <a:srgbClr val="C50A2D"/>
      </a:accent2>
      <a:accent3>
        <a:srgbClr val="FFFFFF"/>
      </a:accent3>
      <a:accent4>
        <a:srgbClr val="0F1B3C"/>
      </a:accent4>
      <a:accent5>
        <a:srgbClr val="B2C1DB"/>
      </a:accent5>
      <a:accent6>
        <a:srgbClr val="B20828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11_Office Theme 1">
        <a:dk1>
          <a:srgbClr val="142148"/>
        </a:dk1>
        <a:lt1>
          <a:srgbClr val="FFFFFF"/>
        </a:lt1>
        <a:dk2>
          <a:srgbClr val="A1B0BE"/>
        </a:dk2>
        <a:lt2>
          <a:srgbClr val="BCC5CE"/>
        </a:lt2>
        <a:accent1>
          <a:srgbClr val="4F81BD"/>
        </a:accent1>
        <a:accent2>
          <a:srgbClr val="C50A2D"/>
        </a:accent2>
        <a:accent3>
          <a:srgbClr val="FFFFFF"/>
        </a:accent3>
        <a:accent4>
          <a:srgbClr val="0F1B3C"/>
        </a:accent4>
        <a:accent5>
          <a:srgbClr val="B2C1DB"/>
        </a:accent5>
        <a:accent6>
          <a:srgbClr val="B2082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4_Office Theme 1">
      <a:dk1>
        <a:srgbClr val="142148"/>
      </a:dk1>
      <a:lt1>
        <a:srgbClr val="FFFFFF"/>
      </a:lt1>
      <a:dk2>
        <a:srgbClr val="A1B0BE"/>
      </a:dk2>
      <a:lt2>
        <a:srgbClr val="BCC5CE"/>
      </a:lt2>
      <a:accent1>
        <a:srgbClr val="4F81BD"/>
      </a:accent1>
      <a:accent2>
        <a:srgbClr val="C50A2D"/>
      </a:accent2>
      <a:accent3>
        <a:srgbClr val="FFFFFF"/>
      </a:accent3>
      <a:accent4>
        <a:srgbClr val="0F1B3C"/>
      </a:accent4>
      <a:accent5>
        <a:srgbClr val="B2C1DB"/>
      </a:accent5>
      <a:accent6>
        <a:srgbClr val="B20828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142148"/>
        </a:dk1>
        <a:lt1>
          <a:srgbClr val="FFFFFF"/>
        </a:lt1>
        <a:dk2>
          <a:srgbClr val="A1B0BE"/>
        </a:dk2>
        <a:lt2>
          <a:srgbClr val="BCC5CE"/>
        </a:lt2>
        <a:accent1>
          <a:srgbClr val="4F81BD"/>
        </a:accent1>
        <a:accent2>
          <a:srgbClr val="C50A2D"/>
        </a:accent2>
        <a:accent3>
          <a:srgbClr val="FFFFFF"/>
        </a:accent3>
        <a:accent4>
          <a:srgbClr val="0F1B3C"/>
        </a:accent4>
        <a:accent5>
          <a:srgbClr val="B2C1DB"/>
        </a:accent5>
        <a:accent6>
          <a:srgbClr val="B2082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Office Theme">
  <a:themeElements>
    <a:clrScheme name="11_Office Theme 1">
      <a:dk1>
        <a:srgbClr val="142148"/>
      </a:dk1>
      <a:lt1>
        <a:srgbClr val="FFFFFF"/>
      </a:lt1>
      <a:dk2>
        <a:srgbClr val="A1B0BE"/>
      </a:dk2>
      <a:lt2>
        <a:srgbClr val="BCC5CE"/>
      </a:lt2>
      <a:accent1>
        <a:srgbClr val="4F81BD"/>
      </a:accent1>
      <a:accent2>
        <a:srgbClr val="C50A2D"/>
      </a:accent2>
      <a:accent3>
        <a:srgbClr val="FFFFFF"/>
      </a:accent3>
      <a:accent4>
        <a:srgbClr val="0F1B3C"/>
      </a:accent4>
      <a:accent5>
        <a:srgbClr val="B2C1DB"/>
      </a:accent5>
      <a:accent6>
        <a:srgbClr val="B20828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11_Office Theme 1">
        <a:dk1>
          <a:srgbClr val="142148"/>
        </a:dk1>
        <a:lt1>
          <a:srgbClr val="FFFFFF"/>
        </a:lt1>
        <a:dk2>
          <a:srgbClr val="A1B0BE"/>
        </a:dk2>
        <a:lt2>
          <a:srgbClr val="BCC5CE"/>
        </a:lt2>
        <a:accent1>
          <a:srgbClr val="4F81BD"/>
        </a:accent1>
        <a:accent2>
          <a:srgbClr val="C50A2D"/>
        </a:accent2>
        <a:accent3>
          <a:srgbClr val="FFFFFF"/>
        </a:accent3>
        <a:accent4>
          <a:srgbClr val="0F1B3C"/>
        </a:accent4>
        <a:accent5>
          <a:srgbClr val="B2C1DB"/>
        </a:accent5>
        <a:accent6>
          <a:srgbClr val="B2082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736</Words>
  <Application>Microsoft Office PowerPoint</Application>
  <PresentationFormat>On-screen Show (4:3)</PresentationFormat>
  <Paragraphs>196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Wingdings</vt:lpstr>
      <vt:lpstr>ヒラギノ角ゴ Pro W3</vt:lpstr>
      <vt:lpstr>11_Office Theme</vt:lpstr>
      <vt:lpstr>4_Office Theme</vt:lpstr>
      <vt:lpstr>12_Office Theme</vt:lpstr>
      <vt:lpstr>PowerPoint Presentation</vt:lpstr>
      <vt:lpstr>Literature Searching</vt:lpstr>
      <vt:lpstr>PowerPoint Presentation</vt:lpstr>
      <vt:lpstr>PowerPoint Presentation</vt:lpstr>
      <vt:lpstr>PowerPoint Presentation</vt:lpstr>
      <vt:lpstr>Sources of Information </vt:lpstr>
      <vt:lpstr>PowerPoint Presentation</vt:lpstr>
      <vt:lpstr>PowerPoint Presentation</vt:lpstr>
      <vt:lpstr>PowerPoint Presentation</vt:lpstr>
      <vt:lpstr>PowerPoint Presentation</vt:lpstr>
      <vt:lpstr>Bibliographic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Evaluate your results </vt:lpstr>
      <vt:lpstr>If it’s not available …  www.ed.ac.uk/is/library-resources-plus</vt:lpstr>
      <vt:lpstr>PowerPoint Presentation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Angela.Nicholson@ed.ac.uk</dc:title>
  <dc:subject>Library, Literature Review, Informatics</dc:subject>
  <dc:creator>NICHOLSON Angela</dc:creator>
  <cp:lastModifiedBy>NICHOLSON Angela</cp:lastModifiedBy>
  <cp:revision>135</cp:revision>
  <cp:lastPrinted>2015-09-23T12:57:17Z</cp:lastPrinted>
  <dcterms:created xsi:type="dcterms:W3CDTF">2011-09-19T19:29:25Z</dcterms:created>
  <dcterms:modified xsi:type="dcterms:W3CDTF">2015-09-23T15:13:05Z</dcterms:modified>
</cp:coreProperties>
</file>