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410" r:id="rId5"/>
    <p:sldId id="411" r:id="rId6"/>
    <p:sldId id="412" r:id="rId7"/>
    <p:sldId id="413" r:id="rId8"/>
    <p:sldId id="415" r:id="rId9"/>
    <p:sldId id="428" r:id="rId10"/>
    <p:sldId id="419" r:id="rId11"/>
    <p:sldId id="420" r:id="rId12"/>
    <p:sldId id="421" r:id="rId13"/>
    <p:sldId id="422" r:id="rId14"/>
    <p:sldId id="427" r:id="rId15"/>
    <p:sldId id="426" r:id="rId16"/>
    <p:sldId id="424" r:id="rId17"/>
    <p:sldId id="425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7879"/>
    <a:srgbClr val="F6B17E"/>
    <a:srgbClr val="FFFFCC"/>
    <a:srgbClr val="9BFB79"/>
    <a:srgbClr val="B1FC96"/>
    <a:srgbClr val="CC3300"/>
    <a:srgbClr val="FFFF00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E9A32-BD37-4309-BD64-7BA376B417E3}" v="37" dt="2022-10-03T14:38:30.312"/>
    <p1510:client id="{4382D9E7-6F22-E8C4-5DF5-0ADC7A86240C}" v="587" dt="2022-10-03T13:41:38.483"/>
    <p1510:client id="{69330CC7-641C-40BB-AFD2-BD27DFC7D618}" v="9" dt="2022-10-04T09:28:25.598"/>
    <p1510:client id="{87602101-8497-47E6-9D07-A3CA8F4ACB7C}" v="3" dt="2022-10-03T14:31:04.718"/>
    <p1510:client id="{97A36A94-CAA9-4A4C-A95B-70E03AF54B0B}" v="179" dt="2022-10-03T13:04:30.362"/>
    <p1510:client id="{9BF36B84-861B-43AD-92A3-687E5D3DD53A}" v="68" dt="2022-10-19T12:52:56.284"/>
    <p1510:client id="{B586C2B5-9B4A-43A2-AE45-DCB36EF88A2E}" v="92" dt="2022-10-03T09:42:36.368"/>
    <p1510:client id="{CF68CD6A-9E48-2743-813E-155A1ADC2C54}" v="4" dt="2022-10-03T15:00:4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7" autoAdjust="0"/>
    <p:restoredTop sz="90107" autoAdjust="0"/>
  </p:normalViewPr>
  <p:slideViewPr>
    <p:cSldViewPr snapToGrid="0">
      <p:cViewPr varScale="1">
        <p:scale>
          <a:sx n="79" d="100"/>
          <a:sy n="79" d="100"/>
        </p:scale>
        <p:origin x="326" y="115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62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ARCmedia Presentation for FPF 2005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57FC07-F5E7-438B-A3C3-36AA0B02ED40}" type="datetime1">
              <a:rPr lang="en-GB"/>
              <a:pPr>
                <a:defRPr/>
              </a:pPr>
              <a:t>05/09/2023</a:t>
            </a:fld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Nigel Topham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3559EA-5D7A-4218-A6F2-6EC113C72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6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517" y="158169"/>
            <a:ext cx="3037840" cy="3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528" y="158168"/>
            <a:ext cx="3037840" cy="34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92CEAE84-5672-4386-AEF6-CC1E3710D250}" type="datetime1">
              <a:rPr lang="en-GB"/>
              <a:pPr>
                <a:defRPr/>
              </a:pPr>
              <a:t>05/09/2023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482600"/>
            <a:ext cx="5235575" cy="392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3104" y="4415790"/>
            <a:ext cx="5859850" cy="43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5738" y="8794460"/>
            <a:ext cx="3037840" cy="2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74980" y="8758952"/>
            <a:ext cx="3037840" cy="3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63EAEB0-4390-4C39-A203-343FB2EB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63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2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8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7056437" cy="8223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068638"/>
            <a:ext cx="6119812" cy="1752600"/>
          </a:xfrm>
        </p:spPr>
        <p:txBody>
          <a:bodyPr/>
          <a:lstStyle>
            <a:lvl1pPr marL="0" indent="0">
              <a:buFont typeface="Wingdings" pitchFamily="-112" charset="2"/>
              <a:buNone/>
              <a:defRPr>
                <a:latin typeface="Verdana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52400"/>
            <a:ext cx="3219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7C3-8693-4460-859E-B7F5C13E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420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420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1E11-C819-4E68-A5B6-D24A4C2D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F800-3E0C-48CA-907E-EB03324D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19FF-47E4-47A5-8614-AC91DDA24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ABEC-42C8-44D0-AA2B-3FA5D888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BE97-DC0B-4B86-A71D-1B387D7E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EEF9-5ABB-490B-B4D9-BD6D1E76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DCBE-AAB7-428D-A685-A515A675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A996-8023-498F-A329-D5AE6861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88EA-575A-4020-8719-DF09DA54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53188"/>
            <a:ext cx="3810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fld id="{A2403FBD-DCE6-4054-B363-1F8AB579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68313" y="981075"/>
            <a:ext cx="8218487" cy="857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348776 h 1000"/>
              <a:gd name="T6" fmla="*/ 0 w 1000"/>
              <a:gd name="T7" fmla="*/ 7348776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6" y="0"/>
                </a:lnTo>
                <a:lnTo>
                  <a:pt x="1006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chemeClr val="accent1"/>
              </a:gs>
            </a:gsLst>
            <a:lin ang="5400000" scaled="1"/>
          </a:gradFill>
          <a:ln w="1587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.ac.uk/files/atoms/files/copsupervisorsresearchstudent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ricted.web.inf.ed.ac.uk/sites/default/files/atoms/files/mscr_examination_procedur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inf.ed.ac.uk/infweb/student-services/igs/phd/year-timelin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GS@inf.ed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institute-academic-development/postgraduate/doctoral/courses/online-courses/research-eth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bit-rri.org/courses/introduction-to-rr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/>
              <a:t>Overview of Informatics </a:t>
            </a:r>
            <a:r>
              <a:rPr lang="en-GB" sz="2000" b="1" dirty="0" err="1" smtClean="0"/>
              <a:t>MScR</a:t>
            </a:r>
            <a:r>
              <a:rPr lang="en-GB" sz="2000" b="1" dirty="0" smtClean="0"/>
              <a:t> and PhD programmes</a:t>
            </a:r>
            <a:r>
              <a:rPr lang="en-GB" sz="2000" b="1" dirty="0"/>
              <a:t>; student and supervisor role and responsibilities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5450" y="1621096"/>
            <a:ext cx="8299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Code of Practice for Supervisors and Research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Overview </a:t>
            </a:r>
            <a:r>
              <a:rPr lang="en-GB" sz="1600" dirty="0"/>
              <a:t>of the (non-CDT) </a:t>
            </a:r>
            <a:r>
              <a:rPr lang="en-GB" sz="1600" dirty="0" err="1"/>
              <a:t>MScR</a:t>
            </a:r>
            <a:r>
              <a:rPr lang="en-GB" sz="1600" dirty="0"/>
              <a:t> programme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Research planning and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Overview of the (non-CDT) PhD programme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Research planning and timelines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Recommended training and development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Annual reviews and progression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Thesis submission and viva examination process</a:t>
            </a:r>
            <a:endParaRPr lang="en-GB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Your role and responsibilities as a research student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Your supervision team and their 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Managing the student supervisor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Advice and words of wisdom....</a:t>
            </a:r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393700" y="1202727"/>
            <a:ext cx="829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</a:rPr>
              <a:t>Prof Murray </a:t>
            </a:r>
            <a:r>
              <a:rPr lang="en-GB" sz="2000" dirty="0" smtClean="0">
                <a:solidFill>
                  <a:srgbClr val="0000FF"/>
                </a:solidFill>
              </a:rPr>
              <a:t>Cole - PGR Supervisor and PGR </a:t>
            </a:r>
            <a:r>
              <a:rPr lang="en-GB" sz="2000" dirty="0">
                <a:solidFill>
                  <a:srgbClr val="0000FF"/>
                </a:solidFill>
              </a:rPr>
              <a:t>Personal Tutor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96" y="2370288"/>
            <a:ext cx="2919554" cy="36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/>
              <a:t>Your role and responsibilities as a research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912" y="1171576"/>
            <a:ext cx="8261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Fulfilling the requirements of their PGR degree programme including any requirements for annual progression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Taking advantage of the facilities and supervision offered by the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Working as a professional, independent researcher accountable for the development of their own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Maintaining ethical standards in the design, conduct and reporting of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Working diligently and effectively throughout their </a:t>
            </a:r>
            <a:r>
              <a:rPr lang="en-GB" sz="1400" b="0" dirty="0" smtClean="0"/>
              <a:t>studies; engaging and complying with the PhD Annual Review progression assessment. </a:t>
            </a:r>
            <a:endParaRPr lang="en-GB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Following the rules of any other university, Associated </a:t>
            </a:r>
            <a:r>
              <a:rPr lang="en-GB" sz="1400" b="0" dirty="0" smtClean="0"/>
              <a:t>Institution, </a:t>
            </a:r>
            <a:r>
              <a:rPr lang="en-GB" sz="1400" b="0" dirty="0"/>
              <a:t>company or other organisation that they are studying with as part of their </a:t>
            </a:r>
            <a:r>
              <a:rPr lang="en-GB" sz="1400" b="0" dirty="0" smtClean="0"/>
              <a:t>programme (e.g. UKRI T&amp;Cs, or those specific to industry or research grants).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Preparing a high quality thesis that is submitted for examination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Making themselves available and participating in regular supervisor meetings and producing a record of each meeting, as well as agreed actions and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Discussing any proposed employment opportunities with supervisor, which may impact on study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Regularly reviewing training needs and engaging in appropriate development opportunities and participate in any and all mandatory training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Proactively seeking advice and help to resolve academic and personal problems,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6423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How to be an effective PGR student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5450" y="1075287"/>
            <a:ext cx="82613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Time is precious – manage it carefully and avoid burnout, learn how to avoid (or manage) procrastination!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Schedule in holidays (8 weeks per year) and take time to regularly rest and refresh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Plan your research around paper submissions </a:t>
            </a:r>
            <a:r>
              <a:rPr lang="en-GB" sz="1600" b="0" dirty="0" smtClean="0">
                <a:sym typeface="Wingdings" panose="05000000000000000000" pitchFamily="2" charset="2"/>
              </a:rPr>
              <a:t> consider how many papers you should be aiming for across your period of registration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ym typeface="Wingdings" panose="05000000000000000000" pitchFamily="2" charset="2"/>
              </a:rPr>
              <a:t>Read extensively, widely and continuously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Get a wider network to test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Ask for, and get regular feedback from supervisors, colleagues and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ym typeface="Wingdings" panose="05000000000000000000" pitchFamily="2" charset="2"/>
              </a:rPr>
              <a:t>Avoid rabbit holes – evidence based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Does your problem 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Can you estimate value of your solution before you develop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Is there a market for your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ym typeface="Wingdings" panose="05000000000000000000" pitchFamily="2" charset="2"/>
              </a:rPr>
              <a:t>Probability of solution version IMPACT</a:t>
            </a:r>
            <a:endParaRPr lang="en-GB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Learn from mentors and role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Raise issues, problems or concerns early – speak to people who can support and help and don’t let things fester….</a:t>
            </a:r>
          </a:p>
        </p:txBody>
      </p:sp>
    </p:spTree>
    <p:extLst>
      <p:ext uri="{BB962C8B-B14F-4D97-AF65-F5344CB8AC3E}">
        <p14:creationId xmlns:p14="http://schemas.microsoft.com/office/powerpoint/2010/main" val="8745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The </a:t>
            </a:r>
            <a:r>
              <a:rPr lang="en-GB" sz="2000" b="1" dirty="0"/>
              <a:t>role and responsibilities </a:t>
            </a:r>
            <a:r>
              <a:rPr lang="en-GB" sz="2000" b="1" dirty="0" smtClean="0"/>
              <a:t>of your supervision team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911" y="1171576"/>
            <a:ext cx="84275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You will (most likely) have a Primary (lead) supervisor and a secondary supervisor</a:t>
            </a:r>
          </a:p>
          <a:p>
            <a:r>
              <a:rPr lang="en-GB" sz="1600" dirty="0" smtClean="0"/>
              <a:t>Together, your supervision team is required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Introduce </a:t>
            </a:r>
            <a:r>
              <a:rPr lang="en-GB" sz="1400" b="0" dirty="0"/>
              <a:t>you to the subject area, its facilities and procedures, and to other research students and relevant staff in the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Advising you of the key milestones of your degree, and help you produce a research plan and timetable for producing your thesis.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Advise on research ethics and integrity, support you through ethics approval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Ensure you are aware of H&amp;S policies, conduct necessary H&amp;S risk assessments </a:t>
            </a:r>
            <a:r>
              <a:rPr lang="en-GB" sz="1400" b="0" dirty="0" err="1" smtClean="0"/>
              <a:t>etc</a:t>
            </a:r>
            <a:endParaRPr lang="en-GB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Advise you on facilities and equipment required for conducting your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Support you and advise you on successfully navigating your annual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Agree frequency and meetings and organise them</a:t>
            </a:r>
            <a:endParaRPr lang="en-GB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Regularly provide oral or written feedback on academic work /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Advise on professional development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Support attendance at additional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Signpost to appropriate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Engage you in active research community activities e.g. conferences, seminars </a:t>
            </a:r>
            <a:r>
              <a:rPr lang="en-GB" sz="1400" b="0" dirty="0" err="1" smtClean="0"/>
              <a:t>etc</a:t>
            </a:r>
            <a:endParaRPr lang="en-GB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2477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4" y="160338"/>
            <a:ext cx="8226425" cy="706437"/>
          </a:xfrm>
        </p:spPr>
        <p:txBody>
          <a:bodyPr/>
          <a:lstStyle/>
          <a:p>
            <a:r>
              <a:rPr lang="en-GB" sz="2000" b="1" dirty="0" smtClean="0"/>
              <a:t>The supervisor / student relationship – how to manage your supervisor!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Words of Wisdom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0375" y="1313234"/>
            <a:ext cx="396571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Your research degree can be the best of time, but it can also be the worst of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It is never plain sailing - ask for help!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The vast majority make it, but some don’t (but that’s 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It is the start of a career, but it might not end up being a research career that’s also OK!)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PGR tutors are always here to help and provide advice and support </a:t>
            </a:r>
            <a:r>
              <a:rPr lang="en-GB" sz="1800" b="0" dirty="0" smtClean="0">
                <a:sym typeface="Wingdings" panose="05000000000000000000" pitchFamily="2" charset="2"/>
              </a:rPr>
              <a:t> reach out anytime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ANY QUESTIONS?</a:t>
            </a:r>
            <a:endParaRPr lang="en-GB" sz="1800" dirty="0" smtClean="0">
              <a:solidFill>
                <a:srgbClr val="0000FF"/>
              </a:solidFill>
            </a:endParaRPr>
          </a:p>
          <a:p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984" y="2079490"/>
            <a:ext cx="4216816" cy="31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Code of Practice for Supervisors and Research Students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96" y="1938790"/>
            <a:ext cx="2919554" cy="3645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21" y="1324163"/>
            <a:ext cx="5408579" cy="47828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ct val="20000"/>
              </a:spcBef>
              <a:buClr>
                <a:srgbClr val="0066CC"/>
              </a:buClr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You </a:t>
            </a:r>
            <a:r>
              <a:rPr lang="en-GB" sz="1600" b="0" dirty="0">
                <a:latin typeface="Arial"/>
                <a:ea typeface="ＭＳ Ｐゴシック"/>
                <a:cs typeface="Arial"/>
              </a:rPr>
              <a:t>must understand and follow the University’s requirements for research </a:t>
            </a: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degrees.</a:t>
            </a:r>
            <a:endParaRPr lang="en-GB" sz="1600" b="0" dirty="0" smtClean="0">
              <a:latin typeface="Arial"/>
              <a:ea typeface="ＭＳ Ｐゴシック"/>
              <a:cs typeface="Arial"/>
            </a:endParaRP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endParaRPr lang="en-GB" sz="1600" b="0" dirty="0">
              <a:latin typeface="Arial"/>
              <a:ea typeface="ＭＳ Ｐゴシック"/>
              <a:cs typeface="Arial"/>
            </a:endParaRP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In </a:t>
            </a:r>
            <a:r>
              <a:rPr lang="en-GB" sz="1600" b="0" dirty="0">
                <a:latin typeface="Arial"/>
                <a:ea typeface="ＭＳ Ｐゴシック"/>
                <a:cs typeface="Arial"/>
              </a:rPr>
              <a:t>particular, you must read the University’s </a:t>
            </a:r>
            <a:r>
              <a:rPr lang="en-GB" sz="16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Code of Practice for Supervisors </a:t>
            </a:r>
            <a:r>
              <a:rPr lang="en-GB" sz="16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and Research Students</a:t>
            </a: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endParaRPr lang="en-GB" sz="1600" b="0" dirty="0">
              <a:latin typeface="Arial"/>
              <a:ea typeface="ＭＳ Ｐゴシック"/>
              <a:cs typeface="Arial"/>
            </a:endParaRP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r>
              <a:rPr lang="en-GB" sz="1600" b="0" dirty="0">
                <a:latin typeface="Arial"/>
                <a:ea typeface="ＭＳ Ｐゴシック"/>
                <a:cs typeface="Arial"/>
                <a:hlinkClick r:id="rId4"/>
              </a:rPr>
              <a:t>http://</a:t>
            </a:r>
            <a:r>
              <a:rPr lang="en-GB" sz="1600" b="0" dirty="0" smtClean="0">
                <a:latin typeface="Arial"/>
                <a:ea typeface="ＭＳ Ｐゴシック"/>
                <a:cs typeface="Arial"/>
                <a:hlinkClick r:id="rId4"/>
              </a:rPr>
              <a:t>www.ed.ac.uk/files/atoms/files/copsupervisorsresearchstudents.pdf</a:t>
            </a: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 </a:t>
            </a: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endParaRPr lang="en-GB" sz="1600" b="0" dirty="0" smtClean="0">
              <a:latin typeface="Arial"/>
              <a:ea typeface="ＭＳ Ｐゴシック"/>
              <a:cs typeface="Arial"/>
            </a:endParaRP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Lots and lots of useful information on the degree programme and expectations….</a:t>
            </a: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endParaRPr lang="en-GB" sz="1600" b="0" dirty="0" smtClean="0">
              <a:latin typeface="Arial"/>
              <a:ea typeface="ＭＳ Ｐゴシック"/>
              <a:cs typeface="Arial"/>
            </a:endParaRP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Also the</a:t>
            </a:r>
            <a:endParaRPr lang="en-GB" sz="1600" b="0" dirty="0">
              <a:latin typeface="Arial"/>
              <a:ea typeface="ＭＳ Ｐゴシック"/>
              <a:cs typeface="Arial"/>
            </a:endParaRPr>
          </a:p>
          <a:p>
            <a:pPr marL="742950" lvl="1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Postgraduate </a:t>
            </a:r>
            <a:r>
              <a:rPr lang="en-GB" sz="1600" b="0" dirty="0">
                <a:latin typeface="Arial"/>
                <a:ea typeface="ＭＳ Ｐゴシック"/>
                <a:cs typeface="Arial"/>
              </a:rPr>
              <a:t>Degree </a:t>
            </a: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Programme </a:t>
            </a: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Regulations</a:t>
            </a:r>
          </a:p>
          <a:p>
            <a:pPr marL="742950" lvl="1" indent="-28575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Postgraduate </a:t>
            </a:r>
            <a:r>
              <a:rPr lang="en-GB" sz="1600" b="0" dirty="0" smtClean="0">
                <a:latin typeface="Arial"/>
                <a:ea typeface="ＭＳ Ｐゴシック"/>
                <a:cs typeface="Arial"/>
              </a:rPr>
              <a:t>Assessment Regulations for </a:t>
            </a:r>
            <a:r>
              <a:rPr lang="en-GB" sz="1600" b="0" dirty="0">
                <a:latin typeface="Arial"/>
                <a:ea typeface="ＭＳ Ｐゴシック"/>
                <a:cs typeface="Arial"/>
              </a:rPr>
              <a:t>Research Degrees.</a:t>
            </a:r>
          </a:p>
          <a:p>
            <a:pPr lvl="1">
              <a:spcBef>
                <a:spcPct val="20000"/>
              </a:spcBef>
              <a:buClr>
                <a:srgbClr val="0066CC"/>
              </a:buClr>
            </a:pPr>
            <a:endParaRPr lang="en-GB" sz="1400" b="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2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/>
              <a:t>Overview of the (non-CDT) </a:t>
            </a:r>
            <a:r>
              <a:rPr lang="en-GB" sz="2000" b="1" dirty="0" err="1"/>
              <a:t>MScR</a:t>
            </a:r>
            <a:r>
              <a:rPr lang="en-GB" sz="2000" b="1" dirty="0"/>
              <a:t>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5450" y="1171576"/>
            <a:ext cx="826135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Overview of the (non-CDT) </a:t>
            </a:r>
            <a:r>
              <a:rPr lang="en-GB" sz="1600" dirty="0" err="1"/>
              <a:t>MScR</a:t>
            </a:r>
            <a:r>
              <a:rPr lang="en-GB" sz="1600" dirty="0"/>
              <a:t> </a:t>
            </a:r>
            <a:r>
              <a:rPr lang="en-GB" sz="1600" dirty="0" smtClean="0"/>
              <a:t>programme</a:t>
            </a:r>
          </a:p>
          <a:p>
            <a:r>
              <a:rPr lang="en-GB" sz="1400" b="0" dirty="0"/>
              <a:t>The Master’s by Research is a </a:t>
            </a:r>
            <a:r>
              <a:rPr lang="en-GB" sz="1400" dirty="0" smtClean="0"/>
              <a:t>full-time (or part time), </a:t>
            </a:r>
            <a:r>
              <a:rPr lang="en-GB" sz="1400" dirty="0"/>
              <a:t>one year research degree </a:t>
            </a:r>
            <a:r>
              <a:rPr lang="en-GB" sz="1400" b="0" dirty="0"/>
              <a:t>that gives students an excellent insight into </a:t>
            </a:r>
            <a:r>
              <a:rPr lang="en-GB" sz="1400" b="0" dirty="0" smtClean="0"/>
              <a:t>academic research, and is excellent preparation for a career in industry or a profession where research skills is a key requirement.</a:t>
            </a:r>
          </a:p>
          <a:p>
            <a:r>
              <a:rPr lang="en-GB" sz="1400" b="0" dirty="0" smtClean="0"/>
              <a:t>There are </a:t>
            </a:r>
            <a:r>
              <a:rPr lang="en-GB" sz="1400" dirty="0" smtClean="0"/>
              <a:t>no compulsory taught courses </a:t>
            </a:r>
            <a:r>
              <a:rPr lang="en-GB" sz="1400" b="0" dirty="0" smtClean="0"/>
              <a:t>as part of the (non-CDT) </a:t>
            </a:r>
            <a:r>
              <a:rPr lang="en-GB" sz="1400" b="0" dirty="0" err="1" smtClean="0"/>
              <a:t>MScR</a:t>
            </a:r>
            <a:r>
              <a:rPr lang="en-GB" sz="1400" b="0" dirty="0" smtClean="0"/>
              <a:t>, but students should talk to their supervisor if they feel they would like to attend some level 10 or level 11 lectures as </a:t>
            </a:r>
            <a:r>
              <a:rPr lang="en-GB" sz="1400" dirty="0" smtClean="0"/>
              <a:t>“class only” </a:t>
            </a:r>
            <a:r>
              <a:rPr lang="en-GB" sz="1400" b="0" dirty="0" smtClean="0"/>
              <a:t>students. </a:t>
            </a:r>
          </a:p>
          <a:p>
            <a:r>
              <a:rPr lang="en-GB" sz="1400" b="0" dirty="0" smtClean="0"/>
              <a:t>The aim is to </a:t>
            </a:r>
            <a:r>
              <a:rPr lang="en-GB" sz="1400" dirty="0" smtClean="0"/>
              <a:t>contribute to the generation of new research knowledge</a:t>
            </a:r>
            <a:r>
              <a:rPr lang="en-GB" sz="1400" b="0" dirty="0" smtClean="0"/>
              <a:t> </a:t>
            </a:r>
          </a:p>
          <a:p>
            <a:r>
              <a:rPr lang="en-GB" sz="1400" b="0" dirty="0" smtClean="0"/>
              <a:t>The assessment for the </a:t>
            </a:r>
            <a:r>
              <a:rPr lang="en-GB" sz="1400" b="0" dirty="0" err="1" smtClean="0"/>
              <a:t>MScR</a:t>
            </a:r>
            <a:r>
              <a:rPr lang="en-GB" sz="1400" b="0" dirty="0" smtClean="0"/>
              <a:t> is based entirely on the </a:t>
            </a:r>
            <a:r>
              <a:rPr lang="en-GB" sz="1400" dirty="0" smtClean="0"/>
              <a:t>submission of a dissertation thesis </a:t>
            </a:r>
            <a:r>
              <a:rPr lang="en-GB" sz="1400" b="0" dirty="0" smtClean="0"/>
              <a:t>(up to 30,000 words) at month 12 (full time) or 24 (part time).</a:t>
            </a:r>
          </a:p>
          <a:p>
            <a:r>
              <a:rPr lang="en-GB" sz="1400" b="0" dirty="0" smtClean="0"/>
              <a:t>The dissertation thesis is marked by two independent examiners (internal and external)</a:t>
            </a:r>
          </a:p>
          <a:p>
            <a:r>
              <a:rPr lang="en-GB" sz="1400" b="0" dirty="0"/>
              <a:t>T</a:t>
            </a:r>
            <a:r>
              <a:rPr lang="en-GB" sz="1400" b="0" dirty="0" smtClean="0"/>
              <a:t>here is no oral examination.</a:t>
            </a:r>
          </a:p>
          <a:p>
            <a:r>
              <a:rPr lang="en-GB" sz="1400" b="0" dirty="0" smtClean="0"/>
              <a:t>Degree outcomes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Award Pass with Distinction in MSc by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Award Pass with Merit in MSc by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Award MSc by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1" dirty="0"/>
              <a:t>Offer resubmission for MSc by </a:t>
            </a:r>
            <a:r>
              <a:rPr lang="en-GB" sz="1200" b="0" i="1" dirty="0" smtClean="0"/>
              <a:t>Research</a:t>
            </a:r>
            <a:endParaRPr lang="en-GB" sz="1200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1" dirty="0"/>
              <a:t>Award exit award.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1" dirty="0" smtClean="0"/>
              <a:t>Fail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36" y="4406631"/>
            <a:ext cx="4130015" cy="18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(non-CDT) </a:t>
            </a:r>
            <a:r>
              <a:rPr lang="en-GB" sz="2000" b="1" dirty="0" err="1" smtClean="0"/>
              <a:t>MScR</a:t>
            </a:r>
            <a:r>
              <a:rPr lang="en-GB" sz="2000" b="1" dirty="0" smtClean="0"/>
              <a:t>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5450" y="1268852"/>
            <a:ext cx="826135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Research Planning and Timelines</a:t>
            </a:r>
          </a:p>
          <a:p>
            <a:r>
              <a:rPr lang="en-GB" sz="1400" b="0" dirty="0" smtClean="0"/>
              <a:t>A 12 month (full time) </a:t>
            </a:r>
            <a:r>
              <a:rPr lang="en-GB" sz="1400" b="0" dirty="0" err="1" smtClean="0"/>
              <a:t>MScR</a:t>
            </a:r>
            <a:r>
              <a:rPr lang="en-GB" sz="1400" b="0" dirty="0" smtClean="0"/>
              <a:t> will go very quickly – it is important to get a research plan in place quickly. </a:t>
            </a:r>
          </a:p>
          <a:p>
            <a:r>
              <a:rPr lang="en-GB" sz="1400" dirty="0" smtClean="0"/>
              <a:t>Month 1 </a:t>
            </a:r>
            <a:r>
              <a:rPr lang="en-GB" sz="1400" b="0" dirty="0" smtClean="0"/>
              <a:t>– Get frequently and regular meetings in your supervisor’s diary early, complete the “Expectations Questionnaire” and </a:t>
            </a:r>
            <a:r>
              <a:rPr lang="en-GB" sz="1400" dirty="0" smtClean="0"/>
              <a:t>agree your early goals and additional training needs</a:t>
            </a:r>
            <a:r>
              <a:rPr lang="en-GB" sz="1400" b="0" dirty="0" smtClean="0"/>
              <a:t>. Sign up to “class only” courses if necessary.</a:t>
            </a:r>
          </a:p>
          <a:p>
            <a:r>
              <a:rPr lang="en-GB" sz="1400" dirty="0" smtClean="0"/>
              <a:t>Month 2 </a:t>
            </a:r>
            <a:r>
              <a:rPr lang="en-GB" sz="1400" b="0" dirty="0" smtClean="0"/>
              <a:t>– by end of month 2, you should aim to submit a short research proposal and plan and agree the research / data collection plan for the months ahead.</a:t>
            </a:r>
          </a:p>
          <a:p>
            <a:r>
              <a:rPr lang="en-GB" sz="1400" dirty="0" smtClean="0"/>
              <a:t>Months 3 to 9/10 </a:t>
            </a:r>
            <a:r>
              <a:rPr lang="en-GB" sz="1400" b="0" dirty="0" smtClean="0"/>
              <a:t>– conduct your research, regularly meet with supervisor to review progress and stay on track.  This period will go quickly, any issues need to be resolved without delay; the initial plan should allow for completion of experiments / data collection by end of month 9 (month 10 at the latest). Start writing early e.g. literature review, methodology.</a:t>
            </a:r>
          </a:p>
          <a:p>
            <a:r>
              <a:rPr lang="en-GB" sz="1400" dirty="0" smtClean="0"/>
              <a:t>Months 9/10 to 12 </a:t>
            </a:r>
            <a:r>
              <a:rPr lang="en-GB" sz="1400" b="0" dirty="0" smtClean="0"/>
              <a:t>– drafting and formatting of your dissertation thesis will take longer than you think so time needs to be proactively allocated. Be clear what your final submission deadline is – check EUCLID / ask the IGS if unsure.</a:t>
            </a:r>
          </a:p>
          <a:p>
            <a:r>
              <a:rPr lang="en-GB" sz="1400" dirty="0" smtClean="0"/>
              <a:t>Month 10 </a:t>
            </a:r>
            <a:r>
              <a:rPr lang="en-GB" sz="1400" b="0" dirty="0" smtClean="0"/>
              <a:t>– Speak with your supervisor about who they plan to nominate as your examiners; submit your Notice of Intention to Submit form and thesis abstract to the IGS. Your supervisors must submit the Nomination of Examiners form. </a:t>
            </a:r>
          </a:p>
          <a:p>
            <a:r>
              <a:rPr lang="en-GB" sz="1400" dirty="0" smtClean="0"/>
              <a:t>Month 12 </a:t>
            </a:r>
            <a:r>
              <a:rPr lang="en-GB" sz="1400" b="0" dirty="0" smtClean="0"/>
              <a:t>– submit your dissertation thesis to the College of Science and Engineering PGR team (not IGS</a:t>
            </a:r>
            <a:r>
              <a:rPr lang="en-GB" sz="1400" b="0" dirty="0"/>
              <a:t>). </a:t>
            </a:r>
            <a:r>
              <a:rPr lang="en-GB" sz="1400" b="0" dirty="0">
                <a:hlinkClick r:id="rId3"/>
              </a:rPr>
              <a:t>https://</a:t>
            </a:r>
            <a:r>
              <a:rPr lang="en-GB" sz="1400" b="0" dirty="0" smtClean="0">
                <a:hlinkClick r:id="rId3"/>
              </a:rPr>
              <a:t>restricted.web.inf.ed.ac.uk/sites/default/files/atoms/files/mscr_examination_procedure.pdf</a:t>
            </a:r>
            <a:r>
              <a:rPr lang="en-GB" sz="14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9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PhD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5450" y="1268852"/>
            <a:ext cx="8261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Research Planning and Timelines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763681"/>
            <a:ext cx="8103546" cy="1669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376" y="3691742"/>
            <a:ext cx="810354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>
                <a:solidFill>
                  <a:srgbClr val="0000FF"/>
                </a:solidFill>
              </a:rPr>
              <a:t>Year 1, 2, 3 and 4 timelines and key milestones are published on the IGS webpages</a:t>
            </a:r>
          </a:p>
          <a:p>
            <a:r>
              <a:rPr lang="en-GB" sz="1600" b="0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en-GB" sz="1600" b="0" dirty="0">
                <a:solidFill>
                  <a:srgbClr val="0000FF"/>
                </a:solidFill>
                <a:hlinkClick r:id="rId4"/>
              </a:rPr>
              <a:t>://</a:t>
            </a:r>
            <a:r>
              <a:rPr lang="en-GB" sz="1600" b="0" dirty="0" smtClean="0">
                <a:solidFill>
                  <a:srgbClr val="0000FF"/>
                </a:solidFill>
                <a:hlinkClick r:id="rId4"/>
              </a:rPr>
              <a:t>web.inf.ed.ac.uk/infweb/student-services/igs/phd/year-timelines</a:t>
            </a:r>
            <a:r>
              <a:rPr lang="en-GB" sz="1600" b="0" dirty="0" smtClean="0">
                <a:solidFill>
                  <a:srgbClr val="0000FF"/>
                </a:solidFill>
              </a:rPr>
              <a:t>  </a:t>
            </a:r>
          </a:p>
          <a:p>
            <a:endParaRPr lang="en-GB" sz="1800" b="0" dirty="0"/>
          </a:p>
          <a:p>
            <a:r>
              <a:rPr lang="en-GB" sz="1800" b="0" dirty="0" smtClean="0"/>
              <a:t>Plan ahead…</a:t>
            </a:r>
          </a:p>
          <a:p>
            <a:r>
              <a:rPr lang="en-GB" sz="1800" b="0" dirty="0" smtClean="0"/>
              <a:t>Be clear on what is expected from you and when</a:t>
            </a:r>
          </a:p>
          <a:p>
            <a:r>
              <a:rPr lang="en-GB" sz="1800" b="0" dirty="0" smtClean="0"/>
              <a:t>PhDs can feel unstructured </a:t>
            </a:r>
            <a:r>
              <a:rPr lang="en-GB" sz="1800" b="0" dirty="0" smtClean="0">
                <a:sym typeface="Wingdings" panose="05000000000000000000" pitchFamily="2" charset="2"/>
              </a:rPr>
              <a:t> </a:t>
            </a:r>
            <a:r>
              <a:rPr lang="en-GB" sz="1800" b="0" dirty="0" smtClean="0"/>
              <a:t>it is up to you to put structure, goals deadlines and deliverables in place 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4812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PhD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975" y="1254061"/>
            <a:ext cx="8261350" cy="5278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Required training</a:t>
            </a:r>
          </a:p>
          <a:p>
            <a:r>
              <a:rPr lang="en-GB" sz="1800" b="0" dirty="0" smtClean="0"/>
              <a:t>All first year PhD students are expected </a:t>
            </a:r>
            <a:r>
              <a:rPr lang="en-GB" sz="1800" b="0" dirty="0"/>
              <a:t>to </a:t>
            </a:r>
            <a:r>
              <a:rPr lang="en-GB" sz="1800" b="0" dirty="0" smtClean="0"/>
              <a:t>attend the following School specific courses: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How to do an Informatics PhD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Preparing For 1st Year Review </a:t>
            </a:r>
            <a:endParaRPr lang="en-GB" sz="1600" b="0" dirty="0" smtClean="0"/>
          </a:p>
          <a:p>
            <a:r>
              <a:rPr lang="en-GB" sz="1800" b="0" dirty="0"/>
              <a:t>All second year PhD students are expected to attend the following School specific IAD courses: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How to Write an Informatics Research Paper </a:t>
            </a:r>
            <a:endParaRPr lang="en-GB" sz="1600" b="0" dirty="0" smtClean="0"/>
          </a:p>
          <a:p>
            <a:r>
              <a:rPr lang="en-GB" sz="1800" b="0" dirty="0"/>
              <a:t>All third year PhD students are expected to attend the following School specific IAD courses: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Informatics PhD Thesis Workshop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Preparing for your Viva: School of </a:t>
            </a:r>
            <a:r>
              <a:rPr lang="en-GB" sz="1600" b="0" dirty="0" smtClean="0"/>
              <a:t>Informatics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/>
          </a:p>
          <a:p>
            <a:r>
              <a:rPr lang="en-GB" sz="1600" dirty="0" smtClean="0">
                <a:solidFill>
                  <a:srgbClr val="0000FF"/>
                </a:solidFill>
              </a:rPr>
              <a:t>Dates are organised by the DD-IGS and published on the IGS webpages – dates and booking reminders will be sent from </a:t>
            </a:r>
            <a:r>
              <a:rPr lang="en-GB" sz="1600" dirty="0" smtClean="0">
                <a:solidFill>
                  <a:srgbClr val="0000FF"/>
                </a:solidFill>
                <a:hlinkClick r:id="rId3"/>
              </a:rPr>
              <a:t>IGS@inf.ed.ac.uk</a:t>
            </a:r>
            <a:r>
              <a:rPr lang="en-GB" sz="1600" dirty="0" smtClean="0">
                <a:solidFill>
                  <a:srgbClr val="0000FF"/>
                </a:solidFill>
              </a:rPr>
              <a:t> </a:t>
            </a:r>
            <a:endParaRPr lang="en-GB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PhD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912" y="1171576"/>
            <a:ext cx="826135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Required training – all new PGR students must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Data Protection (via LEARN)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Data Protection for Research (via LEARN)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Information Security Essentials (via LEARN)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Equality and Diversity Essentials (via LEARN)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Unconscious Bias (via LEARN)</a:t>
            </a:r>
          </a:p>
          <a:p>
            <a:endParaRPr lang="en-GB" sz="1400" dirty="0" smtClean="0"/>
          </a:p>
          <a:p>
            <a:r>
              <a:rPr lang="en-GB" sz="1400" dirty="0" smtClean="0"/>
              <a:t>Research Ethics and Integrity </a:t>
            </a:r>
            <a:r>
              <a:rPr lang="en-GB" sz="1400" b="0" dirty="0" smtClean="0"/>
              <a:t>– All students (especially those requiring ethics approval) should </a:t>
            </a:r>
            <a:r>
              <a:rPr lang="en-GB" sz="1400" b="0" dirty="0"/>
              <a:t>take the following </a:t>
            </a:r>
            <a:r>
              <a:rPr lang="en-GB" sz="1400" b="0" dirty="0" smtClean="0"/>
              <a:t>IAD online course: </a:t>
            </a:r>
            <a:r>
              <a:rPr lang="en-GB" sz="1400" b="0" dirty="0" smtClean="0">
                <a:hlinkClick r:id="rId3"/>
              </a:rPr>
              <a:t>Global </a:t>
            </a:r>
            <a:r>
              <a:rPr lang="en-GB" sz="1400" b="0" dirty="0">
                <a:hlinkClick r:id="rId3"/>
              </a:rPr>
              <a:t>Research Ethics and </a:t>
            </a:r>
            <a:r>
              <a:rPr lang="en-GB" sz="1400" b="0" dirty="0" smtClean="0">
                <a:hlinkClick r:id="rId3"/>
              </a:rPr>
              <a:t>Integrity</a:t>
            </a:r>
            <a:endParaRPr lang="en-GB" sz="1400" dirty="0" smtClean="0"/>
          </a:p>
          <a:p>
            <a:r>
              <a:rPr lang="en-GB" sz="1400" dirty="0" smtClean="0"/>
              <a:t>Responsible </a:t>
            </a:r>
            <a:r>
              <a:rPr lang="en-GB" sz="1400" dirty="0"/>
              <a:t>Research and Innovation (RRI) </a:t>
            </a:r>
            <a:r>
              <a:rPr lang="en-GB" sz="1400" b="0" dirty="0"/>
              <a:t>aims to engage a broad range of stakeholders to discuss how science and technology can be used in the best possible way to not only contribute to solve today’s problems, but also create a world that will be desirable for future generations</a:t>
            </a:r>
            <a:r>
              <a:rPr lang="en-GB" sz="1400" b="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RRI training is compulsory training requirement for anyone funded by a UKRI / EPSRC scholarship; speak with your supervisor about how you can incorporate RRI learning and knowledge into your PhD programme.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ORBIT offer a short </a:t>
            </a:r>
            <a:r>
              <a:rPr lang="en-GB" sz="1400" b="0" dirty="0"/>
              <a:t>online course provides you with a general overview of </a:t>
            </a:r>
            <a:r>
              <a:rPr lang="en-GB" sz="1400" b="0" dirty="0" smtClean="0"/>
              <a:t>RRI </a:t>
            </a:r>
            <a:r>
              <a:rPr lang="en-GB" sz="1400" b="0" dirty="0" smtClean="0">
                <a:hlinkClick r:id="rId4"/>
              </a:rPr>
              <a:t>https</a:t>
            </a:r>
            <a:r>
              <a:rPr lang="en-GB" sz="1400" b="0" dirty="0">
                <a:hlinkClick r:id="rId4"/>
              </a:rPr>
              <a:t>://www.orbit-rri.org/courses/introduction-to-rri</a:t>
            </a:r>
            <a:r>
              <a:rPr lang="en-GB" sz="1400" b="0" dirty="0" smtClean="0">
                <a:hlinkClick r:id="rId4"/>
              </a:rPr>
              <a:t>/</a:t>
            </a:r>
            <a:r>
              <a:rPr lang="en-GB" sz="14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6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PhD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912" y="1171576"/>
            <a:ext cx="8261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PhD Annual (Progress) Reviews (not optional!)</a:t>
            </a:r>
          </a:p>
          <a:p>
            <a:r>
              <a:rPr lang="en-GB" sz="1600" b="0" dirty="0" smtClean="0"/>
              <a:t>At the end of each year of study (months 9-12), you are required to complete an “Annual Progress Review”.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Keeping </a:t>
            </a:r>
            <a:r>
              <a:rPr lang="en-GB" sz="1600" b="0" dirty="0"/>
              <a:t>on track with research can be </a:t>
            </a:r>
            <a:r>
              <a:rPr lang="en-GB" sz="1600" b="0" dirty="0" smtClean="0"/>
              <a:t>challenging for </a:t>
            </a:r>
            <a:r>
              <a:rPr lang="en-GB" sz="1600" b="0" dirty="0"/>
              <a:t>students. Annual progression review </a:t>
            </a:r>
            <a:r>
              <a:rPr lang="en-GB" sz="1600" b="0" dirty="0" smtClean="0"/>
              <a:t>meetings provide </a:t>
            </a:r>
            <a:r>
              <a:rPr lang="en-GB" sz="1600" b="0" dirty="0"/>
              <a:t>an opportunity to monitor and </a:t>
            </a:r>
            <a:r>
              <a:rPr lang="en-GB" sz="1600" b="0" dirty="0" smtClean="0"/>
              <a:t>support students </a:t>
            </a:r>
            <a:r>
              <a:rPr lang="en-GB" sz="1600" b="0" dirty="0"/>
              <a:t>in maximising their chance of </a:t>
            </a:r>
            <a:r>
              <a:rPr lang="en-GB" sz="1600" b="0" dirty="0" smtClean="0"/>
              <a:t>successfully completing </a:t>
            </a:r>
            <a:r>
              <a:rPr lang="en-GB" sz="1600" b="0" dirty="0"/>
              <a:t>on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The annual review process </a:t>
            </a:r>
            <a:r>
              <a:rPr lang="en-GB" sz="1600" b="0" dirty="0" smtClean="0"/>
              <a:t>is supported </a:t>
            </a:r>
            <a:r>
              <a:rPr lang="en-GB" sz="1600" b="0" dirty="0"/>
              <a:t>by an online system </a:t>
            </a:r>
            <a:r>
              <a:rPr lang="en-GB" sz="1600" b="0" dirty="0" smtClean="0"/>
              <a:t>which students </a:t>
            </a:r>
            <a:r>
              <a:rPr lang="en-GB" sz="1600" b="0" dirty="0"/>
              <a:t>can access via the </a:t>
            </a:r>
            <a:r>
              <a:rPr lang="en-GB" sz="1600" b="0" dirty="0" err="1" smtClean="0"/>
              <a:t>MyEd</a:t>
            </a:r>
            <a:r>
              <a:rPr lang="en-GB" sz="1600" b="0" dirty="0" smtClean="0"/>
              <a:t> portal </a:t>
            </a:r>
            <a:r>
              <a:rPr lang="en-GB" sz="1600" b="0" dirty="0"/>
              <a:t>and staff via the </a:t>
            </a:r>
            <a:r>
              <a:rPr lang="en-GB" sz="1600" b="0" dirty="0" smtClean="0"/>
              <a:t>EUCLID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Students prepare a report (which includes a research plan) and submits it to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Student meets with a review panel meeting (usually supervisor and two independent internal assessors); and oral presentation may be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The panel makes a progression decision and provides feedback to the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The DD-IGS reviews the report and outcome and confirms the progression decision </a:t>
            </a:r>
            <a:r>
              <a:rPr lang="en-GB" sz="1600" b="0" i="1" dirty="0" smtClean="0"/>
              <a:t>(progress, repeat review, register for a lower degree, exclusion from stud</a:t>
            </a:r>
            <a:r>
              <a:rPr lang="en-GB" sz="1600" b="0" dirty="0" smtClean="0"/>
              <a:t>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If concerns are identified, additional support is put in place to help get back on track / resolve identified issues. </a:t>
            </a:r>
          </a:p>
        </p:txBody>
      </p:sp>
    </p:spTree>
    <p:extLst>
      <p:ext uri="{BB962C8B-B14F-4D97-AF65-F5344CB8AC3E}">
        <p14:creationId xmlns:p14="http://schemas.microsoft.com/office/powerpoint/2010/main" val="7405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0338"/>
            <a:ext cx="7427913" cy="706437"/>
          </a:xfrm>
        </p:spPr>
        <p:txBody>
          <a:bodyPr/>
          <a:lstStyle/>
          <a:p>
            <a:r>
              <a:rPr lang="en-GB" sz="2000" b="1" dirty="0" smtClean="0"/>
              <a:t>Overview of the PhD programme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AutoShape 4" descr="Informatics Graduate School | In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912" y="1171576"/>
            <a:ext cx="8261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Thesis submission </a:t>
            </a:r>
            <a:r>
              <a:rPr lang="en-GB" sz="1800" dirty="0" smtClean="0"/>
              <a:t>and oral </a:t>
            </a:r>
            <a:r>
              <a:rPr lang="en-GB" sz="1800" dirty="0"/>
              <a:t>viva </a:t>
            </a:r>
            <a:r>
              <a:rPr lang="en-GB" sz="1800" dirty="0" smtClean="0"/>
              <a:t>examination</a:t>
            </a:r>
            <a:endParaRPr lang="en-GB" sz="1800" dirty="0"/>
          </a:p>
          <a:p>
            <a:r>
              <a:rPr lang="en-GB" sz="1600" b="0" dirty="0" smtClean="0"/>
              <a:t>At the end of your funded period, and no later than your maximum period of registration (4 years, full time) you are required to submit a PhD thesis and attend an oral examination with an internal and external examiner. </a:t>
            </a:r>
            <a:endParaRPr lang="en-GB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Prepare for thesis submission early – it always takes longer than you think!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Have early conversations with your supervisor about preferred/suitable internal and external examiners – you need to feel comfortable with the choices.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Familiarise yourself with the  submission process and the assessment regulations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Notice of Intention to Submit / thesis abstract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Nomination of Examiners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Your internal examiner organises the date and chairs for the oral viva (unless a non-examining Chair is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Plan how to prepare for the viva – mock </a:t>
            </a:r>
            <a:r>
              <a:rPr lang="en-GB" sz="1600" b="0" dirty="0" err="1" smtClean="0"/>
              <a:t>vivas</a:t>
            </a:r>
            <a:r>
              <a:rPr lang="en-GB" sz="1600" b="0" dirty="0" smtClean="0"/>
              <a:t>, Viva Survivor courses, speak to those who have been through the process </a:t>
            </a:r>
            <a:r>
              <a:rPr lang="en-GB" sz="1600" b="0" dirty="0" err="1" smtClean="0"/>
              <a:t>etc</a:t>
            </a:r>
            <a:endParaRPr lang="en-GB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Understand the potential outcomes of the examination (corrections often required, which takes additional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30646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1A6933F15124BB36BFBF738319E53" ma:contentTypeVersion="7" ma:contentTypeDescription="Create a new document." ma:contentTypeScope="" ma:versionID="bc066960554e33d0faf7793fa26b2b28">
  <xsd:schema xmlns:xsd="http://www.w3.org/2001/XMLSchema" xmlns:xs="http://www.w3.org/2001/XMLSchema" xmlns:p="http://schemas.microsoft.com/office/2006/metadata/properties" xmlns:ns2="65f304e9-27d4-4186-821b-65b5fa17be06" xmlns:ns3="6e16d123-1995-47bb-8c55-17202f581975" targetNamespace="http://schemas.microsoft.com/office/2006/metadata/properties" ma:root="true" ma:fieldsID="87f026da1b796110e583584473a39499" ns2:_="" ns3:_="">
    <xsd:import namespace="65f304e9-27d4-4186-821b-65b5fa17be06"/>
    <xsd:import namespace="6e16d123-1995-47bb-8c55-17202f581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304e9-27d4-4186-821b-65b5fa17b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6d123-1995-47bb-8c55-17202f581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5EAB7-1640-48AD-9BFF-B1BA95BC5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26029-8A24-42ED-AAF0-8B80CE87A89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5f304e9-27d4-4186-821b-65b5fa17be06"/>
    <ds:schemaRef ds:uri="http://schemas.microsoft.com/office/infopath/2007/PartnerControls"/>
    <ds:schemaRef ds:uri="http://purl.org/dc/elements/1.1/"/>
    <ds:schemaRef ds:uri="6e16d123-1995-47bb-8c55-17202f5819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EBFCEF-B136-4370-8AE4-E36738AD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304e9-27d4-4186-821b-65b5fa17be06"/>
    <ds:schemaRef ds:uri="6e16d123-1995-47bb-8c55-17202f581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2163</Words>
  <Application>Microsoft Office PowerPoint</Application>
  <PresentationFormat>On-screen Show (4:3)</PresentationFormat>
  <Paragraphs>222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Times</vt:lpstr>
      <vt:lpstr>Verdana</vt:lpstr>
      <vt:lpstr>Wingdings</vt:lpstr>
      <vt:lpstr>Default Design</vt:lpstr>
      <vt:lpstr>Overview of Informatics MScR and PhD programmes; student and supervisor role and responsibilities </vt:lpstr>
      <vt:lpstr>Code of Practice for Supervisors and Research Students</vt:lpstr>
      <vt:lpstr>Overview of the (non-CDT) MScR programme</vt:lpstr>
      <vt:lpstr>Overview of the (non-CDT) MScR programme</vt:lpstr>
      <vt:lpstr>Overview of the PhD programme</vt:lpstr>
      <vt:lpstr>Overview of the PhD programme</vt:lpstr>
      <vt:lpstr>Overview of the PhD programme</vt:lpstr>
      <vt:lpstr>Overview of the PhD programme</vt:lpstr>
      <vt:lpstr>Overview of the PhD programme</vt:lpstr>
      <vt:lpstr>Your role and responsibilities as a research student</vt:lpstr>
      <vt:lpstr>How to be an effective PGR student</vt:lpstr>
      <vt:lpstr>The role and responsibilities of your supervision team</vt:lpstr>
      <vt:lpstr>The supervisor / student relationship – how to manage your supervisor!</vt:lpstr>
      <vt:lpstr>Words of Wisdom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 Induction Jan 2021</dc:title>
  <dc:subject/>
  <dc:creator/>
  <cp:keywords/>
  <dc:description/>
  <cp:lastModifiedBy/>
  <cp:revision>877</cp:revision>
  <dcterms:created xsi:type="dcterms:W3CDTF">2016-09-09T13:58:41Z</dcterms:created>
  <dcterms:modified xsi:type="dcterms:W3CDTF">2023-09-06T14:29:59Z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0x010100B3A1A6933F15124BB36BFBF738319E53</vt:lpwstr>
  </property>
</Properties>
</file>