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9" r:id="rId4"/>
  </p:sldMasterIdLst>
  <p:notesMasterIdLst>
    <p:notesMasterId r:id="rId11"/>
  </p:notesMasterIdLst>
  <p:handoutMasterIdLst>
    <p:handoutMasterId r:id="rId12"/>
  </p:handoutMasterIdLst>
  <p:sldIdLst>
    <p:sldId id="442" r:id="rId5"/>
    <p:sldId id="446" r:id="rId6"/>
    <p:sldId id="447" r:id="rId7"/>
    <p:sldId id="443" r:id="rId8"/>
    <p:sldId id="448" r:id="rId9"/>
    <p:sldId id="449" r:id="rId10"/>
  </p:sldIdLst>
  <p:sldSz cx="9144000" cy="6858000" type="screen4x3"/>
  <p:notesSz cx="7010400" cy="9296400"/>
  <p:defaultTextStyle>
    <a:defPPr>
      <a:defRPr lang="en-US"/>
    </a:defPPr>
    <a:lvl1pPr algn="l" rtl="0" eaLnBrk="0" fontAlgn="base" hangingPunct="0">
      <a:spcBef>
        <a:spcPct val="50000"/>
      </a:spcBef>
      <a:spcAft>
        <a:spcPct val="0"/>
      </a:spcAft>
      <a:defRPr sz="700" b="1" kern="1200">
        <a:solidFill>
          <a:schemeClr val="tx1"/>
        </a:solidFill>
        <a:latin typeface="Arial" charset="0"/>
        <a:ea typeface="ＭＳ Ｐゴシック" pitchFamily="-112" charset="-128"/>
        <a:cs typeface="+mn-cs"/>
      </a:defRPr>
    </a:lvl1pPr>
    <a:lvl2pPr marL="457200" algn="l" rtl="0" eaLnBrk="0" fontAlgn="base" hangingPunct="0">
      <a:spcBef>
        <a:spcPct val="50000"/>
      </a:spcBef>
      <a:spcAft>
        <a:spcPct val="0"/>
      </a:spcAft>
      <a:defRPr sz="700" b="1" kern="1200">
        <a:solidFill>
          <a:schemeClr val="tx1"/>
        </a:solidFill>
        <a:latin typeface="Arial" charset="0"/>
        <a:ea typeface="ＭＳ Ｐゴシック" pitchFamily="-112" charset="-128"/>
        <a:cs typeface="+mn-cs"/>
      </a:defRPr>
    </a:lvl2pPr>
    <a:lvl3pPr marL="914400" algn="l" rtl="0" eaLnBrk="0" fontAlgn="base" hangingPunct="0">
      <a:spcBef>
        <a:spcPct val="50000"/>
      </a:spcBef>
      <a:spcAft>
        <a:spcPct val="0"/>
      </a:spcAft>
      <a:defRPr sz="700" b="1" kern="1200">
        <a:solidFill>
          <a:schemeClr val="tx1"/>
        </a:solidFill>
        <a:latin typeface="Arial" charset="0"/>
        <a:ea typeface="ＭＳ Ｐゴシック" pitchFamily="-112" charset="-128"/>
        <a:cs typeface="+mn-cs"/>
      </a:defRPr>
    </a:lvl3pPr>
    <a:lvl4pPr marL="1371600" algn="l" rtl="0" eaLnBrk="0" fontAlgn="base" hangingPunct="0">
      <a:spcBef>
        <a:spcPct val="50000"/>
      </a:spcBef>
      <a:spcAft>
        <a:spcPct val="0"/>
      </a:spcAft>
      <a:defRPr sz="700" b="1" kern="1200">
        <a:solidFill>
          <a:schemeClr val="tx1"/>
        </a:solidFill>
        <a:latin typeface="Arial" charset="0"/>
        <a:ea typeface="ＭＳ Ｐゴシック" pitchFamily="-112" charset="-128"/>
        <a:cs typeface="+mn-cs"/>
      </a:defRPr>
    </a:lvl4pPr>
    <a:lvl5pPr marL="1828800" algn="l" rtl="0" eaLnBrk="0" fontAlgn="base" hangingPunct="0">
      <a:spcBef>
        <a:spcPct val="50000"/>
      </a:spcBef>
      <a:spcAft>
        <a:spcPct val="0"/>
      </a:spcAft>
      <a:defRPr sz="700" b="1" kern="1200">
        <a:solidFill>
          <a:schemeClr val="tx1"/>
        </a:solidFill>
        <a:latin typeface="Arial" charset="0"/>
        <a:ea typeface="ＭＳ Ｐゴシック" pitchFamily="-112" charset="-128"/>
        <a:cs typeface="+mn-cs"/>
      </a:defRPr>
    </a:lvl5pPr>
    <a:lvl6pPr marL="2286000" algn="l" defTabSz="914400" rtl="0" eaLnBrk="1" latinLnBrk="0" hangingPunct="1">
      <a:defRPr sz="700" b="1" kern="1200">
        <a:solidFill>
          <a:schemeClr val="tx1"/>
        </a:solidFill>
        <a:latin typeface="Arial" charset="0"/>
        <a:ea typeface="ＭＳ Ｐゴシック" pitchFamily="-112" charset="-128"/>
        <a:cs typeface="+mn-cs"/>
      </a:defRPr>
    </a:lvl6pPr>
    <a:lvl7pPr marL="2743200" algn="l" defTabSz="914400" rtl="0" eaLnBrk="1" latinLnBrk="0" hangingPunct="1">
      <a:defRPr sz="700" b="1" kern="1200">
        <a:solidFill>
          <a:schemeClr val="tx1"/>
        </a:solidFill>
        <a:latin typeface="Arial" charset="0"/>
        <a:ea typeface="ＭＳ Ｐゴシック" pitchFamily="-112" charset="-128"/>
        <a:cs typeface="+mn-cs"/>
      </a:defRPr>
    </a:lvl7pPr>
    <a:lvl8pPr marL="3200400" algn="l" defTabSz="914400" rtl="0" eaLnBrk="1" latinLnBrk="0" hangingPunct="1">
      <a:defRPr sz="700" b="1" kern="1200">
        <a:solidFill>
          <a:schemeClr val="tx1"/>
        </a:solidFill>
        <a:latin typeface="Arial" charset="0"/>
        <a:ea typeface="ＭＳ Ｐゴシック" pitchFamily="-112" charset="-128"/>
        <a:cs typeface="+mn-cs"/>
      </a:defRPr>
    </a:lvl8pPr>
    <a:lvl9pPr marL="3657600" algn="l" defTabSz="914400" rtl="0" eaLnBrk="1" latinLnBrk="0" hangingPunct="1">
      <a:defRPr sz="700" b="1"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07879"/>
    <a:srgbClr val="F6B17E"/>
    <a:srgbClr val="FFFFCC"/>
    <a:srgbClr val="9BFB79"/>
    <a:srgbClr val="B1FC96"/>
    <a:srgbClr val="CC3300"/>
    <a:srgbClr val="FFFF00"/>
    <a:srgbClr val="99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1088C-5A09-4D08-9757-44FE5D8779C5}" v="58" dt="2021-09-08T09:32:05.816"/>
    <p1510:client id="{256173F4-56F8-7EEF-A3CB-7E21C9CB1806}" v="98" dt="2021-09-07T20:01:08.979"/>
    <p1510:client id="{26BB9E28-31E5-E72B-F575-C582E6CD4850}" v="116" dt="2022-01-17T15:36:34.677"/>
    <p1510:client id="{45AE5182-0307-542F-A50E-C1BF73BFC734}" v="8" dt="2021-09-07T21:16:14.190"/>
    <p1510:client id="{45DFE33A-A71A-4BCB-EACE-2832E8084C0F}" v="28" dt="2021-09-06T15:33:10.002"/>
    <p1510:client id="{4B0AFA66-FC66-C0BA-C666-F9DFF00D6DBC}" v="931" dt="2021-09-12T22:18:28.182"/>
    <p1510:client id="{4E514533-9F86-10D4-0C3B-B8D4C3DC4F48}" v="680" dt="2022-01-16T21:12:17.965"/>
    <p1510:client id="{749C750B-F6E2-7F50-62D5-13783829C29B}" v="1358" dt="2021-09-10T14:32:20.653"/>
    <p1510:client id="{E7D25471-8283-4F10-93C5-99DF879C903C}" v="6" dt="2022-01-17T09:50:16.824"/>
    <p1510:client id="{F70B1596-C32F-C630-72AD-0A8710583D01}" v="416" dt="2021-09-10T10:33:03.702"/>
    <p1510:client id="{F917CDC8-412B-0387-38A6-6A52B3D95F6A}" v="3" dt="2022-01-18T10:36:37.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2" autoAdjust="0"/>
    <p:restoredTop sz="90116" autoAdjust="0"/>
  </p:normalViewPr>
  <p:slideViewPr>
    <p:cSldViewPr snapToGrid="0">
      <p:cViewPr varScale="1">
        <p:scale>
          <a:sx n="79" d="100"/>
          <a:sy n="79" d="100"/>
        </p:scale>
        <p:origin x="1085" y="72"/>
      </p:cViewPr>
      <p:guideLst>
        <p:guide orient="horz" pos="218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962" y="-102"/>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r>
              <a:rPr lang="en-GB"/>
              <a:t>ARCmedia Presentation for FPF 2005</a:t>
            </a:r>
          </a:p>
        </p:txBody>
      </p:sp>
      <p:sp>
        <p:nvSpPr>
          <p:cNvPr id="6349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C857FC07-F5E7-438B-A3C3-36AA0B02ED40}" type="datetime1">
              <a:rPr lang="en-GB"/>
              <a:pPr>
                <a:defRPr/>
              </a:pPr>
              <a:t>06/09/2023</a:t>
            </a:fld>
            <a:endParaRPr lang="en-GB"/>
          </a:p>
        </p:txBody>
      </p:sp>
      <p:sp>
        <p:nvSpPr>
          <p:cNvPr id="6349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r>
              <a:rPr lang="en-GB"/>
              <a:t>Nigel Topham</a:t>
            </a:r>
          </a:p>
        </p:txBody>
      </p:sp>
      <p:sp>
        <p:nvSpPr>
          <p:cNvPr id="6349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43559EA-5D7A-4218-A6F2-6EC113C72AA3}" type="slidenum">
              <a:rPr lang="en-GB"/>
              <a:pPr>
                <a:defRPr/>
              </a:pPr>
              <a:t>‹#›</a:t>
            </a:fld>
            <a:endParaRPr lang="en-GB"/>
          </a:p>
        </p:txBody>
      </p:sp>
    </p:spTree>
    <p:extLst>
      <p:ext uri="{BB962C8B-B14F-4D97-AF65-F5344CB8AC3E}">
        <p14:creationId xmlns:p14="http://schemas.microsoft.com/office/powerpoint/2010/main" val="134586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79517" y="158169"/>
            <a:ext cx="3037840" cy="332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defRPr sz="1200" b="0"/>
            </a:lvl1pPr>
          </a:lstStyle>
          <a:p>
            <a:pPr>
              <a:defRPr/>
            </a:pPr>
            <a:r>
              <a:rPr lang="en-US"/>
              <a:t>ARCmedia Presentation for FPF 2005</a:t>
            </a:r>
          </a:p>
        </p:txBody>
      </p:sp>
      <p:sp>
        <p:nvSpPr>
          <p:cNvPr id="13315" name="Rectangle 3"/>
          <p:cNvSpPr>
            <a:spLocks noGrp="1" noChangeArrowheads="1"/>
          </p:cNvSpPr>
          <p:nvPr>
            <p:ph type="dt" idx="1"/>
          </p:nvPr>
        </p:nvSpPr>
        <p:spPr bwMode="auto">
          <a:xfrm>
            <a:off x="3813528" y="158168"/>
            <a:ext cx="3037840" cy="34538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defRPr sz="1200" b="0"/>
            </a:lvl1pPr>
          </a:lstStyle>
          <a:p>
            <a:pPr>
              <a:defRPr/>
            </a:pPr>
            <a:fld id="{92CEAE84-5672-4386-AEF6-CC1E3710D250}" type="datetime1">
              <a:rPr lang="en-GB"/>
              <a:pPr>
                <a:defRPr/>
              </a:pPr>
              <a:t>06/09/2023</a:t>
            </a:fld>
            <a:endParaRPr lang="en-US"/>
          </a:p>
        </p:txBody>
      </p:sp>
      <p:sp>
        <p:nvSpPr>
          <p:cNvPr id="11268" name="Rectangle 4"/>
          <p:cNvSpPr>
            <a:spLocks noGrp="1" noRot="1" noChangeAspect="1" noChangeArrowheads="1" noTextEdit="1"/>
          </p:cNvSpPr>
          <p:nvPr>
            <p:ph type="sldImg" idx="2"/>
          </p:nvPr>
        </p:nvSpPr>
        <p:spPr bwMode="auto">
          <a:xfrm>
            <a:off x="866775" y="482600"/>
            <a:ext cx="5235575" cy="39274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563104" y="4415790"/>
            <a:ext cx="5859850" cy="438673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465738" y="8794460"/>
            <a:ext cx="3037840" cy="29858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defRPr sz="1200" b="0"/>
            </a:lvl1pPr>
          </a:lstStyle>
          <a:p>
            <a:pPr>
              <a:defRPr/>
            </a:pPr>
            <a:r>
              <a:rPr lang="en-US"/>
              <a:t>Nigel Topham</a:t>
            </a:r>
          </a:p>
        </p:txBody>
      </p:sp>
      <p:sp>
        <p:nvSpPr>
          <p:cNvPr id="13319" name="Rectangle 7"/>
          <p:cNvSpPr>
            <a:spLocks noGrp="1" noChangeArrowheads="1"/>
          </p:cNvSpPr>
          <p:nvPr>
            <p:ph type="sldNum" sz="quarter" idx="5"/>
          </p:nvPr>
        </p:nvSpPr>
        <p:spPr bwMode="auto">
          <a:xfrm>
            <a:off x="3574980" y="8758952"/>
            <a:ext cx="3037840" cy="33408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defRPr sz="1200" b="0"/>
            </a:lvl1pPr>
          </a:lstStyle>
          <a:p>
            <a:pPr>
              <a:defRPr/>
            </a:pPr>
            <a:fld id="{F63EAEB0-4390-4C39-A203-343FB2EB5F2F}" type="slidenum">
              <a:rPr lang="en-US"/>
              <a:pPr>
                <a:defRPr/>
              </a:pPr>
              <a:t>‹#›</a:t>
            </a:fld>
            <a:endParaRPr lang="en-US"/>
          </a:p>
        </p:txBody>
      </p:sp>
    </p:spTree>
    <p:extLst>
      <p:ext uri="{BB962C8B-B14F-4D97-AF65-F5344CB8AC3E}">
        <p14:creationId xmlns:p14="http://schemas.microsoft.com/office/powerpoint/2010/main" val="266473639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During your PGR programme, you are governed by the Research Degree Programme Regulations and</a:t>
            </a:r>
            <a:r>
              <a:rPr lang="en-GB" sz="1000" baseline="0" dirty="0"/>
              <a:t> </a:t>
            </a:r>
            <a:r>
              <a:rPr lang="en-GB" sz="1000" dirty="0"/>
              <a:t>will be examined under the guidance of the PGR Examination Regulations. When you complete the</a:t>
            </a:r>
            <a:r>
              <a:rPr lang="en-GB" sz="1000" baseline="0" dirty="0"/>
              <a:t> </a:t>
            </a:r>
            <a:r>
              <a:rPr lang="en-GB" sz="1000" dirty="0"/>
              <a:t>matriculation process, you are agreeing to be governed by these regulations, therefore, it is</a:t>
            </a:r>
          </a:p>
          <a:p>
            <a:r>
              <a:rPr lang="en-GB" sz="1000" dirty="0"/>
              <a:t>recommended that you read these documents to understand what is expected of you during the</a:t>
            </a:r>
          </a:p>
          <a:p>
            <a:r>
              <a:rPr lang="en-GB" sz="1000" dirty="0"/>
              <a:t>course of your PGR programme.</a:t>
            </a:r>
          </a:p>
          <a:p>
            <a:endParaRPr lang="en-GB" sz="1000" dirty="0"/>
          </a:p>
          <a:p>
            <a:r>
              <a:rPr lang="en-GB" sz="1000" dirty="0"/>
              <a:t>Degree Regulations and Programme of Study Postgraduate Degree Programme Regulations</a:t>
            </a:r>
          </a:p>
          <a:p>
            <a:r>
              <a:rPr lang="en-GB" sz="1000" dirty="0"/>
              <a:t>2020/21 are here: http://www.drps.ed.ac.uk/20-21/regulations/PGDRPS2020-21.pdf</a:t>
            </a:r>
          </a:p>
          <a:p>
            <a:endParaRPr lang="en-GB" sz="1000" dirty="0"/>
          </a:p>
          <a:p>
            <a:r>
              <a:rPr lang="en-GB" sz="1000" dirty="0"/>
              <a:t>PGR Examination Regulations are here:</a:t>
            </a:r>
          </a:p>
          <a:p>
            <a:r>
              <a:rPr lang="en-GB" sz="1000" dirty="0"/>
              <a:t>https://www.ed.ac.uk/files/atoms/files/2020_postgraduateresearch.pdf</a:t>
            </a:r>
          </a:p>
          <a:p>
            <a:endParaRPr lang="en-GB" sz="1000" dirty="0"/>
          </a:p>
          <a:p>
            <a:r>
              <a:rPr lang="en-GB" sz="1000" dirty="0"/>
              <a:t>CDT students will also be provided with a CDT Programme Handbook, which will document any</a:t>
            </a:r>
          </a:p>
          <a:p>
            <a:r>
              <a:rPr lang="en-GB" sz="1000" dirty="0"/>
              <a:t>conditions related to academic progression and continuation of funding. These will be provided to</a:t>
            </a:r>
          </a:p>
          <a:p>
            <a:r>
              <a:rPr lang="en-GB" sz="1000" dirty="0"/>
              <a:t>students by the CDT Coordinators/Administrators. </a:t>
            </a:r>
            <a:endParaRPr lang="en-US" sz="1000" dirty="0"/>
          </a:p>
        </p:txBody>
      </p:sp>
      <p:sp>
        <p:nvSpPr>
          <p:cNvPr id="4" name="Header Placeholder 3"/>
          <p:cNvSpPr>
            <a:spLocks noGrp="1"/>
          </p:cNvSpPr>
          <p:nvPr>
            <p:ph type="hdr" sz="quarter" idx="10"/>
          </p:nvPr>
        </p:nvSpPr>
        <p:spPr/>
        <p:txBody>
          <a:bodyPr/>
          <a:lstStyle/>
          <a:p>
            <a:pPr>
              <a:defRPr/>
            </a:pPr>
            <a:r>
              <a:rPr lang="en-US"/>
              <a:t>ARCmedia Presentation for FPF 2005</a:t>
            </a:r>
          </a:p>
        </p:txBody>
      </p:sp>
      <p:sp>
        <p:nvSpPr>
          <p:cNvPr id="5" name="Date Placeholder 4"/>
          <p:cNvSpPr>
            <a:spLocks noGrp="1"/>
          </p:cNvSpPr>
          <p:nvPr>
            <p:ph type="dt" idx="11"/>
          </p:nvPr>
        </p:nvSpPr>
        <p:spPr/>
        <p:txBody>
          <a:bodyPr/>
          <a:lstStyle/>
          <a:p>
            <a:pPr>
              <a:defRPr/>
            </a:pPr>
            <a:fld id="{92CEAE84-5672-4386-AEF6-CC1E3710D250}" type="datetime1">
              <a:rPr lang="en-GB" smtClean="0"/>
              <a:pPr>
                <a:defRPr/>
              </a:pPr>
              <a:t>06/09/2023</a:t>
            </a:fld>
            <a:endParaRPr lang="en-US"/>
          </a:p>
        </p:txBody>
      </p:sp>
      <p:sp>
        <p:nvSpPr>
          <p:cNvPr id="6" name="Footer Placeholder 5"/>
          <p:cNvSpPr>
            <a:spLocks noGrp="1"/>
          </p:cNvSpPr>
          <p:nvPr>
            <p:ph type="ftr" sz="quarter" idx="12"/>
          </p:nvPr>
        </p:nvSpPr>
        <p:spPr/>
        <p:txBody>
          <a:bodyPr/>
          <a:lstStyle/>
          <a:p>
            <a:pPr>
              <a:defRPr/>
            </a:pPr>
            <a:r>
              <a:rPr lang="en-US"/>
              <a:t>Nigel Topham</a:t>
            </a:r>
          </a:p>
        </p:txBody>
      </p:sp>
      <p:sp>
        <p:nvSpPr>
          <p:cNvPr id="7" name="Slide Number Placeholder 6"/>
          <p:cNvSpPr>
            <a:spLocks noGrp="1"/>
          </p:cNvSpPr>
          <p:nvPr>
            <p:ph type="sldNum" sz="quarter" idx="13"/>
          </p:nvPr>
        </p:nvSpPr>
        <p:spPr/>
        <p:txBody>
          <a:bodyPr/>
          <a:lstStyle/>
          <a:p>
            <a:pPr>
              <a:defRPr/>
            </a:pPr>
            <a:fld id="{F63EAEB0-4390-4C39-A203-343FB2EB5F2F}" type="slidenum">
              <a:rPr lang="en-US" smtClean="0"/>
              <a:pPr>
                <a:defRPr/>
              </a:pPr>
              <a:t>1</a:t>
            </a:fld>
            <a:endParaRPr lang="en-US"/>
          </a:p>
        </p:txBody>
      </p:sp>
    </p:spTree>
    <p:extLst>
      <p:ext uri="{BB962C8B-B14F-4D97-AF65-F5344CB8AC3E}">
        <p14:creationId xmlns:p14="http://schemas.microsoft.com/office/powerpoint/2010/main" val="410406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During your PGR programme, you are governed by the Research Degree Programme Regulations and</a:t>
            </a:r>
            <a:r>
              <a:rPr lang="en-GB" sz="1000" baseline="0" dirty="0"/>
              <a:t> </a:t>
            </a:r>
            <a:r>
              <a:rPr lang="en-GB" sz="1000" dirty="0"/>
              <a:t>will be examined under the guidance of the PGR Examination Regulations. When you complete the</a:t>
            </a:r>
            <a:r>
              <a:rPr lang="en-GB" sz="1000" baseline="0" dirty="0"/>
              <a:t> </a:t>
            </a:r>
            <a:r>
              <a:rPr lang="en-GB" sz="1000" dirty="0"/>
              <a:t>matriculation process, you are agreeing to be governed by these regulations, therefore, it is</a:t>
            </a:r>
          </a:p>
          <a:p>
            <a:r>
              <a:rPr lang="en-GB" sz="1000" dirty="0"/>
              <a:t>recommended that you read these documents to understand what is expected of you during the</a:t>
            </a:r>
          </a:p>
          <a:p>
            <a:r>
              <a:rPr lang="en-GB" sz="1000" dirty="0"/>
              <a:t>course of your PGR programme.</a:t>
            </a:r>
          </a:p>
          <a:p>
            <a:endParaRPr lang="en-GB" sz="1000" dirty="0"/>
          </a:p>
          <a:p>
            <a:r>
              <a:rPr lang="en-GB" sz="1000" dirty="0"/>
              <a:t>Degree Regulations and Programme of Study Postgraduate Degree Programme Regulations</a:t>
            </a:r>
          </a:p>
          <a:p>
            <a:r>
              <a:rPr lang="en-GB" sz="1000" dirty="0"/>
              <a:t>2020/21 are here: http://www.drps.ed.ac.uk/20-21/regulations/PGDRPS2020-21.pdf</a:t>
            </a:r>
          </a:p>
          <a:p>
            <a:endParaRPr lang="en-GB" sz="1000" dirty="0"/>
          </a:p>
          <a:p>
            <a:r>
              <a:rPr lang="en-GB" sz="1000" dirty="0"/>
              <a:t>PGR Examination Regulations are here:</a:t>
            </a:r>
          </a:p>
          <a:p>
            <a:r>
              <a:rPr lang="en-GB" sz="1000" dirty="0"/>
              <a:t>https://www.ed.ac.uk/files/atoms/files/2020_postgraduateresearch.pdf</a:t>
            </a:r>
          </a:p>
          <a:p>
            <a:endParaRPr lang="en-GB" sz="1000" dirty="0"/>
          </a:p>
          <a:p>
            <a:r>
              <a:rPr lang="en-GB" sz="1000" dirty="0"/>
              <a:t>CDT students will also be provided with a CDT Programme Handbook, which will document any</a:t>
            </a:r>
          </a:p>
          <a:p>
            <a:r>
              <a:rPr lang="en-GB" sz="1000" dirty="0"/>
              <a:t>conditions related to academic progression and continuation of funding. These will be provided to</a:t>
            </a:r>
          </a:p>
          <a:p>
            <a:r>
              <a:rPr lang="en-GB" sz="1000" dirty="0"/>
              <a:t>students by the CDT Coordinators/Administrators. </a:t>
            </a:r>
            <a:endParaRPr lang="en-US" sz="1000" dirty="0"/>
          </a:p>
        </p:txBody>
      </p:sp>
      <p:sp>
        <p:nvSpPr>
          <p:cNvPr id="4" name="Header Placeholder 3"/>
          <p:cNvSpPr>
            <a:spLocks noGrp="1"/>
          </p:cNvSpPr>
          <p:nvPr>
            <p:ph type="hdr" sz="quarter" idx="10"/>
          </p:nvPr>
        </p:nvSpPr>
        <p:spPr/>
        <p:txBody>
          <a:bodyPr/>
          <a:lstStyle/>
          <a:p>
            <a:pPr>
              <a:defRPr/>
            </a:pPr>
            <a:r>
              <a:rPr lang="en-US"/>
              <a:t>ARCmedia Presentation for FPF 2005</a:t>
            </a:r>
          </a:p>
        </p:txBody>
      </p:sp>
      <p:sp>
        <p:nvSpPr>
          <p:cNvPr id="5" name="Date Placeholder 4"/>
          <p:cNvSpPr>
            <a:spLocks noGrp="1"/>
          </p:cNvSpPr>
          <p:nvPr>
            <p:ph type="dt" idx="11"/>
          </p:nvPr>
        </p:nvSpPr>
        <p:spPr/>
        <p:txBody>
          <a:bodyPr/>
          <a:lstStyle/>
          <a:p>
            <a:pPr>
              <a:defRPr/>
            </a:pPr>
            <a:fld id="{92CEAE84-5672-4386-AEF6-CC1E3710D250}" type="datetime1">
              <a:rPr lang="en-GB" smtClean="0"/>
              <a:pPr>
                <a:defRPr/>
              </a:pPr>
              <a:t>06/09/2023</a:t>
            </a:fld>
            <a:endParaRPr lang="en-US"/>
          </a:p>
        </p:txBody>
      </p:sp>
      <p:sp>
        <p:nvSpPr>
          <p:cNvPr id="6" name="Footer Placeholder 5"/>
          <p:cNvSpPr>
            <a:spLocks noGrp="1"/>
          </p:cNvSpPr>
          <p:nvPr>
            <p:ph type="ftr" sz="quarter" idx="12"/>
          </p:nvPr>
        </p:nvSpPr>
        <p:spPr/>
        <p:txBody>
          <a:bodyPr/>
          <a:lstStyle/>
          <a:p>
            <a:pPr>
              <a:defRPr/>
            </a:pPr>
            <a:r>
              <a:rPr lang="en-US"/>
              <a:t>Nigel Topham</a:t>
            </a:r>
          </a:p>
        </p:txBody>
      </p:sp>
      <p:sp>
        <p:nvSpPr>
          <p:cNvPr id="7" name="Slide Number Placeholder 6"/>
          <p:cNvSpPr>
            <a:spLocks noGrp="1"/>
          </p:cNvSpPr>
          <p:nvPr>
            <p:ph type="sldNum" sz="quarter" idx="13"/>
          </p:nvPr>
        </p:nvSpPr>
        <p:spPr/>
        <p:txBody>
          <a:bodyPr/>
          <a:lstStyle/>
          <a:p>
            <a:pPr>
              <a:defRPr/>
            </a:pPr>
            <a:fld id="{F63EAEB0-4390-4C39-A203-343FB2EB5F2F}" type="slidenum">
              <a:rPr lang="en-US" smtClean="0"/>
              <a:pPr>
                <a:defRPr/>
              </a:pPr>
              <a:t>2</a:t>
            </a:fld>
            <a:endParaRPr lang="en-US"/>
          </a:p>
        </p:txBody>
      </p:sp>
    </p:spTree>
    <p:extLst>
      <p:ext uri="{BB962C8B-B14F-4D97-AF65-F5344CB8AC3E}">
        <p14:creationId xmlns:p14="http://schemas.microsoft.com/office/powerpoint/2010/main" val="375227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During your PGR programme, you are governed by the Research Degree Programme Regulations and</a:t>
            </a:r>
            <a:r>
              <a:rPr lang="en-GB" sz="1000" baseline="0" dirty="0"/>
              <a:t> </a:t>
            </a:r>
            <a:r>
              <a:rPr lang="en-GB" sz="1000" dirty="0"/>
              <a:t>will be examined under the guidance of the PGR Examination Regulations. When you complete the</a:t>
            </a:r>
            <a:r>
              <a:rPr lang="en-GB" sz="1000" baseline="0" dirty="0"/>
              <a:t> </a:t>
            </a:r>
            <a:r>
              <a:rPr lang="en-GB" sz="1000" dirty="0"/>
              <a:t>matriculation process, you are agreeing to be governed by these regulations, therefore, it is</a:t>
            </a:r>
          </a:p>
          <a:p>
            <a:r>
              <a:rPr lang="en-GB" sz="1000" dirty="0"/>
              <a:t>recommended that you read these documents to understand what is expected of you during the</a:t>
            </a:r>
          </a:p>
          <a:p>
            <a:r>
              <a:rPr lang="en-GB" sz="1000" dirty="0"/>
              <a:t>course of your PGR programme.</a:t>
            </a:r>
          </a:p>
          <a:p>
            <a:endParaRPr lang="en-GB" sz="1000" dirty="0"/>
          </a:p>
          <a:p>
            <a:r>
              <a:rPr lang="en-GB" sz="1000" dirty="0"/>
              <a:t>Degree Regulations and Programme of Study Postgraduate Degree Programme Regulations</a:t>
            </a:r>
          </a:p>
          <a:p>
            <a:r>
              <a:rPr lang="en-GB" sz="1000" dirty="0"/>
              <a:t>2020/21 are here: http://www.drps.ed.ac.uk/20-21/regulations/PGDRPS2020-21.pdf</a:t>
            </a:r>
          </a:p>
          <a:p>
            <a:endParaRPr lang="en-GB" sz="1000" dirty="0"/>
          </a:p>
          <a:p>
            <a:r>
              <a:rPr lang="en-GB" sz="1000" dirty="0"/>
              <a:t>PGR Examination Regulations are here:</a:t>
            </a:r>
          </a:p>
          <a:p>
            <a:r>
              <a:rPr lang="en-GB" sz="1000" dirty="0"/>
              <a:t>https://www.ed.ac.uk/files/atoms/files/2020_postgraduateresearch.pdf</a:t>
            </a:r>
          </a:p>
          <a:p>
            <a:endParaRPr lang="en-GB" sz="1000" dirty="0"/>
          </a:p>
          <a:p>
            <a:r>
              <a:rPr lang="en-GB" sz="1000" dirty="0"/>
              <a:t>CDT students will also be provided with a CDT Programme Handbook, which will document any</a:t>
            </a:r>
          </a:p>
          <a:p>
            <a:r>
              <a:rPr lang="en-GB" sz="1000" dirty="0"/>
              <a:t>conditions related to academic progression and continuation of funding. These will be provided to</a:t>
            </a:r>
          </a:p>
          <a:p>
            <a:r>
              <a:rPr lang="en-GB" sz="1000" dirty="0"/>
              <a:t>students by the CDT Coordinators/Administrators. </a:t>
            </a:r>
            <a:endParaRPr lang="en-US" sz="1000" dirty="0"/>
          </a:p>
        </p:txBody>
      </p:sp>
      <p:sp>
        <p:nvSpPr>
          <p:cNvPr id="4" name="Header Placeholder 3"/>
          <p:cNvSpPr>
            <a:spLocks noGrp="1"/>
          </p:cNvSpPr>
          <p:nvPr>
            <p:ph type="hdr" sz="quarter" idx="10"/>
          </p:nvPr>
        </p:nvSpPr>
        <p:spPr/>
        <p:txBody>
          <a:bodyPr/>
          <a:lstStyle/>
          <a:p>
            <a:pPr>
              <a:defRPr/>
            </a:pPr>
            <a:r>
              <a:rPr lang="en-US"/>
              <a:t>ARCmedia Presentation for FPF 2005</a:t>
            </a:r>
          </a:p>
        </p:txBody>
      </p:sp>
      <p:sp>
        <p:nvSpPr>
          <p:cNvPr id="5" name="Date Placeholder 4"/>
          <p:cNvSpPr>
            <a:spLocks noGrp="1"/>
          </p:cNvSpPr>
          <p:nvPr>
            <p:ph type="dt" idx="11"/>
          </p:nvPr>
        </p:nvSpPr>
        <p:spPr/>
        <p:txBody>
          <a:bodyPr/>
          <a:lstStyle/>
          <a:p>
            <a:pPr>
              <a:defRPr/>
            </a:pPr>
            <a:fld id="{92CEAE84-5672-4386-AEF6-CC1E3710D250}" type="datetime1">
              <a:rPr lang="en-GB" smtClean="0"/>
              <a:pPr>
                <a:defRPr/>
              </a:pPr>
              <a:t>06/09/2023</a:t>
            </a:fld>
            <a:endParaRPr lang="en-US"/>
          </a:p>
        </p:txBody>
      </p:sp>
      <p:sp>
        <p:nvSpPr>
          <p:cNvPr id="6" name="Footer Placeholder 5"/>
          <p:cNvSpPr>
            <a:spLocks noGrp="1"/>
          </p:cNvSpPr>
          <p:nvPr>
            <p:ph type="ftr" sz="quarter" idx="12"/>
          </p:nvPr>
        </p:nvSpPr>
        <p:spPr/>
        <p:txBody>
          <a:bodyPr/>
          <a:lstStyle/>
          <a:p>
            <a:pPr>
              <a:defRPr/>
            </a:pPr>
            <a:r>
              <a:rPr lang="en-US"/>
              <a:t>Nigel Topham</a:t>
            </a:r>
          </a:p>
        </p:txBody>
      </p:sp>
      <p:sp>
        <p:nvSpPr>
          <p:cNvPr id="7" name="Slide Number Placeholder 6"/>
          <p:cNvSpPr>
            <a:spLocks noGrp="1"/>
          </p:cNvSpPr>
          <p:nvPr>
            <p:ph type="sldNum" sz="quarter" idx="13"/>
          </p:nvPr>
        </p:nvSpPr>
        <p:spPr/>
        <p:txBody>
          <a:bodyPr/>
          <a:lstStyle/>
          <a:p>
            <a:pPr>
              <a:defRPr/>
            </a:pPr>
            <a:fld id="{F63EAEB0-4390-4C39-A203-343FB2EB5F2F}" type="slidenum">
              <a:rPr lang="en-US" smtClean="0"/>
              <a:pPr>
                <a:defRPr/>
              </a:pPr>
              <a:t>3</a:t>
            </a:fld>
            <a:endParaRPr lang="en-US"/>
          </a:p>
        </p:txBody>
      </p:sp>
    </p:spTree>
    <p:extLst>
      <p:ext uri="{BB962C8B-B14F-4D97-AF65-F5344CB8AC3E}">
        <p14:creationId xmlns:p14="http://schemas.microsoft.com/office/powerpoint/2010/main" val="236443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During your PGR programme, you are governed by the Research Degree Programme Regulations and</a:t>
            </a:r>
            <a:r>
              <a:rPr lang="en-GB" sz="1000" baseline="0" dirty="0"/>
              <a:t> </a:t>
            </a:r>
            <a:r>
              <a:rPr lang="en-GB" sz="1000" dirty="0"/>
              <a:t>will be examined under the guidance of the PGR Examination Regulations. When you complete the</a:t>
            </a:r>
            <a:r>
              <a:rPr lang="en-GB" sz="1000" baseline="0" dirty="0"/>
              <a:t> </a:t>
            </a:r>
            <a:r>
              <a:rPr lang="en-GB" sz="1000" dirty="0"/>
              <a:t>matriculation process, you are agreeing to be governed by these regulations, therefore, it is</a:t>
            </a:r>
          </a:p>
          <a:p>
            <a:r>
              <a:rPr lang="en-GB" sz="1000" dirty="0"/>
              <a:t>recommended that you read these documents to understand what is expected of you during the</a:t>
            </a:r>
          </a:p>
          <a:p>
            <a:r>
              <a:rPr lang="en-GB" sz="1000" dirty="0"/>
              <a:t>course of your PGR programme.</a:t>
            </a:r>
          </a:p>
          <a:p>
            <a:endParaRPr lang="en-GB" sz="1000" dirty="0"/>
          </a:p>
          <a:p>
            <a:r>
              <a:rPr lang="en-GB" sz="1000" dirty="0"/>
              <a:t>Degree Regulations and Programme of Study Postgraduate Degree Programme Regulations</a:t>
            </a:r>
          </a:p>
          <a:p>
            <a:r>
              <a:rPr lang="en-GB" sz="1000" dirty="0"/>
              <a:t>2020/21 are here: http://www.drps.ed.ac.uk/20-21/regulations/PGDRPS2020-21.pdf</a:t>
            </a:r>
          </a:p>
          <a:p>
            <a:endParaRPr lang="en-GB" sz="1000" dirty="0"/>
          </a:p>
          <a:p>
            <a:r>
              <a:rPr lang="en-GB" sz="1000" dirty="0"/>
              <a:t>PGR Examination Regulations are here:</a:t>
            </a:r>
          </a:p>
          <a:p>
            <a:r>
              <a:rPr lang="en-GB" sz="1000" dirty="0"/>
              <a:t>https://www.ed.ac.uk/files/atoms/files/2020_postgraduateresearch.pdf</a:t>
            </a:r>
          </a:p>
          <a:p>
            <a:endParaRPr lang="en-GB" sz="1000" dirty="0"/>
          </a:p>
          <a:p>
            <a:r>
              <a:rPr lang="en-GB" sz="1000" dirty="0"/>
              <a:t>CDT students will also be provided with a CDT Programme Handbook, which will document any</a:t>
            </a:r>
          </a:p>
          <a:p>
            <a:r>
              <a:rPr lang="en-GB" sz="1000" dirty="0"/>
              <a:t>conditions related to academic progression and continuation of funding. These will be provided to</a:t>
            </a:r>
          </a:p>
          <a:p>
            <a:r>
              <a:rPr lang="en-GB" sz="1000" dirty="0"/>
              <a:t>students by the CDT Coordinators/Administrators. </a:t>
            </a:r>
            <a:endParaRPr lang="en-US" sz="1000" dirty="0"/>
          </a:p>
        </p:txBody>
      </p:sp>
      <p:sp>
        <p:nvSpPr>
          <p:cNvPr id="4" name="Header Placeholder 3"/>
          <p:cNvSpPr>
            <a:spLocks noGrp="1"/>
          </p:cNvSpPr>
          <p:nvPr>
            <p:ph type="hdr" sz="quarter" idx="10"/>
          </p:nvPr>
        </p:nvSpPr>
        <p:spPr/>
        <p:txBody>
          <a:bodyPr/>
          <a:lstStyle/>
          <a:p>
            <a:pPr>
              <a:defRPr/>
            </a:pPr>
            <a:r>
              <a:rPr lang="en-US"/>
              <a:t>ARCmedia Presentation for FPF 2005</a:t>
            </a:r>
          </a:p>
        </p:txBody>
      </p:sp>
      <p:sp>
        <p:nvSpPr>
          <p:cNvPr id="5" name="Date Placeholder 4"/>
          <p:cNvSpPr>
            <a:spLocks noGrp="1"/>
          </p:cNvSpPr>
          <p:nvPr>
            <p:ph type="dt" idx="11"/>
          </p:nvPr>
        </p:nvSpPr>
        <p:spPr/>
        <p:txBody>
          <a:bodyPr/>
          <a:lstStyle/>
          <a:p>
            <a:pPr>
              <a:defRPr/>
            </a:pPr>
            <a:fld id="{92CEAE84-5672-4386-AEF6-CC1E3710D250}" type="datetime1">
              <a:rPr lang="en-GB" smtClean="0"/>
              <a:pPr>
                <a:defRPr/>
              </a:pPr>
              <a:t>06/09/2023</a:t>
            </a:fld>
            <a:endParaRPr lang="en-US"/>
          </a:p>
        </p:txBody>
      </p:sp>
      <p:sp>
        <p:nvSpPr>
          <p:cNvPr id="6" name="Footer Placeholder 5"/>
          <p:cNvSpPr>
            <a:spLocks noGrp="1"/>
          </p:cNvSpPr>
          <p:nvPr>
            <p:ph type="ftr" sz="quarter" idx="12"/>
          </p:nvPr>
        </p:nvSpPr>
        <p:spPr/>
        <p:txBody>
          <a:bodyPr/>
          <a:lstStyle/>
          <a:p>
            <a:pPr>
              <a:defRPr/>
            </a:pPr>
            <a:r>
              <a:rPr lang="en-US"/>
              <a:t>Nigel Topham</a:t>
            </a:r>
          </a:p>
        </p:txBody>
      </p:sp>
      <p:sp>
        <p:nvSpPr>
          <p:cNvPr id="7" name="Slide Number Placeholder 6"/>
          <p:cNvSpPr>
            <a:spLocks noGrp="1"/>
          </p:cNvSpPr>
          <p:nvPr>
            <p:ph type="sldNum" sz="quarter" idx="13"/>
          </p:nvPr>
        </p:nvSpPr>
        <p:spPr/>
        <p:txBody>
          <a:bodyPr/>
          <a:lstStyle/>
          <a:p>
            <a:pPr>
              <a:defRPr/>
            </a:pPr>
            <a:fld id="{F63EAEB0-4390-4C39-A203-343FB2EB5F2F}" type="slidenum">
              <a:rPr lang="en-US" smtClean="0"/>
              <a:pPr>
                <a:defRPr/>
              </a:pPr>
              <a:t>4</a:t>
            </a:fld>
            <a:endParaRPr lang="en-US"/>
          </a:p>
        </p:txBody>
      </p:sp>
    </p:spTree>
    <p:extLst>
      <p:ext uri="{BB962C8B-B14F-4D97-AF65-F5344CB8AC3E}">
        <p14:creationId xmlns:p14="http://schemas.microsoft.com/office/powerpoint/2010/main" val="2516130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468313" y="1484313"/>
            <a:ext cx="7056437" cy="822325"/>
          </a:xfrm>
        </p:spPr>
        <p:txBody>
          <a:bodyPr/>
          <a:lstStyle>
            <a:lvl1pPr>
              <a:defRPr sz="3600"/>
            </a:lvl1pPr>
          </a:lstStyle>
          <a:p>
            <a:r>
              <a:rPr lang="en-US"/>
              <a:t>Click to edit Master title style</a:t>
            </a:r>
          </a:p>
        </p:txBody>
      </p:sp>
      <p:sp>
        <p:nvSpPr>
          <p:cNvPr id="204803" name="Rectangle 3"/>
          <p:cNvSpPr>
            <a:spLocks noGrp="1" noChangeArrowheads="1"/>
          </p:cNvSpPr>
          <p:nvPr>
            <p:ph type="subTitle" idx="1"/>
          </p:nvPr>
        </p:nvSpPr>
        <p:spPr>
          <a:xfrm>
            <a:off x="468313" y="3068638"/>
            <a:ext cx="6119812" cy="1752600"/>
          </a:xfrm>
        </p:spPr>
        <p:txBody>
          <a:bodyPr/>
          <a:lstStyle>
            <a:lvl1pPr marL="0" indent="0">
              <a:buFont typeface="Wingdings" pitchFamily="-112" charset="2"/>
              <a:buNone/>
              <a:defRPr>
                <a:latin typeface="Verdana" pitchFamily="-112" charset="0"/>
              </a:defRPr>
            </a:lvl1pPr>
          </a:lstStyle>
          <a:p>
            <a:r>
              <a:rPr lang="en-US"/>
              <a:t>Click to edit Master subtitle style</a:t>
            </a:r>
          </a:p>
        </p:txBody>
      </p:sp>
      <p:pic>
        <p:nvPicPr>
          <p:cNvPr id="5" name="Picture 8"/>
          <p:cNvPicPr>
            <a:picLocks noChangeAspect="1"/>
          </p:cNvPicPr>
          <p:nvPr userDrawn="1"/>
        </p:nvPicPr>
        <p:blipFill>
          <a:blip r:embed="rId2"/>
          <a:srcRect/>
          <a:stretch>
            <a:fillRect/>
          </a:stretch>
        </p:blipFill>
        <p:spPr bwMode="auto">
          <a:xfrm>
            <a:off x="158750" y="152400"/>
            <a:ext cx="3219450" cy="7683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AD7C3-8693-4460-859E-B7F5C13E45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4203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61420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DC1E11-C819-4E68-A5B6-D24A4C2DB9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CF800-3E0C-48CA-907E-EB03324DA7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419FF-47E4-47A5-8614-AC91DDA247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125538"/>
            <a:ext cx="4038600" cy="5291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125538"/>
            <a:ext cx="4038600" cy="5291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1ABEC-42C8-44D0-AA2B-3FA5D8881E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E4BE97-DC0B-4B86-A71D-1B387D7EE4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B4EEF9-5ABB-490B-B4D9-BD6D1E76A2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89DCBE-AAB7-428D-A685-A515A6759E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51A996-8023-498F-A329-D5AE6861DE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7188EA-575A-4020-8719-DF09DA545E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42791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25538"/>
            <a:ext cx="8229600" cy="5291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3780"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900" b="0">
                <a:latin typeface="Verdana" pitchFamily="-112" charset="0"/>
              </a:defRPr>
            </a:lvl1pPr>
          </a:lstStyle>
          <a:p>
            <a:pPr>
              <a:defRPr/>
            </a:pPr>
            <a:endParaRPr lang="en-US"/>
          </a:p>
        </p:txBody>
      </p:sp>
      <p:sp>
        <p:nvSpPr>
          <p:cNvPr id="203781" name="Rectangle 5"/>
          <p:cNvSpPr>
            <a:spLocks noGrp="1" noChangeArrowheads="1"/>
          </p:cNvSpPr>
          <p:nvPr>
            <p:ph type="ftr" sz="quarter" idx="3"/>
          </p:nvPr>
        </p:nvSpPr>
        <p:spPr bwMode="auto">
          <a:xfrm>
            <a:off x="2667000" y="6453188"/>
            <a:ext cx="38100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latin typeface="Verdana" pitchFamily="-112" charset="0"/>
              </a:defRPr>
            </a:lvl1pPr>
          </a:lstStyle>
          <a:p>
            <a:pPr>
              <a:defRPr/>
            </a:pPr>
            <a:endParaRPr lang="en-US"/>
          </a:p>
        </p:txBody>
      </p:sp>
      <p:sp>
        <p:nvSpPr>
          <p:cNvPr id="203782"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900" b="0">
                <a:latin typeface="Verdana" pitchFamily="-112" charset="0"/>
              </a:defRPr>
            </a:lvl1pPr>
          </a:lstStyle>
          <a:p>
            <a:pPr>
              <a:defRPr/>
            </a:pPr>
            <a:fld id="{A2403FBD-DCE6-4054-B363-1F8AB579F23D}" type="slidenum">
              <a:rPr lang="en-US"/>
              <a:pPr>
                <a:defRPr/>
              </a:pPr>
              <a:t>‹#›</a:t>
            </a:fld>
            <a:endParaRPr lang="en-US"/>
          </a:p>
        </p:txBody>
      </p:sp>
      <p:sp>
        <p:nvSpPr>
          <p:cNvPr id="1031" name="AutoShape 7"/>
          <p:cNvSpPr>
            <a:spLocks noChangeArrowheads="1"/>
          </p:cNvSpPr>
          <p:nvPr/>
        </p:nvSpPr>
        <p:spPr bwMode="auto">
          <a:xfrm>
            <a:off x="468313" y="981075"/>
            <a:ext cx="8218487" cy="85725"/>
          </a:xfrm>
          <a:custGeom>
            <a:avLst/>
            <a:gdLst>
              <a:gd name="T0" fmla="*/ 0 w 1000"/>
              <a:gd name="T1" fmla="*/ 0 h 1000"/>
              <a:gd name="T2" fmla="*/ 2147483647 w 1000"/>
              <a:gd name="T3" fmla="*/ 0 h 1000"/>
              <a:gd name="T4" fmla="*/ 2147483647 w 1000"/>
              <a:gd name="T5" fmla="*/ 7348776 h 1000"/>
              <a:gd name="T6" fmla="*/ 0 w 1000"/>
              <a:gd name="T7" fmla="*/ 7348776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1006" y="0"/>
                </a:lnTo>
                <a:lnTo>
                  <a:pt x="1006" y="1000"/>
                </a:lnTo>
                <a:lnTo>
                  <a:pt x="0" y="1000"/>
                </a:lnTo>
                <a:lnTo>
                  <a:pt x="0" y="0"/>
                </a:lnTo>
                <a:close/>
              </a:path>
              <a:path w="1000" h="1000">
                <a:moveTo>
                  <a:pt x="0" y="0"/>
                </a:moveTo>
                <a:lnTo>
                  <a:pt x="1000" y="0"/>
                </a:lnTo>
              </a:path>
            </a:pathLst>
          </a:custGeom>
          <a:gradFill rotWithShape="0">
            <a:gsLst>
              <a:gs pos="0">
                <a:srgbClr val="0066CC"/>
              </a:gs>
              <a:gs pos="100000">
                <a:schemeClr val="accent1"/>
              </a:gs>
            </a:gsLst>
            <a:lin ang="5400000" scaled="1"/>
          </a:gradFill>
          <a:ln w="15875">
            <a:noFill/>
            <a:round/>
            <a:headEnd/>
            <a:tailEnd/>
          </a:ln>
        </p:spPr>
        <p:txBody>
          <a:bodyPr/>
          <a:lstStyle/>
          <a:p>
            <a:endParaRPr lang="en-GB"/>
          </a:p>
        </p:txBody>
      </p:sp>
      <p:sp>
        <p:nvSpPr>
          <p:cNvPr id="1032" name="Line 8"/>
          <p:cNvSpPr>
            <a:spLocks noChangeShapeType="1"/>
          </p:cNvSpPr>
          <p:nvPr/>
        </p:nvSpPr>
        <p:spPr bwMode="auto">
          <a:xfrm>
            <a:off x="468313" y="6453188"/>
            <a:ext cx="8207375" cy="0"/>
          </a:xfrm>
          <a:prstGeom prst="line">
            <a:avLst/>
          </a:prstGeom>
          <a:noFill/>
          <a:ln w="19050">
            <a:solidFill>
              <a:srgbClr val="0066CC"/>
            </a:solidFill>
            <a:round/>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3200">
          <a:solidFill>
            <a:schemeClr val="tx2"/>
          </a:solidFill>
          <a:latin typeface="+mj-lt"/>
          <a:ea typeface="ＭＳ Ｐゴシック" pitchFamily="-112" charset="-128"/>
          <a:cs typeface="+mj-cs"/>
        </a:defRPr>
      </a:lvl1pPr>
      <a:lvl2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2pPr>
      <a:lvl3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3pPr>
      <a:lvl4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4pPr>
      <a:lvl5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5pPr>
      <a:lvl6pPr marL="457200" algn="l" rtl="0" fontAlgn="base">
        <a:spcBef>
          <a:spcPct val="0"/>
        </a:spcBef>
        <a:spcAft>
          <a:spcPct val="0"/>
        </a:spcAft>
        <a:defRPr sz="3200">
          <a:solidFill>
            <a:schemeClr val="tx2"/>
          </a:solidFill>
          <a:latin typeface="Arial" pitchFamily="-112" charset="0"/>
        </a:defRPr>
      </a:lvl6pPr>
      <a:lvl7pPr marL="914400" algn="l" rtl="0" fontAlgn="base">
        <a:spcBef>
          <a:spcPct val="0"/>
        </a:spcBef>
        <a:spcAft>
          <a:spcPct val="0"/>
        </a:spcAft>
        <a:defRPr sz="3200">
          <a:solidFill>
            <a:schemeClr val="tx2"/>
          </a:solidFill>
          <a:latin typeface="Arial" pitchFamily="-112" charset="0"/>
        </a:defRPr>
      </a:lvl7pPr>
      <a:lvl8pPr marL="1371600" algn="l" rtl="0" fontAlgn="base">
        <a:spcBef>
          <a:spcPct val="0"/>
        </a:spcBef>
        <a:spcAft>
          <a:spcPct val="0"/>
        </a:spcAft>
        <a:defRPr sz="3200">
          <a:solidFill>
            <a:schemeClr val="tx2"/>
          </a:solidFill>
          <a:latin typeface="Arial" pitchFamily="-112" charset="0"/>
        </a:defRPr>
      </a:lvl8pPr>
      <a:lvl9pPr marL="1828800" algn="l" rtl="0" fontAlgn="base">
        <a:spcBef>
          <a:spcPct val="0"/>
        </a:spcBef>
        <a:spcAft>
          <a:spcPct val="0"/>
        </a:spcAft>
        <a:defRPr sz="3200">
          <a:solidFill>
            <a:schemeClr val="tx2"/>
          </a:solidFill>
          <a:latin typeface="Arial" pitchFamily="-112" charset="0"/>
        </a:defRPr>
      </a:lvl9pPr>
    </p:titleStyle>
    <p:bodyStyle>
      <a:lvl1pPr marL="342900" indent="-342900" algn="l" rtl="0" eaLnBrk="0" fontAlgn="base" hangingPunct="0">
        <a:spcBef>
          <a:spcPct val="20000"/>
        </a:spcBef>
        <a:spcAft>
          <a:spcPct val="0"/>
        </a:spcAft>
        <a:buClr>
          <a:srgbClr val="0066CC"/>
        </a:buClr>
        <a:buFont typeface="Wingdings" charset="2"/>
        <a:buChar char="§"/>
        <a:defRPr sz="28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0066CC"/>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IGS@inf.ed.ac.uk" TargetMode="External"/><Relationship Id="rId2" Type="http://schemas.openxmlformats.org/officeDocument/2006/relationships/hyperlink" Target="mailto:IGS@ed.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4" y="285459"/>
            <a:ext cx="8481195" cy="706437"/>
          </a:xfrm>
        </p:spPr>
        <p:txBody>
          <a:bodyPr/>
          <a:lstStyle/>
          <a:p>
            <a:r>
              <a:rPr lang="en-US" sz="2200" b="1" dirty="0" smtClean="0"/>
              <a:t>Our “Handbook” webpages</a:t>
            </a:r>
            <a:endParaRPr lang="en-US" sz="2200" b="1" dirty="0"/>
          </a:p>
        </p:txBody>
      </p:sp>
      <p:sp>
        <p:nvSpPr>
          <p:cNvPr id="4" name="Slide Number Placeholder 3"/>
          <p:cNvSpPr>
            <a:spLocks noGrp="1"/>
          </p:cNvSpPr>
          <p:nvPr>
            <p:ph type="sldNum" sz="quarter" idx="12"/>
          </p:nvPr>
        </p:nvSpPr>
        <p:spPr/>
        <p:txBody>
          <a:bodyPr/>
          <a:lstStyle/>
          <a:p>
            <a:pPr>
              <a:defRPr/>
            </a:pPr>
            <a:fld id="{0B4CF800-3E0C-48CA-907E-EB03324DA755}" type="slidenum">
              <a:rPr lang="en-US" smtClean="0"/>
              <a:pPr>
                <a:defRPr/>
              </a:pPr>
              <a:t>1</a:t>
            </a:fld>
            <a:endParaRPr lang="en-US"/>
          </a:p>
        </p:txBody>
      </p:sp>
      <p:sp>
        <p:nvSpPr>
          <p:cNvPr id="3" name="Rectangle 2"/>
          <p:cNvSpPr/>
          <p:nvPr/>
        </p:nvSpPr>
        <p:spPr>
          <a:xfrm>
            <a:off x="480291" y="1156875"/>
            <a:ext cx="8206508" cy="584775"/>
          </a:xfrm>
          <a:prstGeom prst="rect">
            <a:avLst/>
          </a:prstGeom>
        </p:spPr>
        <p:txBody>
          <a:bodyPr wrap="square" lIns="91440" tIns="45720" rIns="91440" bIns="45720" anchor="t">
            <a:spAutoFit/>
          </a:bodyPr>
          <a:lstStyle/>
          <a:p>
            <a:pPr marL="0" lvl="1" algn="just">
              <a:spcBef>
                <a:spcPct val="20000"/>
              </a:spcBef>
              <a:buClr>
                <a:srgbClr val="0066CC"/>
              </a:buClr>
            </a:pPr>
            <a:r>
              <a:rPr lang="en-GB" sz="1600" b="0" dirty="0" smtClean="0">
                <a:latin typeface="+mn-lt"/>
                <a:ea typeface="ＭＳ Ｐゴシック"/>
              </a:rPr>
              <a:t>The IGS Intranet webpages are our version of a Student Handbook – they have a lot of information and guidance in them…..please take time to look at the information! </a:t>
            </a:r>
          </a:p>
        </p:txBody>
      </p:sp>
      <p:pic>
        <p:nvPicPr>
          <p:cNvPr id="5" name="Picture 4"/>
          <p:cNvPicPr>
            <a:picLocks noChangeAspect="1"/>
          </p:cNvPicPr>
          <p:nvPr/>
        </p:nvPicPr>
        <p:blipFill>
          <a:blip r:embed="rId3"/>
          <a:stretch>
            <a:fillRect/>
          </a:stretch>
        </p:blipFill>
        <p:spPr>
          <a:xfrm>
            <a:off x="544946" y="2152851"/>
            <a:ext cx="5823525" cy="3791980"/>
          </a:xfrm>
          <a:prstGeom prst="rect">
            <a:avLst/>
          </a:prstGeom>
        </p:spPr>
      </p:pic>
      <p:sp>
        <p:nvSpPr>
          <p:cNvPr id="6" name="TextBox 5"/>
          <p:cNvSpPr txBox="1"/>
          <p:nvPr/>
        </p:nvSpPr>
        <p:spPr>
          <a:xfrm>
            <a:off x="6553200" y="2152851"/>
            <a:ext cx="2133599" cy="3908762"/>
          </a:xfrm>
          <a:prstGeom prst="rect">
            <a:avLst/>
          </a:prstGeom>
          <a:noFill/>
        </p:spPr>
        <p:txBody>
          <a:bodyPr wrap="square" rtlCol="0">
            <a:spAutoFit/>
          </a:bodyPr>
          <a:lstStyle/>
          <a:p>
            <a:r>
              <a:rPr lang="en-GB" sz="1600" b="0" dirty="0" smtClean="0"/>
              <a:t>Timelines to help guide your progress milestones</a:t>
            </a:r>
          </a:p>
          <a:p>
            <a:r>
              <a:rPr lang="en-GB" sz="1600" b="0" dirty="0" smtClean="0"/>
              <a:t>Processes for making changes to programmes (e.g. interruptions </a:t>
            </a:r>
            <a:r>
              <a:rPr lang="en-GB" sz="1600" b="0" dirty="0" err="1" smtClean="0"/>
              <a:t>etc</a:t>
            </a:r>
            <a:r>
              <a:rPr lang="en-GB" sz="1600" b="0" dirty="0" smtClean="0"/>
              <a:t>)</a:t>
            </a:r>
          </a:p>
          <a:p>
            <a:r>
              <a:rPr lang="en-GB" sz="1600" b="0" dirty="0" smtClean="0"/>
              <a:t>Annual Review guidance</a:t>
            </a:r>
          </a:p>
          <a:p>
            <a:r>
              <a:rPr lang="en-GB" sz="1600" b="0" dirty="0" smtClean="0"/>
              <a:t>Training courses</a:t>
            </a:r>
          </a:p>
          <a:p>
            <a:r>
              <a:rPr lang="en-GB" sz="1600" b="0" dirty="0" smtClean="0"/>
              <a:t>Information on funding </a:t>
            </a:r>
          </a:p>
          <a:p>
            <a:r>
              <a:rPr lang="en-GB" sz="1600" b="0" dirty="0" err="1" smtClean="0"/>
              <a:t>Etc</a:t>
            </a:r>
            <a:r>
              <a:rPr lang="en-GB" sz="1600" b="0" dirty="0" smtClean="0"/>
              <a:t> </a:t>
            </a:r>
            <a:r>
              <a:rPr lang="en-GB" sz="1600" b="0" dirty="0" err="1" smtClean="0"/>
              <a:t>etc</a:t>
            </a:r>
            <a:endParaRPr lang="en-GB" sz="1600" b="0" dirty="0"/>
          </a:p>
        </p:txBody>
      </p:sp>
    </p:spTree>
    <p:extLst>
      <p:ext uri="{BB962C8B-B14F-4D97-AF65-F5344CB8AC3E}">
        <p14:creationId xmlns:p14="http://schemas.microsoft.com/office/powerpoint/2010/main" val="3930242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4" y="285459"/>
            <a:ext cx="8481195" cy="706437"/>
          </a:xfrm>
        </p:spPr>
        <p:txBody>
          <a:bodyPr/>
          <a:lstStyle/>
          <a:p>
            <a:r>
              <a:rPr lang="en-US" sz="2200" b="1" dirty="0" smtClean="0"/>
              <a:t>Becoming Fully Matriculated</a:t>
            </a:r>
            <a:endParaRPr lang="en-US" sz="2200" b="1" dirty="0"/>
          </a:p>
        </p:txBody>
      </p:sp>
      <p:sp>
        <p:nvSpPr>
          <p:cNvPr id="4" name="Slide Number Placeholder 3"/>
          <p:cNvSpPr>
            <a:spLocks noGrp="1"/>
          </p:cNvSpPr>
          <p:nvPr>
            <p:ph type="sldNum" sz="quarter" idx="12"/>
          </p:nvPr>
        </p:nvSpPr>
        <p:spPr/>
        <p:txBody>
          <a:bodyPr/>
          <a:lstStyle/>
          <a:p>
            <a:pPr>
              <a:defRPr/>
            </a:pPr>
            <a:fld id="{0B4CF800-3E0C-48CA-907E-EB03324DA755}" type="slidenum">
              <a:rPr lang="en-US" smtClean="0"/>
              <a:pPr>
                <a:defRPr/>
              </a:pPr>
              <a:t>2</a:t>
            </a:fld>
            <a:endParaRPr lang="en-US"/>
          </a:p>
        </p:txBody>
      </p:sp>
      <p:sp>
        <p:nvSpPr>
          <p:cNvPr id="3" name="Rectangle 2"/>
          <p:cNvSpPr/>
          <p:nvPr/>
        </p:nvSpPr>
        <p:spPr>
          <a:xfrm>
            <a:off x="480290" y="1156875"/>
            <a:ext cx="8206509" cy="4973669"/>
          </a:xfrm>
          <a:prstGeom prst="rect">
            <a:avLst/>
          </a:prstGeom>
        </p:spPr>
        <p:txBody>
          <a:bodyPr wrap="square" lIns="91440" tIns="45720" rIns="91440" bIns="45720" anchor="t">
            <a:spAutoFit/>
          </a:bodyPr>
          <a:lstStyle/>
          <a:p>
            <a:pPr marL="0" lvl="1">
              <a:spcBef>
                <a:spcPct val="20000"/>
              </a:spcBef>
              <a:buClr>
                <a:srgbClr val="0066CC"/>
              </a:buClr>
            </a:pPr>
            <a:r>
              <a:rPr lang="en-GB" sz="1800" dirty="0" smtClean="0">
                <a:latin typeface="+mn-lt"/>
                <a:ea typeface="ＭＳ Ｐゴシック"/>
              </a:rPr>
              <a:t>You </a:t>
            </a:r>
            <a:r>
              <a:rPr lang="en-GB" sz="1800" dirty="0">
                <a:latin typeface="+mn-lt"/>
                <a:ea typeface="ＭＳ Ｐゴシック"/>
              </a:rPr>
              <a:t>must have a status of “fully matriculated” before we can pay you your stipends</a:t>
            </a:r>
            <a:endParaRPr lang="en-US" sz="1800" dirty="0">
              <a:cs typeface="Arial"/>
            </a:endParaRPr>
          </a:p>
          <a:p>
            <a:pPr marL="742950" lvl="2" indent="-285750">
              <a:spcBef>
                <a:spcPct val="20000"/>
              </a:spcBef>
              <a:buClr>
                <a:srgbClr val="0066CC"/>
              </a:buClr>
              <a:buFont typeface="Arial" panose="020B0604020202020204" pitchFamily="34" charset="0"/>
              <a:buChar char="•"/>
            </a:pPr>
            <a:r>
              <a:rPr lang="en-GB" sz="1400" b="0" dirty="0">
                <a:latin typeface="+mn-lt"/>
                <a:ea typeface="ＭＳ Ｐゴシック"/>
              </a:rPr>
              <a:t>Registration (all)</a:t>
            </a:r>
            <a:endParaRPr lang="en-GB" sz="1400" b="0" dirty="0">
              <a:latin typeface="+mn-lt"/>
              <a:ea typeface="ＭＳ Ｐゴシック"/>
              <a:cs typeface="Arial"/>
            </a:endParaRPr>
          </a:p>
          <a:p>
            <a:pPr marL="742950" lvl="2" indent="-285750">
              <a:spcBef>
                <a:spcPct val="20000"/>
              </a:spcBef>
              <a:buClr>
                <a:srgbClr val="0066CC"/>
              </a:buClr>
              <a:buFont typeface="Arial" panose="020B0604020202020204" pitchFamily="34" charset="0"/>
              <a:buChar char="•"/>
            </a:pPr>
            <a:r>
              <a:rPr lang="en-GB" sz="1400" b="0" dirty="0">
                <a:latin typeface="+mn-lt"/>
                <a:ea typeface="ＭＳ Ｐゴシック"/>
              </a:rPr>
              <a:t>Confirmation of attendance (all) – in person for new students, the IGS office is open (if you are not here, you </a:t>
            </a:r>
            <a:r>
              <a:rPr lang="en-GB" sz="1400" b="0" u="sng" dirty="0">
                <a:latin typeface="+mn-lt"/>
                <a:ea typeface="ＭＳ Ｐゴシック"/>
              </a:rPr>
              <a:t>must</a:t>
            </a:r>
            <a:r>
              <a:rPr lang="en-GB" sz="1400" b="0" dirty="0">
                <a:latin typeface="+mn-lt"/>
                <a:ea typeface="ＭＳ Ｐゴシック"/>
              </a:rPr>
              <a:t> have an approved </a:t>
            </a:r>
            <a:r>
              <a:rPr lang="en-GB" sz="1400" b="0" dirty="0" err="1">
                <a:latin typeface="+mn-lt"/>
                <a:ea typeface="ＭＳ Ｐゴシック"/>
              </a:rPr>
              <a:t>LoA</a:t>
            </a:r>
            <a:r>
              <a:rPr lang="en-GB" sz="1400" b="0" dirty="0">
                <a:latin typeface="+mn-lt"/>
                <a:ea typeface="ＭＳ Ｐゴシック"/>
              </a:rPr>
              <a:t> in your EUCLID student record….)</a:t>
            </a:r>
            <a:endParaRPr lang="en-GB" sz="1400" b="0" dirty="0">
              <a:latin typeface="+mn-lt"/>
              <a:ea typeface="ＭＳ Ｐゴシック"/>
              <a:cs typeface="Arial"/>
            </a:endParaRPr>
          </a:p>
          <a:p>
            <a:pPr marL="742950" lvl="2" indent="-285750">
              <a:spcBef>
                <a:spcPct val="20000"/>
              </a:spcBef>
              <a:buClr>
                <a:srgbClr val="0066CC"/>
              </a:buClr>
              <a:buFont typeface="Arial" panose="020B0604020202020204" pitchFamily="34" charset="0"/>
              <a:buChar char="•"/>
            </a:pPr>
            <a:r>
              <a:rPr lang="en-GB" sz="1400" b="0" dirty="0">
                <a:latin typeface="+mn-lt"/>
                <a:ea typeface="ＭＳ Ｐゴシック"/>
              </a:rPr>
              <a:t>International check in (if applicable</a:t>
            </a:r>
            <a:r>
              <a:rPr lang="en-GB" sz="1400" b="0" dirty="0" smtClean="0">
                <a:latin typeface="+mn-lt"/>
                <a:ea typeface="ＭＳ Ｐゴシック"/>
              </a:rPr>
              <a:t>)</a:t>
            </a:r>
          </a:p>
          <a:p>
            <a:pPr marL="0" lvl="1">
              <a:spcBef>
                <a:spcPct val="20000"/>
              </a:spcBef>
              <a:buClr>
                <a:srgbClr val="0066CC"/>
              </a:buClr>
            </a:pPr>
            <a:endParaRPr lang="en-GB" sz="1600" b="0" dirty="0">
              <a:latin typeface="+mn-lt"/>
              <a:ea typeface="ＭＳ Ｐゴシック"/>
            </a:endParaRPr>
          </a:p>
          <a:p>
            <a:pPr marL="0" lvl="1">
              <a:spcBef>
                <a:spcPct val="20000"/>
              </a:spcBef>
              <a:buClr>
                <a:srgbClr val="0066CC"/>
              </a:buClr>
            </a:pPr>
            <a:r>
              <a:rPr lang="en-GB" sz="1800" dirty="0" smtClean="0">
                <a:ea typeface="ＭＳ Ｐゴシック"/>
              </a:rPr>
              <a:t>Student </a:t>
            </a:r>
            <a:r>
              <a:rPr lang="en-GB" sz="1800" dirty="0">
                <a:ea typeface="ＭＳ Ｐゴシック"/>
              </a:rPr>
              <a:t>Immigration Service and International check-in </a:t>
            </a:r>
            <a:endParaRPr lang="en-GB" sz="1800" dirty="0" smtClean="0">
              <a:ea typeface="ＭＳ Ｐゴシック"/>
            </a:endParaRPr>
          </a:p>
          <a:p>
            <a:pPr marL="342900" lvl="1" indent="-342900">
              <a:spcBef>
                <a:spcPct val="20000"/>
              </a:spcBef>
              <a:buClr>
                <a:srgbClr val="0066CC"/>
              </a:buClr>
              <a:buFont typeface="Wingdings" charset="2"/>
              <a:buChar char="§"/>
            </a:pPr>
            <a:r>
              <a:rPr lang="en-GB" sz="1400" b="0" dirty="0" smtClean="0">
                <a:ea typeface="ＭＳ Ｐゴシック"/>
              </a:rPr>
              <a:t>Student </a:t>
            </a:r>
            <a:r>
              <a:rPr lang="en-GB" sz="1400" b="0" dirty="0">
                <a:ea typeface="ＭＳ Ｐゴシック"/>
              </a:rPr>
              <a:t>Immigration Service here to help with all queries/issues relating to student immigration</a:t>
            </a:r>
            <a:endParaRPr lang="en-GB" sz="1400" b="0" dirty="0">
              <a:ea typeface="ＭＳ Ｐゴシック"/>
              <a:cs typeface="Arial"/>
            </a:endParaRPr>
          </a:p>
          <a:p>
            <a:pPr marL="800100" lvl="2" indent="-342900">
              <a:spcBef>
                <a:spcPct val="20000"/>
              </a:spcBef>
              <a:buClr>
                <a:srgbClr val="0066CC"/>
              </a:buClr>
              <a:buFont typeface="Wingdings" charset="2"/>
              <a:buChar char="§"/>
            </a:pPr>
            <a:r>
              <a:rPr lang="en-GB" sz="1400" b="0" dirty="0">
                <a:ea typeface="ＭＳ Ｐゴシック"/>
              </a:rPr>
              <a:t>All new students sponsored on a student visa (or other relevant visa) must complete the international check-in process once they are in the UK. This is an in-person </a:t>
            </a:r>
            <a:r>
              <a:rPr lang="en-GB" sz="1400" b="0" dirty="0" smtClean="0">
                <a:ea typeface="ＭＳ Ｐゴシック"/>
              </a:rPr>
              <a:t>process and you need to book an appointment if you haven’t already. </a:t>
            </a:r>
          </a:p>
          <a:p>
            <a:pPr marL="800100" lvl="2" indent="-342900">
              <a:spcBef>
                <a:spcPct val="20000"/>
              </a:spcBef>
              <a:buClr>
                <a:srgbClr val="0066CC"/>
              </a:buClr>
              <a:buFont typeface="Wingdings" charset="2"/>
              <a:buChar char="§"/>
            </a:pPr>
            <a:endParaRPr lang="en-GB" sz="1400" b="0" dirty="0" smtClean="0">
              <a:ea typeface="ＭＳ Ｐゴシック"/>
            </a:endParaRPr>
          </a:p>
          <a:p>
            <a:pPr marL="0" lvl="1">
              <a:spcBef>
                <a:spcPct val="20000"/>
              </a:spcBef>
              <a:buClr>
                <a:srgbClr val="0066CC"/>
              </a:buClr>
            </a:pPr>
            <a:r>
              <a:rPr lang="en-GB" sz="1800" dirty="0" smtClean="0">
                <a:ea typeface="ＭＳ Ｐゴシック"/>
              </a:rPr>
              <a:t>Matriculating and confirming attendance is a YEARLY admin task</a:t>
            </a:r>
            <a:endParaRPr lang="en-GB" sz="1800" dirty="0">
              <a:ea typeface="ＭＳ Ｐゴシック"/>
            </a:endParaRPr>
          </a:p>
          <a:p>
            <a:pPr marL="800100" lvl="2" indent="-342900">
              <a:spcBef>
                <a:spcPct val="20000"/>
              </a:spcBef>
              <a:buClr>
                <a:srgbClr val="0066CC"/>
              </a:buClr>
              <a:buFont typeface="Wingdings" charset="2"/>
              <a:buChar char="§"/>
            </a:pPr>
            <a:r>
              <a:rPr lang="en-GB" sz="1400" b="0" dirty="0" smtClean="0">
                <a:ea typeface="ＭＳ Ｐゴシック"/>
              </a:rPr>
              <a:t>If you fail to matriculate and confirm attendance each year, you will be withdrawn from your programme. </a:t>
            </a:r>
          </a:p>
          <a:p>
            <a:pPr marL="800100" lvl="2" indent="-342900">
              <a:spcBef>
                <a:spcPct val="20000"/>
              </a:spcBef>
              <a:buClr>
                <a:srgbClr val="0066CC"/>
              </a:buClr>
              <a:buFont typeface="Wingdings" charset="2"/>
              <a:buChar char="§"/>
            </a:pPr>
            <a:r>
              <a:rPr lang="en-GB" sz="1400" b="0" dirty="0" smtClean="0">
                <a:ea typeface="ＭＳ Ｐゴシック"/>
              </a:rPr>
              <a:t>Reminders will be sent by IGS team; expect to have to visit the office in person at the appropriate time each year. </a:t>
            </a:r>
            <a:endParaRPr lang="en-GB" sz="1400" b="0" dirty="0">
              <a:ea typeface="ＭＳ Ｐゴシック"/>
            </a:endParaRPr>
          </a:p>
          <a:p>
            <a:pPr marL="457200" lvl="2">
              <a:spcBef>
                <a:spcPct val="20000"/>
              </a:spcBef>
              <a:buClr>
                <a:srgbClr val="0066CC"/>
              </a:buClr>
            </a:pPr>
            <a:endParaRPr lang="en-GB" sz="1200" b="0" dirty="0" smtClean="0">
              <a:ea typeface="ＭＳ Ｐゴシック"/>
            </a:endParaRPr>
          </a:p>
        </p:txBody>
      </p:sp>
    </p:spTree>
    <p:extLst>
      <p:ext uri="{BB962C8B-B14F-4D97-AF65-F5344CB8AC3E}">
        <p14:creationId xmlns:p14="http://schemas.microsoft.com/office/powerpoint/2010/main" val="20181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4" y="285459"/>
            <a:ext cx="8481195" cy="706437"/>
          </a:xfrm>
        </p:spPr>
        <p:txBody>
          <a:bodyPr/>
          <a:lstStyle/>
          <a:p>
            <a:r>
              <a:rPr lang="en-GB" sz="2200" b="1" dirty="0"/>
              <a:t>Stipend payment </a:t>
            </a:r>
            <a:r>
              <a:rPr lang="en-GB" sz="2200" b="1" dirty="0" smtClean="0"/>
              <a:t>process</a:t>
            </a:r>
            <a:endParaRPr lang="en-GB" sz="2200" b="1" dirty="0"/>
          </a:p>
        </p:txBody>
      </p:sp>
      <p:sp>
        <p:nvSpPr>
          <p:cNvPr id="4" name="Slide Number Placeholder 3"/>
          <p:cNvSpPr>
            <a:spLocks noGrp="1"/>
          </p:cNvSpPr>
          <p:nvPr>
            <p:ph type="sldNum" sz="quarter" idx="12"/>
          </p:nvPr>
        </p:nvSpPr>
        <p:spPr/>
        <p:txBody>
          <a:bodyPr/>
          <a:lstStyle/>
          <a:p>
            <a:pPr>
              <a:defRPr/>
            </a:pPr>
            <a:fld id="{0B4CF800-3E0C-48CA-907E-EB03324DA755}" type="slidenum">
              <a:rPr lang="en-US" smtClean="0"/>
              <a:pPr>
                <a:defRPr/>
              </a:pPr>
              <a:t>3</a:t>
            </a:fld>
            <a:endParaRPr lang="en-US"/>
          </a:p>
        </p:txBody>
      </p:sp>
      <p:sp>
        <p:nvSpPr>
          <p:cNvPr id="3" name="Rectangle 2"/>
          <p:cNvSpPr/>
          <p:nvPr/>
        </p:nvSpPr>
        <p:spPr>
          <a:xfrm>
            <a:off x="355109" y="1234033"/>
            <a:ext cx="8308110" cy="4099584"/>
          </a:xfrm>
          <a:prstGeom prst="rect">
            <a:avLst/>
          </a:prstGeom>
        </p:spPr>
        <p:txBody>
          <a:bodyPr wrap="square" lIns="91440" tIns="45720" rIns="91440" bIns="45720" anchor="t">
            <a:spAutoFit/>
          </a:bodyPr>
          <a:lstStyle/>
          <a:p>
            <a:pPr marL="0" lvl="1">
              <a:spcBef>
                <a:spcPct val="20000"/>
              </a:spcBef>
              <a:buClr>
                <a:srgbClr val="0066CC"/>
              </a:buClr>
            </a:pPr>
            <a:r>
              <a:rPr lang="en-GB" sz="1400" b="0" dirty="0" smtClean="0">
                <a:ea typeface="ＭＳ Ｐゴシック"/>
              </a:rPr>
              <a:t>You </a:t>
            </a:r>
            <a:r>
              <a:rPr lang="en-GB" sz="1400" b="0" dirty="0">
                <a:ea typeface="ＭＳ Ｐゴシック"/>
              </a:rPr>
              <a:t>submit your </a:t>
            </a:r>
            <a:r>
              <a:rPr lang="en-GB" sz="1400" b="0" dirty="0" smtClean="0">
                <a:ea typeface="ＭＳ Ｐゴシック"/>
              </a:rPr>
              <a:t>completed and signed UK bank </a:t>
            </a:r>
            <a:r>
              <a:rPr lang="en-GB" sz="1400" b="0" dirty="0">
                <a:ea typeface="ＭＳ Ｐゴシック"/>
              </a:rPr>
              <a:t>account info </a:t>
            </a:r>
            <a:r>
              <a:rPr lang="en-GB" sz="1400" b="0" dirty="0" smtClean="0">
                <a:ea typeface="ＭＳ Ｐゴシック"/>
              </a:rPr>
              <a:t>via the F98 form to </a:t>
            </a:r>
            <a:r>
              <a:rPr lang="en-GB" sz="1400" b="0" dirty="0">
                <a:ea typeface="ＭＳ Ｐゴシック"/>
              </a:rPr>
              <a:t>Margaret in </a:t>
            </a:r>
            <a:r>
              <a:rPr lang="en-GB" sz="1400" b="0" dirty="0" smtClean="0">
                <a:ea typeface="ＭＳ Ｐゴシック"/>
              </a:rPr>
              <a:t>IGS </a:t>
            </a:r>
            <a:r>
              <a:rPr lang="en-GB" sz="1400" b="0" dirty="0" smtClean="0">
                <a:ea typeface="ＭＳ Ｐゴシック"/>
                <a:sym typeface="Wingdings" panose="05000000000000000000" pitchFamily="2" charset="2"/>
              </a:rPr>
              <a:t> </a:t>
            </a:r>
            <a:r>
              <a:rPr lang="en-GB" sz="1400" b="0" u="sng" dirty="0" smtClean="0">
                <a:ea typeface="ＭＳ Ｐゴシック"/>
                <a:sym typeface="Wingdings" panose="05000000000000000000" pitchFamily="2" charset="2"/>
              </a:rPr>
              <a:t>once you are fully matriculated</a:t>
            </a:r>
            <a:r>
              <a:rPr lang="en-GB" sz="1400" b="0" dirty="0" smtClean="0">
                <a:ea typeface="ＭＳ Ｐゴシック"/>
                <a:sym typeface="Wingdings" panose="05000000000000000000" pitchFamily="2" charset="2"/>
              </a:rPr>
              <a:t>, Margaret will </a:t>
            </a:r>
            <a:r>
              <a:rPr lang="en-GB" sz="1400" b="0" dirty="0" smtClean="0">
                <a:ea typeface="ＭＳ Ｐゴシック"/>
              </a:rPr>
              <a:t>submit </a:t>
            </a:r>
            <a:r>
              <a:rPr lang="en-GB" sz="1400" b="0" dirty="0">
                <a:ea typeface="ＭＳ Ｐゴシック"/>
              </a:rPr>
              <a:t>a </a:t>
            </a:r>
            <a:r>
              <a:rPr lang="en-GB" sz="1400" b="0" dirty="0" smtClean="0">
                <a:ea typeface="ＭＳ Ｐゴシック"/>
              </a:rPr>
              <a:t>P&amp;M student supplier number and stipend payment request to the University’s </a:t>
            </a:r>
            <a:r>
              <a:rPr lang="en-GB" sz="1400" b="0" dirty="0">
                <a:ea typeface="ＭＳ Ｐゴシック"/>
              </a:rPr>
              <a:t>Central Scholarships Payment Team </a:t>
            </a:r>
            <a:r>
              <a:rPr lang="en-GB" sz="1400" b="0" dirty="0" smtClean="0">
                <a:ea typeface="ＭＳ Ｐゴシック"/>
              </a:rPr>
              <a:t>(</a:t>
            </a:r>
            <a:r>
              <a:rPr lang="en-GB" sz="1400" b="0" i="1" dirty="0" smtClean="0">
                <a:ea typeface="ＭＳ Ｐゴシック"/>
              </a:rPr>
              <a:t>note that IGS staff are unable to process payments themselves</a:t>
            </a:r>
            <a:r>
              <a:rPr lang="en-GB" sz="1400" b="0" dirty="0" smtClean="0">
                <a:ea typeface="ＭＳ Ｐゴシック"/>
              </a:rPr>
              <a:t>)</a:t>
            </a:r>
          </a:p>
          <a:p>
            <a:pPr marL="0" lvl="1">
              <a:spcBef>
                <a:spcPct val="20000"/>
              </a:spcBef>
              <a:buClr>
                <a:srgbClr val="0066CC"/>
              </a:buClr>
            </a:pPr>
            <a:endParaRPr lang="en-GB" sz="1400" b="0" dirty="0" smtClean="0">
              <a:ea typeface="ＭＳ Ｐゴシック"/>
            </a:endParaRPr>
          </a:p>
          <a:p>
            <a:pPr marL="0" lvl="1">
              <a:spcBef>
                <a:spcPct val="20000"/>
              </a:spcBef>
              <a:buClr>
                <a:srgbClr val="0066CC"/>
              </a:buClr>
            </a:pPr>
            <a:r>
              <a:rPr lang="en-GB" sz="1400" b="0" dirty="0" smtClean="0">
                <a:ea typeface="ＭＳ Ｐゴシック"/>
              </a:rPr>
              <a:t>Central Finance team then process an upfront bulk stipend </a:t>
            </a:r>
            <a:r>
              <a:rPr lang="en-GB" sz="1400" b="0" dirty="0">
                <a:ea typeface="ＭＳ Ｐゴシック"/>
              </a:rPr>
              <a:t>payment </a:t>
            </a:r>
            <a:r>
              <a:rPr lang="en-GB" sz="1400" b="0" dirty="0" smtClean="0">
                <a:ea typeface="ＭＳ Ｐゴシック"/>
              </a:rPr>
              <a:t>(which is the first payment and </a:t>
            </a:r>
            <a:r>
              <a:rPr lang="en-GB" sz="1400" b="0" dirty="0">
                <a:ea typeface="ＭＳ Ｐゴシック"/>
              </a:rPr>
              <a:t>covers the first 3 </a:t>
            </a:r>
            <a:r>
              <a:rPr lang="en-GB" sz="1400" b="0" dirty="0" smtClean="0">
                <a:ea typeface="ＭＳ Ｐゴシック"/>
              </a:rPr>
              <a:t>months</a:t>
            </a:r>
            <a:r>
              <a:rPr lang="en-GB" sz="1400" b="0" dirty="0">
                <a:ea typeface="ＭＳ Ｐゴシック"/>
              </a:rPr>
              <a:t> </a:t>
            </a:r>
            <a:r>
              <a:rPr lang="en-GB" sz="1400" b="0" dirty="0" smtClean="0">
                <a:ea typeface="ＭＳ Ｐゴシック"/>
              </a:rPr>
              <a:t>of </a:t>
            </a:r>
            <a:r>
              <a:rPr lang="en-GB" sz="1400" b="0" dirty="0">
                <a:ea typeface="ＭＳ Ｐゴシック"/>
              </a:rPr>
              <a:t>your funded </a:t>
            </a:r>
            <a:r>
              <a:rPr lang="en-GB" sz="1400" b="0" dirty="0" smtClean="0">
                <a:ea typeface="ＭＳ Ｐゴシック"/>
              </a:rPr>
              <a:t>period).  </a:t>
            </a:r>
          </a:p>
          <a:p>
            <a:pPr marL="800100" lvl="2" indent="-342900">
              <a:spcBef>
                <a:spcPct val="20000"/>
              </a:spcBef>
              <a:buClr>
                <a:srgbClr val="0066CC"/>
              </a:buClr>
              <a:buFont typeface="Arial" panose="020B0604020202020204" pitchFamily="34" charset="0"/>
              <a:buChar char="•"/>
            </a:pPr>
            <a:r>
              <a:rPr lang="en-GB" sz="1400" b="0" dirty="0">
                <a:ea typeface="ＭＳ Ｐゴシック"/>
              </a:rPr>
              <a:t>Once the request has been made, it may take up to 10 working days for the payment to be processed, but once processed, funds should arrive in your bank account within 5 working days</a:t>
            </a:r>
            <a:r>
              <a:rPr lang="en-GB" sz="1400" b="0" dirty="0" smtClean="0">
                <a:ea typeface="ＭＳ Ｐゴシック"/>
              </a:rPr>
              <a:t>.</a:t>
            </a:r>
          </a:p>
          <a:p>
            <a:pPr marL="800100" lvl="2" indent="-342900">
              <a:spcBef>
                <a:spcPct val="20000"/>
              </a:spcBef>
              <a:buClr>
                <a:srgbClr val="0066CC"/>
              </a:buClr>
              <a:buFont typeface="Arial" panose="020B0604020202020204" pitchFamily="34" charset="0"/>
              <a:buChar char="•"/>
            </a:pPr>
            <a:r>
              <a:rPr lang="en-GB" sz="1400" b="0" dirty="0">
                <a:ea typeface="ＭＳ Ｐゴシック"/>
              </a:rPr>
              <a:t>The Central Scholarships Payment Team will be dealing with approximately 2500 new stipend payment requests in the month of September….please be </a:t>
            </a:r>
            <a:r>
              <a:rPr lang="en-GB" sz="1400" b="0" dirty="0" smtClean="0">
                <a:ea typeface="ＭＳ Ｐゴシック"/>
              </a:rPr>
              <a:t>patient!</a:t>
            </a:r>
            <a:endParaRPr lang="en-GB" sz="1400" b="0" dirty="0">
              <a:ea typeface="ＭＳ Ｐゴシック"/>
            </a:endParaRPr>
          </a:p>
          <a:p>
            <a:pPr marL="0" lvl="1">
              <a:spcBef>
                <a:spcPct val="20000"/>
              </a:spcBef>
              <a:buClr>
                <a:srgbClr val="0066CC"/>
              </a:buClr>
            </a:pPr>
            <a:endParaRPr lang="en-GB" sz="1400" b="0" dirty="0">
              <a:ea typeface="ＭＳ Ｐゴシック"/>
            </a:endParaRPr>
          </a:p>
          <a:p>
            <a:pPr marL="0" lvl="1">
              <a:spcBef>
                <a:spcPct val="20000"/>
              </a:spcBef>
              <a:buClr>
                <a:srgbClr val="0066CC"/>
              </a:buClr>
            </a:pPr>
            <a:r>
              <a:rPr lang="en-GB" sz="1400" b="0" dirty="0" smtClean="0">
                <a:ea typeface="ＭＳ Ｐゴシック"/>
              </a:rPr>
              <a:t>After the bulk payment, your regular (advanced) monthly payments will commence from month </a:t>
            </a:r>
            <a:r>
              <a:rPr lang="en-GB" sz="1400" b="0" dirty="0">
                <a:ea typeface="ＭＳ Ｐゴシック"/>
              </a:rPr>
              <a:t>4 </a:t>
            </a:r>
            <a:r>
              <a:rPr lang="en-GB" sz="1400" b="0" dirty="0" smtClean="0">
                <a:ea typeface="ＭＳ Ｐゴシック"/>
              </a:rPr>
              <a:t>onwards.  </a:t>
            </a:r>
          </a:p>
          <a:p>
            <a:pPr marL="800100" lvl="2" indent="-342900">
              <a:spcBef>
                <a:spcPct val="20000"/>
              </a:spcBef>
              <a:buClr>
                <a:srgbClr val="0066CC"/>
              </a:buClr>
              <a:buFont typeface="Arial" panose="020B0604020202020204" pitchFamily="34" charset="0"/>
              <a:buChar char="•"/>
            </a:pPr>
            <a:r>
              <a:rPr lang="en-GB" sz="1400" b="0" dirty="0">
                <a:ea typeface="ＭＳ Ｐゴシック"/>
              </a:rPr>
              <a:t>For those starting on </a:t>
            </a:r>
            <a:r>
              <a:rPr lang="en-GB" sz="1400" b="0" dirty="0" smtClean="0">
                <a:ea typeface="ＭＳ Ｐゴシック"/>
              </a:rPr>
              <a:t>11 </a:t>
            </a:r>
            <a:r>
              <a:rPr lang="en-GB" sz="1400" b="0" dirty="0">
                <a:ea typeface="ＭＳ Ｐゴシック"/>
              </a:rPr>
              <a:t>Sept, your first monthly payment will be </a:t>
            </a:r>
            <a:r>
              <a:rPr lang="en-GB" sz="1400" b="0" dirty="0" smtClean="0">
                <a:ea typeface="ＭＳ Ｐゴシック"/>
              </a:rPr>
              <a:t>around 28 </a:t>
            </a:r>
            <a:r>
              <a:rPr lang="en-GB" sz="1400" b="0" dirty="0">
                <a:ea typeface="ＭＳ Ｐゴシック"/>
              </a:rPr>
              <a:t>Nov (for Dec</a:t>
            </a:r>
            <a:r>
              <a:rPr lang="en-GB" sz="1400" b="0" dirty="0" smtClean="0">
                <a:ea typeface="ＭＳ Ｐゴシック"/>
              </a:rPr>
              <a:t>).</a:t>
            </a:r>
            <a:endParaRPr lang="en-GB" sz="1400" b="0" dirty="0">
              <a:ea typeface="ＭＳ Ｐゴシック"/>
            </a:endParaRPr>
          </a:p>
          <a:p>
            <a:pPr marL="800100" lvl="2" indent="-342900">
              <a:spcBef>
                <a:spcPct val="20000"/>
              </a:spcBef>
              <a:buClr>
                <a:srgbClr val="0066CC"/>
              </a:buClr>
              <a:buFont typeface="Arial" panose="020B0604020202020204" pitchFamily="34" charset="0"/>
              <a:buChar char="•"/>
            </a:pPr>
            <a:r>
              <a:rPr lang="en-GB" sz="1400" b="0" dirty="0">
                <a:ea typeface="ＭＳ Ｐゴシック"/>
              </a:rPr>
              <a:t>For those starting </a:t>
            </a:r>
            <a:r>
              <a:rPr lang="en-GB" sz="1400" b="0" dirty="0" smtClean="0">
                <a:ea typeface="ＭＳ Ｐゴシック"/>
              </a:rPr>
              <a:t>2 Oct, your first monthly payment will be around 21 </a:t>
            </a:r>
            <a:r>
              <a:rPr lang="en-GB" sz="1400" b="0" dirty="0">
                <a:ea typeface="ＭＳ Ｐゴシック"/>
              </a:rPr>
              <a:t>Dec (for Jan). </a:t>
            </a:r>
          </a:p>
        </p:txBody>
      </p:sp>
      <p:sp>
        <p:nvSpPr>
          <p:cNvPr id="5" name="TextBox 4"/>
          <p:cNvSpPr txBox="1"/>
          <p:nvPr/>
        </p:nvSpPr>
        <p:spPr>
          <a:xfrm>
            <a:off x="400714" y="5460586"/>
            <a:ext cx="8216900" cy="738664"/>
          </a:xfrm>
          <a:prstGeom prst="rect">
            <a:avLst/>
          </a:prstGeom>
          <a:noFill/>
        </p:spPr>
        <p:txBody>
          <a:bodyPr wrap="square" rtlCol="0">
            <a:spAutoFit/>
          </a:bodyPr>
          <a:lstStyle/>
          <a:p>
            <a:r>
              <a:rPr lang="en-GB" sz="1400" b="0" dirty="0" smtClean="0">
                <a:solidFill>
                  <a:srgbClr val="0000FF"/>
                </a:solidFill>
              </a:rPr>
              <a:t>Anyone already in a positon of genuine financial difficulty/hardship should (confidentially) raise this with the IGS on submission of their F98 form so that we can </a:t>
            </a:r>
            <a:r>
              <a:rPr lang="en-GB" sz="1400" b="0" dirty="0">
                <a:solidFill>
                  <a:srgbClr val="0000FF"/>
                </a:solidFill>
              </a:rPr>
              <a:t>ask </a:t>
            </a:r>
            <a:r>
              <a:rPr lang="en-GB" sz="1400" b="0" dirty="0" smtClean="0">
                <a:solidFill>
                  <a:srgbClr val="0000FF"/>
                </a:solidFill>
              </a:rPr>
              <a:t>the Central </a:t>
            </a:r>
            <a:r>
              <a:rPr lang="en-GB" sz="1400" b="0" dirty="0">
                <a:solidFill>
                  <a:srgbClr val="0000FF"/>
                </a:solidFill>
              </a:rPr>
              <a:t>Scholarships Payment </a:t>
            </a:r>
            <a:r>
              <a:rPr lang="en-GB" sz="1400" b="0" dirty="0" smtClean="0">
                <a:solidFill>
                  <a:srgbClr val="0000FF"/>
                </a:solidFill>
              </a:rPr>
              <a:t>Team for the first payment to be prioritised. </a:t>
            </a:r>
            <a:endParaRPr lang="en-GB" sz="1400" b="0" dirty="0">
              <a:solidFill>
                <a:srgbClr val="0000FF"/>
              </a:solidFill>
            </a:endParaRPr>
          </a:p>
        </p:txBody>
      </p:sp>
    </p:spTree>
    <p:extLst>
      <p:ext uri="{BB962C8B-B14F-4D97-AF65-F5344CB8AC3E}">
        <p14:creationId xmlns:p14="http://schemas.microsoft.com/office/powerpoint/2010/main" val="36187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4CF800-3E0C-48CA-907E-EB03324DA755}" type="slidenum">
              <a:rPr lang="en-US" smtClean="0"/>
              <a:pPr>
                <a:defRPr/>
              </a:pPr>
              <a:t>4</a:t>
            </a:fld>
            <a:endParaRPr lang="en-US"/>
          </a:p>
        </p:txBody>
      </p:sp>
      <p:sp>
        <p:nvSpPr>
          <p:cNvPr id="3" name="Rectangle 2"/>
          <p:cNvSpPr/>
          <p:nvPr/>
        </p:nvSpPr>
        <p:spPr>
          <a:xfrm>
            <a:off x="400713" y="1334990"/>
            <a:ext cx="8342572" cy="4856714"/>
          </a:xfrm>
          <a:prstGeom prst="rect">
            <a:avLst/>
          </a:prstGeom>
        </p:spPr>
        <p:txBody>
          <a:bodyPr wrap="square" lIns="91440" tIns="45720" rIns="91440" bIns="45720" anchor="t">
            <a:spAutoFit/>
          </a:bodyPr>
          <a:lstStyle/>
          <a:p>
            <a:pPr marL="0" lvl="1">
              <a:spcBef>
                <a:spcPct val="20000"/>
              </a:spcBef>
              <a:buClr>
                <a:srgbClr val="0066CC"/>
              </a:buClr>
            </a:pPr>
            <a:r>
              <a:rPr lang="en-GB" sz="1800" dirty="0"/>
              <a:t>Building access, desks and collecting equipment</a:t>
            </a:r>
          </a:p>
          <a:p>
            <a:pPr marL="0" lvl="1">
              <a:spcBef>
                <a:spcPct val="20000"/>
              </a:spcBef>
              <a:buClr>
                <a:srgbClr val="0066CC"/>
              </a:buClr>
            </a:pPr>
            <a:endParaRPr lang="en-GB" sz="1800" dirty="0"/>
          </a:p>
          <a:p>
            <a:pPr marL="342900" lvl="1" indent="-342900">
              <a:spcBef>
                <a:spcPct val="20000"/>
              </a:spcBef>
              <a:buClr>
                <a:srgbClr val="0066CC"/>
              </a:buClr>
              <a:buFont typeface="Wingdings" charset="2"/>
              <a:buChar char="§"/>
            </a:pPr>
            <a:r>
              <a:rPr lang="en-GB" sz="1800" dirty="0">
                <a:latin typeface="Arial"/>
                <a:ea typeface="ＭＳ Ｐゴシック"/>
                <a:cs typeface="Arial"/>
              </a:rPr>
              <a:t>Building accesses – Informatics Forum, Bayes and Wilkie</a:t>
            </a:r>
            <a:endParaRPr lang="en-GB" sz="1400" b="0" dirty="0">
              <a:latin typeface="Arial"/>
              <a:ea typeface="ＭＳ Ｐゴシック"/>
              <a:cs typeface="Arial"/>
            </a:endParaRPr>
          </a:p>
          <a:p>
            <a:pPr marL="800100" lvl="2" indent="-342900">
              <a:spcBef>
                <a:spcPct val="20000"/>
              </a:spcBef>
              <a:buClr>
                <a:srgbClr val="0066CC"/>
              </a:buClr>
              <a:buFont typeface="Wingdings" charset="2"/>
              <a:buChar char="§"/>
            </a:pPr>
            <a:r>
              <a:rPr lang="en-GB" sz="1400" b="0" dirty="0">
                <a:latin typeface="Arial"/>
                <a:ea typeface="ＭＳ Ｐゴシック"/>
                <a:cs typeface="Arial"/>
              </a:rPr>
              <a:t>The Informatics Forum, Bayes Centre and Wilkie make up the Informatics estate and you will be required to complete the necessary building inductions before swipe card access will be added to your student card. </a:t>
            </a:r>
            <a:endParaRPr lang="en-GB" sz="1400" b="0" dirty="0">
              <a:cs typeface="Arial"/>
            </a:endParaRPr>
          </a:p>
          <a:p>
            <a:pPr marL="800100" lvl="2" indent="-342900">
              <a:spcBef>
                <a:spcPct val="20000"/>
              </a:spcBef>
              <a:buClr>
                <a:srgbClr val="0066CC"/>
              </a:buClr>
              <a:buFont typeface="Wingdings" charset="2"/>
              <a:buChar char="§"/>
            </a:pPr>
            <a:r>
              <a:rPr lang="en-GB" sz="1400" b="0" dirty="0">
                <a:latin typeface="Arial"/>
                <a:ea typeface="ＭＳ Ｐゴシック"/>
                <a:cs typeface="Arial"/>
              </a:rPr>
              <a:t>A shared office will be allocated to you on completion of the building induction and once you have paid a £20 refundable deposit though the key deposit is not required for all offices.</a:t>
            </a:r>
            <a:endParaRPr lang="en-GB" sz="1400" b="0" dirty="0">
              <a:cs typeface="Arial"/>
            </a:endParaRPr>
          </a:p>
          <a:p>
            <a:pPr marL="457200" lvl="2">
              <a:spcBef>
                <a:spcPct val="20000"/>
              </a:spcBef>
              <a:buClr>
                <a:srgbClr val="0066CC"/>
              </a:buClr>
            </a:pPr>
            <a:endParaRPr lang="en-GB" sz="1400" b="0" dirty="0">
              <a:cs typeface="Arial"/>
            </a:endParaRPr>
          </a:p>
          <a:p>
            <a:pPr marL="342900" lvl="1" indent="-342900">
              <a:spcBef>
                <a:spcPct val="20000"/>
              </a:spcBef>
              <a:buClr>
                <a:srgbClr val="0066CC"/>
              </a:buClr>
              <a:buFont typeface="Wingdings" charset="2"/>
              <a:buChar char="§"/>
            </a:pPr>
            <a:r>
              <a:rPr lang="en-GB" sz="1800" dirty="0"/>
              <a:t>Computing Equipment</a:t>
            </a:r>
          </a:p>
          <a:p>
            <a:pPr marL="800100" lvl="2" indent="-342900">
              <a:spcBef>
                <a:spcPct val="20000"/>
              </a:spcBef>
              <a:buClr>
                <a:srgbClr val="0066CC"/>
              </a:buClr>
              <a:buFont typeface="Wingdings" charset="2"/>
              <a:buChar char="§"/>
            </a:pPr>
            <a:r>
              <a:rPr lang="en-GB" sz="1400" b="0" dirty="0">
                <a:latin typeface="Arial"/>
                <a:ea typeface="ＭＳ Ｐゴシック"/>
                <a:cs typeface="Arial"/>
              </a:rPr>
              <a:t>All new PhD students will be sent a computing request form, where you will advise IGS of what computing equipment you require.  Standard provision is issue of a laptop, to facilitate shared space provision and allow flexible working between office / home / other University study spaces. </a:t>
            </a:r>
            <a:endParaRPr lang="en-GB" sz="1400" b="0" dirty="0">
              <a:cs typeface="Arial"/>
            </a:endParaRPr>
          </a:p>
          <a:p>
            <a:pPr marL="800100" lvl="2" indent="-342900">
              <a:spcBef>
                <a:spcPct val="20000"/>
              </a:spcBef>
              <a:buClr>
                <a:srgbClr val="0066CC"/>
              </a:buClr>
              <a:buFont typeface="Wingdings" charset="2"/>
              <a:buChar char="§"/>
            </a:pPr>
            <a:r>
              <a:rPr lang="en-GB" sz="1400" b="0" dirty="0">
                <a:latin typeface="Arial"/>
                <a:ea typeface="ＭＳ Ｐゴシック"/>
                <a:cs typeface="Arial"/>
              </a:rPr>
              <a:t>Collection of School laptops will be from the IGS office (though CDT students will have alternative arrangements).</a:t>
            </a:r>
            <a:endParaRPr lang="en-GB" sz="1400" b="0" dirty="0">
              <a:cs typeface="Arial"/>
            </a:endParaRPr>
          </a:p>
          <a:p>
            <a:pPr marL="800100" lvl="2" indent="-342900">
              <a:spcBef>
                <a:spcPct val="20000"/>
              </a:spcBef>
              <a:buClr>
                <a:srgbClr val="0066CC"/>
              </a:buClr>
              <a:buFont typeface="Wingdings" charset="2"/>
              <a:buChar char="§"/>
            </a:pPr>
            <a:r>
              <a:rPr lang="en-GB" sz="1400" b="0" dirty="0"/>
              <a:t>The School’s Computing Support team have created a </a:t>
            </a:r>
            <a:r>
              <a:rPr lang="en-GB" sz="1400" dirty="0">
                <a:solidFill>
                  <a:srgbClr val="FF66CC"/>
                </a:solidFill>
              </a:rPr>
              <a:t>LEARN course </a:t>
            </a:r>
            <a:r>
              <a:rPr lang="en-GB" sz="1400" b="0" dirty="0"/>
              <a:t>for all new students to help you familiarise yourself with using Informatics equipment and systems (information on how to access this will be provided on collection of the equipment)</a:t>
            </a:r>
          </a:p>
        </p:txBody>
      </p:sp>
      <p:sp>
        <p:nvSpPr>
          <p:cNvPr id="5" name="Title 1"/>
          <p:cNvSpPr txBox="1">
            <a:spLocks/>
          </p:cNvSpPr>
          <p:nvPr/>
        </p:nvSpPr>
        <p:spPr bwMode="auto">
          <a:xfrm>
            <a:off x="400713" y="213594"/>
            <a:ext cx="8481195"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ＭＳ Ｐゴシック" pitchFamily="-112" charset="-128"/>
                <a:cs typeface="+mj-cs"/>
              </a:defRPr>
            </a:lvl1pPr>
            <a:lvl2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2pPr>
            <a:lvl3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3pPr>
            <a:lvl4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4pPr>
            <a:lvl5pPr algn="l" rtl="0" eaLnBrk="0" fontAlgn="base" hangingPunct="0">
              <a:spcBef>
                <a:spcPct val="0"/>
              </a:spcBef>
              <a:spcAft>
                <a:spcPct val="0"/>
              </a:spcAft>
              <a:defRPr sz="3200">
                <a:solidFill>
                  <a:schemeClr val="tx2"/>
                </a:solidFill>
                <a:latin typeface="Arial" pitchFamily="-112" charset="0"/>
                <a:ea typeface="ＭＳ Ｐゴシック" pitchFamily="-112" charset="-128"/>
              </a:defRPr>
            </a:lvl5pPr>
            <a:lvl6pPr marL="457200" algn="l" rtl="0" fontAlgn="base">
              <a:spcBef>
                <a:spcPct val="0"/>
              </a:spcBef>
              <a:spcAft>
                <a:spcPct val="0"/>
              </a:spcAft>
              <a:defRPr sz="3200">
                <a:solidFill>
                  <a:schemeClr val="tx2"/>
                </a:solidFill>
                <a:latin typeface="Arial" pitchFamily="-112" charset="0"/>
              </a:defRPr>
            </a:lvl6pPr>
            <a:lvl7pPr marL="914400" algn="l" rtl="0" fontAlgn="base">
              <a:spcBef>
                <a:spcPct val="0"/>
              </a:spcBef>
              <a:spcAft>
                <a:spcPct val="0"/>
              </a:spcAft>
              <a:defRPr sz="3200">
                <a:solidFill>
                  <a:schemeClr val="tx2"/>
                </a:solidFill>
                <a:latin typeface="Arial" pitchFamily="-112" charset="0"/>
              </a:defRPr>
            </a:lvl7pPr>
            <a:lvl8pPr marL="1371600" algn="l" rtl="0" fontAlgn="base">
              <a:spcBef>
                <a:spcPct val="0"/>
              </a:spcBef>
              <a:spcAft>
                <a:spcPct val="0"/>
              </a:spcAft>
              <a:defRPr sz="3200">
                <a:solidFill>
                  <a:schemeClr val="tx2"/>
                </a:solidFill>
                <a:latin typeface="Arial" pitchFamily="-112" charset="0"/>
              </a:defRPr>
            </a:lvl8pPr>
            <a:lvl9pPr marL="1828800" algn="l" rtl="0" fontAlgn="base">
              <a:spcBef>
                <a:spcPct val="0"/>
              </a:spcBef>
              <a:spcAft>
                <a:spcPct val="0"/>
              </a:spcAft>
              <a:defRPr sz="3200">
                <a:solidFill>
                  <a:schemeClr val="tx2"/>
                </a:solidFill>
                <a:latin typeface="Arial" pitchFamily="-112" charset="0"/>
              </a:defRPr>
            </a:lvl9pPr>
          </a:lstStyle>
          <a:p>
            <a:r>
              <a:rPr lang="en-US" sz="2200" b="1" kern="0" dirty="0" smtClean="0"/>
              <a:t>Building Inductions, Office access and keys</a:t>
            </a:r>
            <a:endParaRPr lang="en-US" sz="2200" b="1" kern="0" dirty="0"/>
          </a:p>
        </p:txBody>
      </p:sp>
    </p:spTree>
    <p:extLst>
      <p:ext uri="{BB962C8B-B14F-4D97-AF65-F5344CB8AC3E}">
        <p14:creationId xmlns:p14="http://schemas.microsoft.com/office/powerpoint/2010/main" val="399325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PGR Community and Social Events</a:t>
            </a:r>
            <a:endParaRPr lang="en-GB" sz="2400" b="1" dirty="0"/>
          </a:p>
        </p:txBody>
      </p:sp>
      <p:sp>
        <p:nvSpPr>
          <p:cNvPr id="4" name="Slide Number Placeholder 3"/>
          <p:cNvSpPr>
            <a:spLocks noGrp="1"/>
          </p:cNvSpPr>
          <p:nvPr>
            <p:ph type="sldNum" sz="quarter" idx="12"/>
          </p:nvPr>
        </p:nvSpPr>
        <p:spPr/>
        <p:txBody>
          <a:bodyPr/>
          <a:lstStyle/>
          <a:p>
            <a:pPr>
              <a:defRPr/>
            </a:pPr>
            <a:fld id="{0B4CF800-3E0C-48CA-907E-EB03324DA755}" type="slidenum">
              <a:rPr lang="en-US" smtClean="0"/>
              <a:pPr>
                <a:defRPr/>
              </a:pPr>
              <a:t>5</a:t>
            </a:fld>
            <a:endParaRPr lang="en-US"/>
          </a:p>
        </p:txBody>
      </p:sp>
      <p:sp>
        <p:nvSpPr>
          <p:cNvPr id="5" name="Rectangle 4"/>
          <p:cNvSpPr/>
          <p:nvPr/>
        </p:nvSpPr>
        <p:spPr>
          <a:xfrm>
            <a:off x="400713" y="1249019"/>
            <a:ext cx="8342572" cy="4949047"/>
          </a:xfrm>
          <a:prstGeom prst="rect">
            <a:avLst/>
          </a:prstGeom>
        </p:spPr>
        <p:txBody>
          <a:bodyPr wrap="square" lIns="91440" tIns="45720" rIns="91440" bIns="45720" anchor="t">
            <a:spAutoFit/>
          </a:bodyPr>
          <a:lstStyle/>
          <a:p>
            <a:pPr marL="0" lvl="1">
              <a:spcBef>
                <a:spcPct val="20000"/>
              </a:spcBef>
            </a:pPr>
            <a:r>
              <a:rPr lang="en-GB" sz="1800" dirty="0">
                <a:latin typeface="Arial"/>
                <a:ea typeface="ＭＳ Ｐゴシック"/>
                <a:cs typeface="Arial"/>
              </a:rPr>
              <a:t>PGR First Year Social Events </a:t>
            </a:r>
            <a:endParaRPr lang="en-GB" sz="1800" dirty="0"/>
          </a:p>
          <a:p>
            <a:pPr marL="342900" lvl="1" indent="-342900">
              <a:spcBef>
                <a:spcPct val="20000"/>
              </a:spcBef>
              <a:buClr>
                <a:srgbClr val="0066CC"/>
              </a:buClr>
              <a:buFont typeface="Wingdings" charset="2"/>
              <a:buChar char="§"/>
            </a:pPr>
            <a:r>
              <a:rPr lang="en-GB" sz="1600" dirty="0">
                <a:latin typeface="Arial"/>
                <a:ea typeface="ＭＳ Ｐゴシック"/>
                <a:cs typeface="Arial"/>
              </a:rPr>
              <a:t>First Year Board Games </a:t>
            </a:r>
            <a:r>
              <a:rPr lang="en-GB" sz="1600" dirty="0" smtClean="0">
                <a:latin typeface="Arial"/>
                <a:ea typeface="ＭＳ Ｐゴシック"/>
                <a:cs typeface="Arial"/>
              </a:rPr>
              <a:t>(and pizza!) Night</a:t>
            </a:r>
            <a:endParaRPr lang="en-GB" sz="1600" dirty="0">
              <a:latin typeface="Arial"/>
              <a:ea typeface="ＭＳ Ｐゴシック"/>
              <a:cs typeface="Arial"/>
            </a:endParaRPr>
          </a:p>
          <a:p>
            <a:pPr marL="800100" lvl="2" indent="-342900">
              <a:spcBef>
                <a:spcPct val="20000"/>
              </a:spcBef>
              <a:buClr>
                <a:srgbClr val="0066CC"/>
              </a:buClr>
              <a:buFont typeface="Wingdings" charset="2"/>
              <a:buChar char="§"/>
            </a:pPr>
            <a:r>
              <a:rPr lang="en-GB" sz="1400" b="0" dirty="0" smtClean="0">
                <a:solidFill>
                  <a:srgbClr val="FF0000"/>
                </a:solidFill>
                <a:latin typeface="Arial"/>
                <a:ea typeface="ＭＳ Ｐゴシック"/>
                <a:cs typeface="Arial"/>
              </a:rPr>
              <a:t>Student organiser</a:t>
            </a:r>
          </a:p>
          <a:p>
            <a:pPr marL="800100" lvl="2" indent="-342900">
              <a:spcBef>
                <a:spcPct val="20000"/>
              </a:spcBef>
              <a:buClr>
                <a:srgbClr val="0066CC"/>
              </a:buClr>
              <a:buFont typeface="Wingdings" charset="2"/>
              <a:buChar char="§"/>
            </a:pPr>
            <a:r>
              <a:rPr lang="en-GB" sz="1400" b="0" dirty="0" smtClean="0">
                <a:solidFill>
                  <a:srgbClr val="FF0000"/>
                </a:solidFill>
                <a:latin typeface="Arial"/>
                <a:ea typeface="ＭＳ Ｐゴシック"/>
                <a:cs typeface="Arial"/>
              </a:rPr>
              <a:t>DATE / LOCATION</a:t>
            </a:r>
            <a:endParaRPr lang="en-GB" sz="1400" b="0" dirty="0">
              <a:solidFill>
                <a:srgbClr val="FF0000"/>
              </a:solidFill>
              <a:cs typeface="Arial"/>
            </a:endParaRPr>
          </a:p>
          <a:p>
            <a:pPr marL="342900" lvl="1" indent="-342900">
              <a:spcBef>
                <a:spcPct val="20000"/>
              </a:spcBef>
              <a:buClr>
                <a:srgbClr val="0066CC"/>
              </a:buClr>
              <a:buFont typeface="Wingdings" charset="2"/>
              <a:buChar char="§"/>
            </a:pPr>
            <a:r>
              <a:rPr lang="en-GB" sz="1600" dirty="0">
                <a:latin typeface="Arial"/>
                <a:ea typeface="ＭＳ Ｐゴシック"/>
                <a:cs typeface="Arial"/>
              </a:rPr>
              <a:t>Arthur Seat Walk</a:t>
            </a:r>
            <a:endParaRPr lang="en-GB" sz="1600" dirty="0">
              <a:cs typeface="Arial"/>
            </a:endParaRPr>
          </a:p>
          <a:p>
            <a:pPr marL="800100" lvl="2" indent="-342900">
              <a:spcBef>
                <a:spcPct val="20000"/>
              </a:spcBef>
              <a:buClr>
                <a:srgbClr val="0066CC"/>
              </a:buClr>
              <a:buFont typeface="Wingdings" charset="2"/>
              <a:buChar char="§"/>
            </a:pPr>
            <a:r>
              <a:rPr lang="en-GB" sz="1400" b="0" dirty="0" smtClean="0">
                <a:solidFill>
                  <a:srgbClr val="FF0000"/>
                </a:solidFill>
                <a:latin typeface="Arial"/>
                <a:ea typeface="ＭＳ Ｐゴシック"/>
                <a:cs typeface="Arial"/>
              </a:rPr>
              <a:t>Student organiser</a:t>
            </a:r>
          </a:p>
          <a:p>
            <a:pPr marL="800100" lvl="2" indent="-342900">
              <a:spcBef>
                <a:spcPct val="20000"/>
              </a:spcBef>
              <a:buClr>
                <a:srgbClr val="0066CC"/>
              </a:buClr>
              <a:buFont typeface="Wingdings" charset="2"/>
              <a:buChar char="§"/>
            </a:pPr>
            <a:r>
              <a:rPr lang="en-GB" sz="1400" b="0" dirty="0" smtClean="0">
                <a:solidFill>
                  <a:srgbClr val="FF0000"/>
                </a:solidFill>
                <a:latin typeface="Arial"/>
                <a:ea typeface="ＭＳ Ｐゴシック"/>
                <a:cs typeface="Arial"/>
              </a:rPr>
              <a:t>DATE / MEETING LOCATION</a:t>
            </a:r>
            <a:endParaRPr lang="en-GB" sz="1400" b="0" dirty="0">
              <a:solidFill>
                <a:srgbClr val="FF0000"/>
              </a:solidFill>
              <a:latin typeface="Arial"/>
              <a:ea typeface="ＭＳ Ｐゴシック"/>
              <a:cs typeface="Arial"/>
            </a:endParaRPr>
          </a:p>
          <a:p>
            <a:pPr marL="342900" lvl="1" indent="-342900">
              <a:spcBef>
                <a:spcPct val="20000"/>
              </a:spcBef>
              <a:buClr>
                <a:srgbClr val="0066CC"/>
              </a:buClr>
              <a:buFont typeface="Wingdings" charset="2"/>
              <a:buChar char="§"/>
            </a:pPr>
            <a:r>
              <a:rPr lang="en-GB" sz="1600" dirty="0">
                <a:latin typeface="Arial"/>
                <a:ea typeface="ＭＳ Ｐゴシック"/>
                <a:cs typeface="Arial"/>
              </a:rPr>
              <a:t>First Year Art Space Session</a:t>
            </a:r>
          </a:p>
          <a:p>
            <a:pPr marL="800100" lvl="2" indent="-342900">
              <a:spcBef>
                <a:spcPct val="20000"/>
              </a:spcBef>
              <a:buClr>
                <a:srgbClr val="0066CC"/>
              </a:buClr>
              <a:buFont typeface="Wingdings" charset="2"/>
              <a:buChar char="§"/>
            </a:pPr>
            <a:r>
              <a:rPr lang="en-GB" sz="1400" b="0" dirty="0" smtClean="0">
                <a:solidFill>
                  <a:srgbClr val="FF0000"/>
                </a:solidFill>
                <a:latin typeface="Arial"/>
                <a:ea typeface="ＭＳ Ｐゴシック"/>
                <a:cs typeface="Arial"/>
              </a:rPr>
              <a:t>Student organiser</a:t>
            </a:r>
          </a:p>
          <a:p>
            <a:pPr marL="800100" lvl="2" indent="-342900">
              <a:spcBef>
                <a:spcPct val="20000"/>
              </a:spcBef>
              <a:buClr>
                <a:srgbClr val="0066CC"/>
              </a:buClr>
              <a:buFont typeface="Wingdings" charset="2"/>
              <a:buChar char="§"/>
            </a:pPr>
            <a:r>
              <a:rPr lang="en-GB" sz="1400" b="0" dirty="0" smtClean="0">
                <a:solidFill>
                  <a:srgbClr val="FF0000"/>
                </a:solidFill>
                <a:latin typeface="Arial"/>
                <a:ea typeface="ＭＳ Ｐゴシック"/>
                <a:cs typeface="Arial"/>
              </a:rPr>
              <a:t>DATE </a:t>
            </a:r>
            <a:r>
              <a:rPr lang="en-GB" sz="1400" b="0" dirty="0">
                <a:solidFill>
                  <a:srgbClr val="FF0000"/>
                </a:solidFill>
                <a:latin typeface="Arial"/>
                <a:ea typeface="ＭＳ Ｐゴシック"/>
                <a:cs typeface="Arial"/>
              </a:rPr>
              <a:t>/ </a:t>
            </a:r>
            <a:r>
              <a:rPr lang="en-GB" sz="1400" b="0" dirty="0" smtClean="0">
                <a:solidFill>
                  <a:srgbClr val="FF0000"/>
                </a:solidFill>
                <a:latin typeface="Arial"/>
                <a:ea typeface="ＭＳ Ｐゴシック"/>
                <a:cs typeface="Arial"/>
              </a:rPr>
              <a:t>LOCATION</a:t>
            </a:r>
            <a:endParaRPr lang="en-GB" sz="1400" b="0" dirty="0">
              <a:solidFill>
                <a:srgbClr val="FF0000"/>
              </a:solidFill>
              <a:latin typeface="Arial"/>
              <a:ea typeface="ＭＳ Ｐゴシック"/>
              <a:cs typeface="Arial"/>
            </a:endParaRPr>
          </a:p>
          <a:p>
            <a:pPr marL="457200" lvl="2">
              <a:spcBef>
                <a:spcPct val="20000"/>
              </a:spcBef>
              <a:buClr>
                <a:srgbClr val="0066CC"/>
              </a:buClr>
            </a:pPr>
            <a:endParaRPr lang="en-GB" sz="1400" b="0" dirty="0" smtClean="0">
              <a:latin typeface="Arial"/>
              <a:ea typeface="ＭＳ Ｐゴシック"/>
              <a:cs typeface="Arial"/>
            </a:endParaRPr>
          </a:p>
          <a:p>
            <a:pPr marL="457200" lvl="2">
              <a:spcBef>
                <a:spcPct val="20000"/>
              </a:spcBef>
              <a:buClr>
                <a:srgbClr val="0066CC"/>
              </a:buClr>
            </a:pPr>
            <a:endParaRPr lang="en-GB" sz="1400" b="0" dirty="0">
              <a:latin typeface="Arial"/>
              <a:ea typeface="ＭＳ Ｐゴシック"/>
              <a:cs typeface="Arial"/>
            </a:endParaRPr>
          </a:p>
          <a:p>
            <a:pPr marL="342900" lvl="1" indent="-342900">
              <a:spcBef>
                <a:spcPct val="20000"/>
              </a:spcBef>
              <a:buClr>
                <a:srgbClr val="0066CC"/>
              </a:buClr>
              <a:buFont typeface="Wingdings" charset="2"/>
              <a:buChar char="§"/>
            </a:pPr>
            <a:r>
              <a:rPr lang="en-GB" sz="1800" dirty="0">
                <a:latin typeface="Arial"/>
                <a:ea typeface="ＭＳ Ｐゴシック"/>
                <a:cs typeface="Arial"/>
              </a:rPr>
              <a:t>Upcoming events / future plans</a:t>
            </a:r>
          </a:p>
          <a:p>
            <a:pPr marL="800100" lvl="2" indent="-342900">
              <a:spcBef>
                <a:spcPct val="20000"/>
              </a:spcBef>
              <a:buClr>
                <a:srgbClr val="0066CC"/>
              </a:buClr>
              <a:buFont typeface="Wingdings" charset="2"/>
              <a:buChar char="§"/>
            </a:pPr>
            <a:r>
              <a:rPr lang="en-GB" sz="1400" b="0" dirty="0" smtClean="0">
                <a:latin typeface="Arial"/>
                <a:ea typeface="ＭＳ Ｐゴシック"/>
                <a:cs typeface="Arial"/>
              </a:rPr>
              <a:t>School budget to fund PGR community and social events (approx. £17k for 23/24)</a:t>
            </a:r>
          </a:p>
          <a:p>
            <a:pPr marL="800100" lvl="2" indent="-342900">
              <a:spcBef>
                <a:spcPct val="20000"/>
              </a:spcBef>
              <a:buClr>
                <a:srgbClr val="0066CC"/>
              </a:buClr>
              <a:buFont typeface="Wingdings" charset="2"/>
              <a:buChar char="§"/>
            </a:pPr>
            <a:r>
              <a:rPr lang="en-GB" sz="1400" b="0" dirty="0" smtClean="0">
                <a:latin typeface="Arial"/>
                <a:ea typeface="ＭＳ Ｐゴシック"/>
                <a:cs typeface="Arial"/>
              </a:rPr>
              <a:t>Monthly PGR Coffee mornings</a:t>
            </a:r>
          </a:p>
          <a:p>
            <a:pPr marL="800100" lvl="2" indent="-342900">
              <a:spcBef>
                <a:spcPct val="20000"/>
              </a:spcBef>
              <a:buClr>
                <a:srgbClr val="0066CC"/>
              </a:buClr>
              <a:buFont typeface="Wingdings" charset="2"/>
              <a:buChar char="§"/>
            </a:pPr>
            <a:r>
              <a:rPr lang="en-GB" sz="1400" b="0" dirty="0" smtClean="0">
                <a:latin typeface="Arial"/>
                <a:ea typeface="ＭＳ Ｐゴシック"/>
                <a:cs typeface="Arial"/>
              </a:rPr>
              <a:t>Annual Summer BBQ</a:t>
            </a:r>
          </a:p>
          <a:p>
            <a:pPr marL="800100" lvl="2" indent="-342900">
              <a:spcBef>
                <a:spcPct val="20000"/>
              </a:spcBef>
              <a:buClr>
                <a:srgbClr val="0066CC"/>
              </a:buClr>
              <a:buFont typeface="Wingdings" charset="2"/>
              <a:buChar char="§"/>
            </a:pPr>
            <a:r>
              <a:rPr lang="en-GB" sz="1400" b="0" dirty="0" err="1" smtClean="0">
                <a:latin typeface="Arial"/>
                <a:ea typeface="ＭＳ Ｐゴシック"/>
                <a:cs typeface="Arial"/>
              </a:rPr>
              <a:t>Firbush</a:t>
            </a:r>
            <a:r>
              <a:rPr lang="en-GB" sz="1400" b="0" dirty="0" smtClean="0">
                <a:latin typeface="Arial"/>
                <a:ea typeface="ＭＳ Ｐゴシック"/>
                <a:cs typeface="Arial"/>
              </a:rPr>
              <a:t> and Fox lake activity adventure days</a:t>
            </a:r>
          </a:p>
          <a:p>
            <a:pPr marL="800100" lvl="2" indent="-342900">
              <a:spcBef>
                <a:spcPct val="20000"/>
              </a:spcBef>
              <a:buClr>
                <a:srgbClr val="0066CC"/>
              </a:buClr>
              <a:buFont typeface="Wingdings" charset="2"/>
              <a:buChar char="§"/>
            </a:pPr>
            <a:r>
              <a:rPr lang="en-GB" sz="1400" b="0" dirty="0" smtClean="0">
                <a:latin typeface="Arial"/>
                <a:ea typeface="ＭＳ Ｐゴシック"/>
                <a:cs typeface="Arial"/>
              </a:rPr>
              <a:t>Ad hoc, student-led events </a:t>
            </a:r>
            <a:r>
              <a:rPr lang="en-GB" sz="1400" b="0" dirty="0" smtClean="0">
                <a:latin typeface="Arial"/>
                <a:ea typeface="ＭＳ Ｐゴシック"/>
                <a:cs typeface="Arial"/>
                <a:sym typeface="Wingdings" panose="05000000000000000000" pitchFamily="2" charset="2"/>
              </a:rPr>
              <a:t> </a:t>
            </a:r>
            <a:r>
              <a:rPr lang="en-GB" sz="1400" b="0" dirty="0" smtClean="0">
                <a:solidFill>
                  <a:srgbClr val="0000FF"/>
                </a:solidFill>
                <a:latin typeface="Arial"/>
                <a:ea typeface="ＭＳ Ｐゴシック"/>
                <a:cs typeface="Arial"/>
                <a:sym typeface="Wingdings" panose="05000000000000000000" pitchFamily="2" charset="2"/>
              </a:rPr>
              <a:t>please submit ideas when invited, we can’t do this without you!</a:t>
            </a:r>
          </a:p>
        </p:txBody>
      </p:sp>
      <p:pic>
        <p:nvPicPr>
          <p:cNvPr id="6" name="Picture 5"/>
          <p:cNvPicPr>
            <a:picLocks noChangeAspect="1"/>
          </p:cNvPicPr>
          <p:nvPr/>
        </p:nvPicPr>
        <p:blipFill>
          <a:blip r:embed="rId2"/>
          <a:stretch>
            <a:fillRect/>
          </a:stretch>
        </p:blipFill>
        <p:spPr>
          <a:xfrm>
            <a:off x="4087813" y="1990725"/>
            <a:ext cx="4516437" cy="2426153"/>
          </a:xfrm>
          <a:prstGeom prst="rect">
            <a:avLst/>
          </a:prstGeom>
        </p:spPr>
      </p:pic>
    </p:spTree>
    <p:extLst>
      <p:ext uri="{BB962C8B-B14F-4D97-AF65-F5344CB8AC3E}">
        <p14:creationId xmlns:p14="http://schemas.microsoft.com/office/powerpoint/2010/main" val="130696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Words of wisdom…</a:t>
            </a:r>
            <a:endParaRPr lang="en-GB" sz="2400" b="1" dirty="0"/>
          </a:p>
        </p:txBody>
      </p:sp>
      <p:sp>
        <p:nvSpPr>
          <p:cNvPr id="4" name="Slide Number Placeholder 3"/>
          <p:cNvSpPr>
            <a:spLocks noGrp="1"/>
          </p:cNvSpPr>
          <p:nvPr>
            <p:ph type="sldNum" sz="quarter" idx="12"/>
          </p:nvPr>
        </p:nvSpPr>
        <p:spPr/>
        <p:txBody>
          <a:bodyPr/>
          <a:lstStyle/>
          <a:p>
            <a:pPr>
              <a:defRPr/>
            </a:pPr>
            <a:fld id="{0B4CF800-3E0C-48CA-907E-EB03324DA755}" type="slidenum">
              <a:rPr lang="en-US" smtClean="0"/>
              <a:pPr>
                <a:defRPr/>
              </a:pPr>
              <a:t>6</a:t>
            </a:fld>
            <a:endParaRPr lang="en-US"/>
          </a:p>
        </p:txBody>
      </p:sp>
      <p:sp>
        <p:nvSpPr>
          <p:cNvPr id="5" name="Rectangle 4"/>
          <p:cNvSpPr/>
          <p:nvPr/>
        </p:nvSpPr>
        <p:spPr>
          <a:xfrm>
            <a:off x="457200" y="1094875"/>
            <a:ext cx="8342572" cy="5087547"/>
          </a:xfrm>
          <a:prstGeom prst="rect">
            <a:avLst/>
          </a:prstGeom>
        </p:spPr>
        <p:txBody>
          <a:bodyPr wrap="square" lIns="91440" tIns="45720" rIns="91440" bIns="45720" anchor="t">
            <a:spAutoFit/>
          </a:bodyPr>
          <a:lstStyle/>
          <a:p>
            <a:pPr marL="0" lvl="1">
              <a:spcBef>
                <a:spcPct val="20000"/>
              </a:spcBef>
            </a:pPr>
            <a:r>
              <a:rPr lang="en-GB" sz="1800" dirty="0" smtClean="0">
                <a:latin typeface="Arial"/>
                <a:ea typeface="ＭＳ Ｐゴシック"/>
                <a:cs typeface="Arial"/>
              </a:rPr>
              <a:t>Regularly (at least weekly) check your University of Edinburgh email account </a:t>
            </a:r>
            <a:r>
              <a:rPr lang="en-GB" sz="1800" b="0" dirty="0" smtClean="0">
                <a:latin typeface="Arial"/>
                <a:ea typeface="ＭＳ Ｐゴシック"/>
                <a:cs typeface="Arial"/>
              </a:rPr>
              <a:t>– it is the only email address we will use in relation to University business. </a:t>
            </a:r>
          </a:p>
          <a:p>
            <a:pPr marL="0" lvl="1">
              <a:spcBef>
                <a:spcPct val="20000"/>
              </a:spcBef>
            </a:pPr>
            <a:endParaRPr lang="en-GB" sz="1050" b="0" dirty="0">
              <a:latin typeface="Arial"/>
              <a:ea typeface="ＭＳ Ｐゴシック"/>
              <a:cs typeface="Arial"/>
            </a:endParaRPr>
          </a:p>
          <a:p>
            <a:pPr marL="0" lvl="1">
              <a:spcBef>
                <a:spcPct val="20000"/>
              </a:spcBef>
            </a:pPr>
            <a:r>
              <a:rPr lang="en-GB" sz="1800" dirty="0" smtClean="0">
                <a:latin typeface="Arial"/>
                <a:ea typeface="ＭＳ Ｐゴシック"/>
                <a:cs typeface="Arial"/>
              </a:rPr>
              <a:t>Be proactive in submitting concession requests </a:t>
            </a:r>
            <a:r>
              <a:rPr lang="en-GB" sz="1800" b="0" dirty="0" smtClean="0">
                <a:latin typeface="Arial"/>
                <a:ea typeface="ＭＳ Ｐゴシック"/>
                <a:cs typeface="Arial"/>
              </a:rPr>
              <a:t>(ideally at least a month to six weeks) </a:t>
            </a:r>
            <a:r>
              <a:rPr lang="en-GB" sz="1800" b="0" dirty="0" smtClean="0">
                <a:latin typeface="Arial"/>
                <a:ea typeface="ＭＳ Ｐゴシック"/>
                <a:cs typeface="Arial"/>
                <a:sym typeface="Wingdings" panose="05000000000000000000" pitchFamily="2" charset="2"/>
              </a:rPr>
              <a:t> we need time to process and seek approvals and last minute requests causes unnecessary stress for the admin team. </a:t>
            </a:r>
            <a:endParaRPr lang="en-GB" sz="1800" b="0" dirty="0" smtClean="0">
              <a:latin typeface="Arial"/>
              <a:ea typeface="ＭＳ Ｐゴシック"/>
              <a:cs typeface="Arial"/>
            </a:endParaRPr>
          </a:p>
          <a:p>
            <a:pPr marL="0" lvl="1">
              <a:spcBef>
                <a:spcPct val="20000"/>
              </a:spcBef>
            </a:pPr>
            <a:endParaRPr lang="en-GB" sz="1000" b="0" dirty="0">
              <a:solidFill>
                <a:srgbClr val="FF0000"/>
              </a:solidFill>
              <a:latin typeface="Arial"/>
              <a:ea typeface="ＭＳ Ｐゴシック"/>
              <a:cs typeface="Arial"/>
            </a:endParaRPr>
          </a:p>
          <a:p>
            <a:pPr marL="0" lvl="1">
              <a:spcBef>
                <a:spcPct val="20000"/>
              </a:spcBef>
            </a:pPr>
            <a:r>
              <a:rPr lang="en-GB" sz="1800" b="0" dirty="0" smtClean="0">
                <a:latin typeface="Arial"/>
                <a:ea typeface="ＭＳ Ｐゴシック"/>
                <a:cs typeface="Arial"/>
              </a:rPr>
              <a:t>If you don’t receive a monthly stipend payment as expected (it should be in tour account no later than 28</a:t>
            </a:r>
            <a:r>
              <a:rPr lang="en-GB" sz="1800" b="0" baseline="30000" dirty="0" smtClean="0">
                <a:latin typeface="Arial"/>
                <a:ea typeface="ＭＳ Ｐゴシック"/>
                <a:cs typeface="Arial"/>
              </a:rPr>
              <a:t>th</a:t>
            </a:r>
            <a:r>
              <a:rPr lang="en-GB" sz="1800" b="0" dirty="0" smtClean="0">
                <a:latin typeface="Arial"/>
                <a:ea typeface="ＭＳ Ｐゴシック"/>
                <a:cs typeface="Arial"/>
              </a:rPr>
              <a:t> of the month), contact </a:t>
            </a:r>
            <a:r>
              <a:rPr lang="en-GB" sz="1800" b="0" dirty="0" smtClean="0">
                <a:latin typeface="Arial"/>
                <a:ea typeface="ＭＳ Ｐゴシック"/>
                <a:cs typeface="Arial"/>
                <a:hlinkClick r:id="rId2"/>
              </a:rPr>
              <a:t>IGS@ed.ac.uk</a:t>
            </a:r>
            <a:r>
              <a:rPr lang="en-GB" sz="1800" b="0" dirty="0" smtClean="0">
                <a:latin typeface="Arial"/>
                <a:ea typeface="ＭＳ Ｐゴシック"/>
                <a:cs typeface="Arial"/>
              </a:rPr>
              <a:t> and we will resolve the issue promptly. </a:t>
            </a:r>
          </a:p>
          <a:p>
            <a:pPr marL="0" lvl="1">
              <a:spcBef>
                <a:spcPct val="20000"/>
              </a:spcBef>
            </a:pPr>
            <a:endParaRPr lang="en-GB" sz="1000" b="0" dirty="0">
              <a:latin typeface="Arial"/>
              <a:ea typeface="ＭＳ Ｐゴシック"/>
              <a:cs typeface="Arial"/>
            </a:endParaRPr>
          </a:p>
          <a:p>
            <a:pPr marL="0" lvl="1">
              <a:spcBef>
                <a:spcPct val="20000"/>
              </a:spcBef>
            </a:pPr>
            <a:r>
              <a:rPr lang="en-GB" sz="1800" b="0" dirty="0" smtClean="0">
                <a:latin typeface="Arial"/>
                <a:ea typeface="ＭＳ Ｐゴシック"/>
                <a:cs typeface="Arial"/>
              </a:rPr>
              <a:t>If you receive a tuition fee invoice when you shouldn’t, </a:t>
            </a:r>
            <a:r>
              <a:rPr lang="en-GB" sz="1800" dirty="0" smtClean="0">
                <a:latin typeface="Arial"/>
                <a:ea typeface="ＭＳ Ｐゴシック"/>
                <a:cs typeface="Arial"/>
              </a:rPr>
              <a:t>do not ignore it</a:t>
            </a:r>
            <a:r>
              <a:rPr lang="en-GB" sz="1800" b="0" dirty="0" smtClean="0">
                <a:latin typeface="Arial"/>
                <a:ea typeface="ＭＳ Ｐゴシック"/>
                <a:cs typeface="Arial"/>
              </a:rPr>
              <a:t>, contact the </a:t>
            </a:r>
            <a:r>
              <a:rPr lang="en-GB" sz="1800" b="0" dirty="0" smtClean="0">
                <a:latin typeface="Arial"/>
                <a:ea typeface="ＭＳ Ｐゴシック"/>
                <a:cs typeface="Arial"/>
                <a:hlinkClick r:id="rId3"/>
              </a:rPr>
              <a:t>IGS@inf.ed.ac.uk</a:t>
            </a:r>
            <a:r>
              <a:rPr lang="en-GB" sz="1800" b="0" dirty="0" smtClean="0">
                <a:latin typeface="Arial"/>
                <a:ea typeface="ＭＳ Ｐゴシック"/>
                <a:cs typeface="Arial"/>
              </a:rPr>
              <a:t> and we will resolve the issue promptly. </a:t>
            </a:r>
          </a:p>
          <a:p>
            <a:pPr marL="0" lvl="1">
              <a:spcBef>
                <a:spcPct val="20000"/>
              </a:spcBef>
            </a:pPr>
            <a:endParaRPr lang="en-GB" sz="1000" b="0" dirty="0" smtClean="0">
              <a:solidFill>
                <a:srgbClr val="FF0000"/>
              </a:solidFill>
              <a:latin typeface="Arial"/>
              <a:ea typeface="ＭＳ Ｐゴシック"/>
              <a:cs typeface="Arial"/>
            </a:endParaRPr>
          </a:p>
          <a:p>
            <a:pPr marL="0" lvl="1">
              <a:spcBef>
                <a:spcPct val="20000"/>
              </a:spcBef>
            </a:pPr>
            <a:r>
              <a:rPr lang="en-GB" sz="1800" dirty="0" smtClean="0">
                <a:solidFill>
                  <a:srgbClr val="0000FF"/>
                </a:solidFill>
                <a:latin typeface="Arial"/>
                <a:ea typeface="ＭＳ Ｐゴシック"/>
                <a:cs typeface="Arial"/>
              </a:rPr>
              <a:t>Finally, get involved with PGR events and initiatives </a:t>
            </a:r>
            <a:r>
              <a:rPr lang="en-GB" sz="1800" dirty="0" smtClean="0">
                <a:solidFill>
                  <a:srgbClr val="0000FF"/>
                </a:solidFill>
                <a:latin typeface="Arial"/>
                <a:ea typeface="ＭＳ Ｐゴシック"/>
                <a:cs typeface="Arial"/>
                <a:sym typeface="Wingdings" panose="05000000000000000000" pitchFamily="2" charset="2"/>
              </a:rPr>
              <a:t> a vibrant, happy  community is only possible if you join in, get involved and show  your support.</a:t>
            </a:r>
            <a:endParaRPr lang="en-GB" sz="1400" dirty="0">
              <a:solidFill>
                <a:srgbClr val="0000FF"/>
              </a:solidFill>
              <a:latin typeface="Arial"/>
              <a:ea typeface="ＭＳ Ｐゴシック"/>
              <a:cs typeface="Arial"/>
            </a:endParaRPr>
          </a:p>
        </p:txBody>
      </p:sp>
    </p:spTree>
    <p:extLst>
      <p:ext uri="{BB962C8B-B14F-4D97-AF65-F5344CB8AC3E}">
        <p14:creationId xmlns:p14="http://schemas.microsoft.com/office/powerpoint/2010/main" val="10524808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0" tIns="46800" rIns="0" bIns="468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700" b="1"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0" tIns="46800" rIns="0" bIns="468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700" b="1"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EBAB5E321A174AACA95AA138E021A5" ma:contentTypeVersion="13" ma:contentTypeDescription="Create a new document." ma:contentTypeScope="" ma:versionID="beb8057ec30437052d64f7e5e39f65e5">
  <xsd:schema xmlns:xsd="http://www.w3.org/2001/XMLSchema" xmlns:xs="http://www.w3.org/2001/XMLSchema" xmlns:p="http://schemas.microsoft.com/office/2006/metadata/properties" xmlns:ns3="c6a2f2b7-7ceb-4745-a55a-d01b5ace512e" xmlns:ns4="f4ef1348-0ea0-4d3e-bd52-c322f9daa178" targetNamespace="http://schemas.microsoft.com/office/2006/metadata/properties" ma:root="true" ma:fieldsID="e0894a963c6bb1b65182439244b81e5c" ns3:_="" ns4:_="">
    <xsd:import namespace="c6a2f2b7-7ceb-4745-a55a-d01b5ace512e"/>
    <xsd:import namespace="f4ef1348-0ea0-4d3e-bd52-c322f9daa1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2f2b7-7ceb-4745-a55a-d01b5ace51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ef1348-0ea0-4d3e-bd52-c322f9daa1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A5EAB7-1640-48AD-9BFF-B1BA95BC592E}">
  <ds:schemaRefs>
    <ds:schemaRef ds:uri="http://schemas.microsoft.com/sharepoint/v3/contenttype/forms"/>
  </ds:schemaRefs>
</ds:datastoreItem>
</file>

<file path=customXml/itemProps2.xml><?xml version="1.0" encoding="utf-8"?>
<ds:datastoreItem xmlns:ds="http://schemas.openxmlformats.org/officeDocument/2006/customXml" ds:itemID="{46CE3CAD-B802-4E8A-A54D-ED4F950B9C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2f2b7-7ceb-4745-a55a-d01b5ace512e"/>
    <ds:schemaRef ds:uri="f4ef1348-0ea0-4d3e-bd52-c322f9daa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626029-8A24-42ED-AAF0-8B80CE87A898}">
  <ds:schemaRefs>
    <ds:schemaRef ds:uri="http://schemas.openxmlformats.org/package/2006/metadata/core-properties"/>
    <ds:schemaRef ds:uri="http://schemas.microsoft.com/office/2006/documentManagement/types"/>
    <ds:schemaRef ds:uri="c6a2f2b7-7ceb-4745-a55a-d01b5ace512e"/>
    <ds:schemaRef ds:uri="http://purl.org/dc/elements/1.1/"/>
    <ds:schemaRef ds:uri="http://schemas.microsoft.com/office/2006/metadata/properties"/>
    <ds:schemaRef ds:uri="f4ef1348-0ea0-4d3e-bd52-c322f9daa178"/>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1541</Words>
  <Application>Microsoft Office PowerPoint</Application>
  <PresentationFormat>On-screen Show (4:3)</PresentationFormat>
  <Paragraphs>146</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ＭＳ Ｐゴシック</vt:lpstr>
      <vt:lpstr>Arial</vt:lpstr>
      <vt:lpstr>Times</vt:lpstr>
      <vt:lpstr>Verdana</vt:lpstr>
      <vt:lpstr>Wingdings</vt:lpstr>
      <vt:lpstr>Default Design</vt:lpstr>
      <vt:lpstr>Our “Handbook” webpages</vt:lpstr>
      <vt:lpstr>Becoming Fully Matriculated</vt:lpstr>
      <vt:lpstr>Stipend payment process</vt:lpstr>
      <vt:lpstr>PowerPoint Presentation</vt:lpstr>
      <vt:lpstr>PGR Community and Social Events</vt:lpstr>
      <vt:lpstr>Words of wisdom…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IGS Induction Jan 2021</dc:title>
  <dc:subject/>
  <dc:creator/>
  <cp:keywords/>
  <dc:description/>
  <cp:lastModifiedBy/>
  <cp:revision>572</cp:revision>
  <dcterms:created xsi:type="dcterms:W3CDTF">2016-09-09T13:58:41Z</dcterms:created>
  <dcterms:modified xsi:type="dcterms:W3CDTF">2023-09-06T15:17:58Z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0x010100DBEBAB5E321A174AACA95AA138E021A5</vt:lpwstr>
  </property>
</Properties>
</file>