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1"/>
  </p:notesMasterIdLst>
  <p:handoutMasterIdLst>
    <p:handoutMasterId r:id="rId22"/>
  </p:handoutMasterIdLst>
  <p:sldIdLst>
    <p:sldId id="257" r:id="rId3"/>
    <p:sldId id="294" r:id="rId4"/>
    <p:sldId id="280" r:id="rId5"/>
    <p:sldId id="281" r:id="rId6"/>
    <p:sldId id="274" r:id="rId7"/>
    <p:sldId id="293" r:id="rId8"/>
    <p:sldId id="295" r:id="rId9"/>
    <p:sldId id="258" r:id="rId10"/>
    <p:sldId id="260" r:id="rId11"/>
    <p:sldId id="284" r:id="rId12"/>
    <p:sldId id="263" r:id="rId13"/>
    <p:sldId id="291" r:id="rId14"/>
    <p:sldId id="267" r:id="rId15"/>
    <p:sldId id="265" r:id="rId16"/>
    <p:sldId id="272" r:id="rId17"/>
    <p:sldId id="287" r:id="rId18"/>
    <p:sldId id="297" r:id="rId19"/>
    <p:sldId id="296" r:id="rId20"/>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04" autoAdjust="0"/>
    <p:restoredTop sz="93431" autoAdjust="0"/>
  </p:normalViewPr>
  <p:slideViewPr>
    <p:cSldViewPr snapToGrid="0">
      <p:cViewPr varScale="1">
        <p:scale>
          <a:sx n="72" d="100"/>
          <a:sy n="72" d="100"/>
        </p:scale>
        <p:origin x="60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25" y="0"/>
            <a:ext cx="2951163" cy="498475"/>
          </a:xfrm>
          <a:prstGeom prst="rect">
            <a:avLst/>
          </a:prstGeom>
        </p:spPr>
        <p:txBody>
          <a:bodyPr vert="horz" lIns="91440" tIns="45720" rIns="91440" bIns="45720" rtlCol="0"/>
          <a:lstStyle>
            <a:lvl1pPr algn="r">
              <a:defRPr sz="1200"/>
            </a:lvl1pPr>
          </a:lstStyle>
          <a:p>
            <a:fld id="{5D43A4BD-FEFF-41ED-AC42-4D45CB5E25EF}" type="datetimeFigureOut">
              <a:rPr lang="en-GB" smtClean="0"/>
              <a:t>14/11/2018</a:t>
            </a:fld>
            <a:endParaRPr lang="en-GB"/>
          </a:p>
        </p:txBody>
      </p:sp>
      <p:sp>
        <p:nvSpPr>
          <p:cNvPr id="4" name="Footer Placeholder 3"/>
          <p:cNvSpPr>
            <a:spLocks noGrp="1"/>
          </p:cNvSpPr>
          <p:nvPr>
            <p:ph type="ftr" sz="quarter" idx="2"/>
          </p:nvPr>
        </p:nvSpPr>
        <p:spPr>
          <a:xfrm>
            <a:off x="0" y="9444038"/>
            <a:ext cx="2951163"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25" y="9444038"/>
            <a:ext cx="2951163" cy="498475"/>
          </a:xfrm>
          <a:prstGeom prst="rect">
            <a:avLst/>
          </a:prstGeom>
        </p:spPr>
        <p:txBody>
          <a:bodyPr vert="horz" lIns="91440" tIns="45720" rIns="91440" bIns="45720" rtlCol="0" anchor="b"/>
          <a:lstStyle>
            <a:lvl1pPr algn="r">
              <a:defRPr sz="1200"/>
            </a:lvl1pPr>
          </a:lstStyle>
          <a:p>
            <a:fld id="{48B76FCF-9C89-4DEE-8192-2FFF1B44F3FE}" type="slidenum">
              <a:rPr lang="en-GB" smtClean="0"/>
              <a:t>‹#›</a:t>
            </a:fld>
            <a:endParaRPr lang="en-GB"/>
          </a:p>
        </p:txBody>
      </p:sp>
    </p:spTree>
    <p:extLst>
      <p:ext uri="{BB962C8B-B14F-4D97-AF65-F5344CB8AC3E}">
        <p14:creationId xmlns:p14="http://schemas.microsoft.com/office/powerpoint/2010/main" val="288367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62" cy="498852"/>
          </a:xfrm>
          <a:prstGeom prst="rect">
            <a:avLst/>
          </a:prstGeom>
        </p:spPr>
        <p:txBody>
          <a:bodyPr vert="horz" lIns="91586" tIns="45793" rIns="91586" bIns="45793" rtlCol="0"/>
          <a:lstStyle>
            <a:lvl1pPr algn="l">
              <a:defRPr sz="1200"/>
            </a:lvl1pPr>
          </a:lstStyle>
          <a:p>
            <a:endParaRPr lang="en-GB"/>
          </a:p>
        </p:txBody>
      </p:sp>
      <p:sp>
        <p:nvSpPr>
          <p:cNvPr id="3" name="Date Placeholder 2"/>
          <p:cNvSpPr>
            <a:spLocks noGrp="1"/>
          </p:cNvSpPr>
          <p:nvPr>
            <p:ph type="dt" idx="1"/>
          </p:nvPr>
        </p:nvSpPr>
        <p:spPr>
          <a:xfrm>
            <a:off x="3857637" y="0"/>
            <a:ext cx="2951162" cy="498852"/>
          </a:xfrm>
          <a:prstGeom prst="rect">
            <a:avLst/>
          </a:prstGeom>
        </p:spPr>
        <p:txBody>
          <a:bodyPr vert="horz" lIns="91586" tIns="45793" rIns="91586" bIns="45793" rtlCol="0"/>
          <a:lstStyle>
            <a:lvl1pPr algn="r">
              <a:defRPr sz="1200"/>
            </a:lvl1pPr>
          </a:lstStyle>
          <a:p>
            <a:fld id="{5110E26D-C116-463C-B967-30F7CA059A9D}" type="datetimeFigureOut">
              <a:rPr lang="en-GB" smtClean="0"/>
              <a:t>14/11/2018</a:t>
            </a:fld>
            <a:endParaRPr lang="en-GB"/>
          </a:p>
        </p:txBody>
      </p:sp>
      <p:sp>
        <p:nvSpPr>
          <p:cNvPr id="4" name="Slide Image Placeholder 3"/>
          <p:cNvSpPr>
            <a:spLocks noGrp="1" noRot="1" noChangeAspect="1"/>
          </p:cNvSpPr>
          <p:nvPr>
            <p:ph type="sldImg" idx="2"/>
          </p:nvPr>
        </p:nvSpPr>
        <p:spPr>
          <a:xfrm>
            <a:off x="1168400" y="1243013"/>
            <a:ext cx="4473575" cy="3354387"/>
          </a:xfrm>
          <a:prstGeom prst="rect">
            <a:avLst/>
          </a:prstGeom>
          <a:noFill/>
          <a:ln w="12700">
            <a:solidFill>
              <a:prstClr val="black"/>
            </a:solidFill>
          </a:ln>
        </p:spPr>
        <p:txBody>
          <a:bodyPr vert="horz" lIns="91586" tIns="45793" rIns="91586" bIns="45793" rtlCol="0" anchor="ctr"/>
          <a:lstStyle/>
          <a:p>
            <a:endParaRPr lang="en-GB"/>
          </a:p>
        </p:txBody>
      </p:sp>
      <p:sp>
        <p:nvSpPr>
          <p:cNvPr id="5" name="Notes Placeholder 4"/>
          <p:cNvSpPr>
            <a:spLocks noGrp="1"/>
          </p:cNvSpPr>
          <p:nvPr>
            <p:ph type="body" sz="quarter" idx="3"/>
          </p:nvPr>
        </p:nvSpPr>
        <p:spPr>
          <a:xfrm>
            <a:off x="681038" y="4784835"/>
            <a:ext cx="5448300" cy="3914865"/>
          </a:xfrm>
          <a:prstGeom prst="rect">
            <a:avLst/>
          </a:prstGeom>
        </p:spPr>
        <p:txBody>
          <a:bodyPr vert="horz" lIns="91586" tIns="45793" rIns="91586" bIns="4579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3662"/>
            <a:ext cx="2951162" cy="498851"/>
          </a:xfrm>
          <a:prstGeom prst="rect">
            <a:avLst/>
          </a:prstGeom>
        </p:spPr>
        <p:txBody>
          <a:bodyPr vert="horz" lIns="91586" tIns="45793" rIns="91586" bIns="45793" rtlCol="0" anchor="b"/>
          <a:lstStyle>
            <a:lvl1pPr algn="l">
              <a:defRPr sz="1200"/>
            </a:lvl1pPr>
          </a:lstStyle>
          <a:p>
            <a:endParaRPr lang="en-GB"/>
          </a:p>
        </p:txBody>
      </p:sp>
      <p:sp>
        <p:nvSpPr>
          <p:cNvPr id="7" name="Slide Number Placeholder 6"/>
          <p:cNvSpPr>
            <a:spLocks noGrp="1"/>
          </p:cNvSpPr>
          <p:nvPr>
            <p:ph type="sldNum" sz="quarter" idx="5"/>
          </p:nvPr>
        </p:nvSpPr>
        <p:spPr>
          <a:xfrm>
            <a:off x="3857637" y="9443662"/>
            <a:ext cx="2951162" cy="498851"/>
          </a:xfrm>
          <a:prstGeom prst="rect">
            <a:avLst/>
          </a:prstGeom>
        </p:spPr>
        <p:txBody>
          <a:bodyPr vert="horz" lIns="91586" tIns="45793" rIns="91586" bIns="45793" rtlCol="0" anchor="b"/>
          <a:lstStyle>
            <a:lvl1pPr algn="r">
              <a:defRPr sz="1200"/>
            </a:lvl1pPr>
          </a:lstStyle>
          <a:p>
            <a:fld id="{7AA899FF-BBF4-4021-A931-379661DEE849}" type="slidenum">
              <a:rPr lang="en-GB" smtClean="0"/>
              <a:t>‹#›</a:t>
            </a:fld>
            <a:endParaRPr lang="en-GB"/>
          </a:p>
        </p:txBody>
      </p:sp>
    </p:spTree>
    <p:extLst>
      <p:ext uri="{BB962C8B-B14F-4D97-AF65-F5344CB8AC3E}">
        <p14:creationId xmlns:p14="http://schemas.microsoft.com/office/powerpoint/2010/main" val="137069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r>
              <a:rPr lang="en-GB" baseline="0" dirty="0" smtClean="0"/>
              <a:t> thank you all for being here today. </a:t>
            </a:r>
            <a:br>
              <a:rPr lang="en-GB" baseline="0" dirty="0" smtClean="0"/>
            </a:br>
            <a:r>
              <a:rPr lang="en-GB" baseline="0" dirty="0" smtClean="0"/>
              <a:t>Toilets and escape routes. No drills planned.</a:t>
            </a:r>
          </a:p>
          <a:p>
            <a:r>
              <a:rPr lang="en-GB" b="1" baseline="0" dirty="0" smtClean="0"/>
              <a:t>Please grab yourself a cup of coffee and before we start, find someone you don’t know, introduce yourself and tell each other 2 reasons why you’re here today. 5-7 mins</a:t>
            </a:r>
            <a:endParaRPr lang="en-GB" b="1" dirty="0"/>
          </a:p>
        </p:txBody>
      </p:sp>
      <p:sp>
        <p:nvSpPr>
          <p:cNvPr id="4" name="Slide Number Placeholder 3"/>
          <p:cNvSpPr>
            <a:spLocks noGrp="1"/>
          </p:cNvSpPr>
          <p:nvPr>
            <p:ph type="sldNum" sz="quarter" idx="10"/>
          </p:nvPr>
        </p:nvSpPr>
        <p:spPr/>
        <p:txBody>
          <a:bodyPr/>
          <a:lstStyle/>
          <a:p>
            <a:fld id="{7AA899FF-BBF4-4021-A931-379661DEE849}" type="slidenum">
              <a:rPr lang="en-GB" smtClean="0"/>
              <a:t>1</a:t>
            </a:fld>
            <a:endParaRPr lang="en-GB"/>
          </a:p>
        </p:txBody>
      </p:sp>
    </p:spTree>
    <p:extLst>
      <p:ext uri="{BB962C8B-B14F-4D97-AF65-F5344CB8AC3E}">
        <p14:creationId xmlns:p14="http://schemas.microsoft.com/office/powerpoint/2010/main" val="1701684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A899FF-BBF4-4021-A931-379661DEE849}" type="slidenum">
              <a:rPr lang="en-GB" smtClean="0"/>
              <a:t>12</a:t>
            </a:fld>
            <a:endParaRPr lang="en-GB"/>
          </a:p>
        </p:txBody>
      </p:sp>
    </p:spTree>
    <p:extLst>
      <p:ext uri="{BB962C8B-B14F-4D97-AF65-F5344CB8AC3E}">
        <p14:creationId xmlns:p14="http://schemas.microsoft.com/office/powerpoint/2010/main" val="922123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Expected Input</a:t>
            </a:r>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13</a:t>
            </a:fld>
            <a:endParaRPr lang="en-GB"/>
          </a:p>
        </p:txBody>
      </p:sp>
    </p:spTree>
    <p:extLst>
      <p:ext uri="{BB962C8B-B14F-4D97-AF65-F5344CB8AC3E}">
        <p14:creationId xmlns:p14="http://schemas.microsoft.com/office/powerpoint/2010/main" val="2722731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5863">
              <a:defRPr/>
            </a:pPr>
            <a:r>
              <a:rPr lang="en-GB" dirty="0"/>
              <a:t>These are important eligibility conditions because the required tasks for course completion are based in current teaching practice. Unless you have a current set of students and some previous teaching experiences on which to base your reflections, you will not be able to carry through the requirements to complete the </a:t>
            </a:r>
            <a:r>
              <a:rPr lang="en-GB" dirty="0" err="1"/>
              <a:t>IntroAP</a:t>
            </a:r>
            <a:r>
              <a:rPr lang="en-GB" dirty="0"/>
              <a:t>, and therefore we cannot let you on the course. </a:t>
            </a:r>
          </a:p>
          <a:p>
            <a:pPr defTabSz="915863">
              <a:defRPr/>
            </a:pPr>
            <a:endParaRPr lang="en-GB" b="1" dirty="0" smtClean="0"/>
          </a:p>
          <a:p>
            <a:pPr defTabSz="915863">
              <a:defRPr/>
            </a:pPr>
            <a:r>
              <a:rPr lang="en-GB" b="1" dirty="0" smtClean="0"/>
              <a:t>Best level activity sheet</a:t>
            </a:r>
          </a:p>
          <a:p>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14</a:t>
            </a:fld>
            <a:endParaRPr lang="en-GB"/>
          </a:p>
        </p:txBody>
      </p:sp>
    </p:spTree>
    <p:extLst>
      <p:ext uri="{BB962C8B-B14F-4D97-AF65-F5344CB8AC3E}">
        <p14:creationId xmlns:p14="http://schemas.microsoft.com/office/powerpoint/2010/main" val="1965994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A899FF-BBF4-4021-A931-379661DEE849}" type="slidenum">
              <a:rPr lang="en-GB" smtClean="0"/>
              <a:t>15</a:t>
            </a:fld>
            <a:endParaRPr lang="en-GB"/>
          </a:p>
        </p:txBody>
      </p:sp>
    </p:spTree>
    <p:extLst>
      <p:ext uri="{BB962C8B-B14F-4D97-AF65-F5344CB8AC3E}">
        <p14:creationId xmlns:p14="http://schemas.microsoft.com/office/powerpoint/2010/main" val="8880691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A899FF-BBF4-4021-A931-379661DEE849}" type="slidenum">
              <a:rPr lang="en-GB" smtClean="0"/>
              <a:t>16</a:t>
            </a:fld>
            <a:endParaRPr lang="en-GB"/>
          </a:p>
        </p:txBody>
      </p:sp>
    </p:spTree>
    <p:extLst>
      <p:ext uri="{BB962C8B-B14F-4D97-AF65-F5344CB8AC3E}">
        <p14:creationId xmlns:p14="http://schemas.microsoft.com/office/powerpoint/2010/main" val="1990930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A899FF-BBF4-4021-A931-379661DEE849}" type="slidenum">
              <a:rPr lang="en-GB" smtClean="0"/>
              <a:t>17</a:t>
            </a:fld>
            <a:endParaRPr lang="en-GB"/>
          </a:p>
        </p:txBody>
      </p:sp>
    </p:spTree>
    <p:extLst>
      <p:ext uri="{BB962C8B-B14F-4D97-AF65-F5344CB8AC3E}">
        <p14:creationId xmlns:p14="http://schemas.microsoft.com/office/powerpoint/2010/main" val="381998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AA899FF-BBF4-4021-A931-379661DEE849}" type="slidenum">
              <a:rPr lang="en-GB" smtClean="0"/>
              <a:t>18</a:t>
            </a:fld>
            <a:endParaRPr lang="en-GB"/>
          </a:p>
        </p:txBody>
      </p:sp>
    </p:spTree>
    <p:extLst>
      <p:ext uri="{BB962C8B-B14F-4D97-AF65-F5344CB8AC3E}">
        <p14:creationId xmlns:p14="http://schemas.microsoft.com/office/powerpoint/2010/main" val="787956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71151" indent="-296597">
              <a:defRPr>
                <a:solidFill>
                  <a:schemeClr val="tx1"/>
                </a:solidFill>
                <a:latin typeface="Arial" panose="020B0604020202020204" pitchFamily="34" charset="0"/>
                <a:cs typeface="Arial" panose="020B0604020202020204" pitchFamily="34" charset="0"/>
              </a:defRPr>
            </a:lvl2pPr>
            <a:lvl3pPr marL="1186386" indent="-237277">
              <a:defRPr>
                <a:solidFill>
                  <a:schemeClr val="tx1"/>
                </a:solidFill>
                <a:latin typeface="Arial" panose="020B0604020202020204" pitchFamily="34" charset="0"/>
                <a:cs typeface="Arial" panose="020B0604020202020204" pitchFamily="34" charset="0"/>
              </a:defRPr>
            </a:lvl3pPr>
            <a:lvl4pPr marL="1660940" indent="-237277">
              <a:defRPr>
                <a:solidFill>
                  <a:schemeClr val="tx1"/>
                </a:solidFill>
                <a:latin typeface="Arial" panose="020B0604020202020204" pitchFamily="34" charset="0"/>
                <a:cs typeface="Arial" panose="020B0604020202020204" pitchFamily="34" charset="0"/>
              </a:defRPr>
            </a:lvl4pPr>
            <a:lvl5pPr marL="2135495" indent="-237277">
              <a:defRPr>
                <a:solidFill>
                  <a:schemeClr val="tx1"/>
                </a:solidFill>
                <a:latin typeface="Arial" panose="020B0604020202020204" pitchFamily="34" charset="0"/>
                <a:cs typeface="Arial" panose="020B0604020202020204" pitchFamily="34" charset="0"/>
              </a:defRPr>
            </a:lvl5pPr>
            <a:lvl6pPr marL="2610049" indent="-23727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4603" indent="-23727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59159" indent="-23727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33713" indent="-23727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F0BE8B-4362-42FA-A880-921B46697834}" type="slidenum">
              <a:rPr lang="en-GB" altLang="en-US" smtClean="0"/>
              <a:pPr/>
              <a:t>2</a:t>
            </a:fld>
            <a:endParaRPr lang="en-GB" altLang="en-US" smtClean="0"/>
          </a:p>
        </p:txBody>
      </p:sp>
    </p:spTree>
    <p:extLst>
      <p:ext uri="{BB962C8B-B14F-4D97-AF65-F5344CB8AC3E}">
        <p14:creationId xmlns:p14="http://schemas.microsoft.com/office/powerpoint/2010/main" val="184556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a:t>
            </a:r>
            <a:r>
              <a:rPr lang="en-GB" baseline="0" dirty="0" smtClean="0"/>
              <a:t> to summarise…</a:t>
            </a:r>
          </a:p>
          <a:p>
            <a:endParaRPr lang="en-GB" baseline="0" dirty="0" smtClean="0"/>
          </a:p>
          <a:p>
            <a:r>
              <a:rPr lang="en-GB" baseline="0" dirty="0" smtClean="0"/>
              <a:t>Levels of membership outline each one (typical role and responsibility of each) (will explore these in more detail shortly)</a:t>
            </a:r>
          </a:p>
          <a:p>
            <a:endParaRPr lang="en-GB" baseline="0" dirty="0" smtClean="0"/>
          </a:p>
          <a:p>
            <a:r>
              <a:rPr lang="en-GB" baseline="0" dirty="0" smtClean="0"/>
              <a:t>Now will look in more detail at those membership levels.</a:t>
            </a:r>
          </a:p>
          <a:p>
            <a:endParaRPr lang="en-GB" baseline="0" dirty="0" smtClean="0"/>
          </a:p>
          <a:p>
            <a:pPr lvl="1"/>
            <a:r>
              <a:rPr lang="en-GB" dirty="0" smtClean="0">
                <a:latin typeface="Calibri Light" panose="020F0302020204030204" pitchFamily="34" charset="0"/>
              </a:rPr>
              <a:t>Associate Fellow - some teaching/learning</a:t>
            </a:r>
            <a:r>
              <a:rPr lang="en-GB" baseline="0" dirty="0" smtClean="0">
                <a:latin typeface="Calibri Light" panose="020F0302020204030204" pitchFamily="34" charset="0"/>
              </a:rPr>
              <a:t> support, often with assistance of more experienced teachers. Early career/new/support academic 			provision</a:t>
            </a:r>
          </a:p>
          <a:p>
            <a:pPr lvl="1"/>
            <a:endParaRPr lang="en-GB" dirty="0" smtClean="0">
              <a:latin typeface="Calibri Light" panose="020F0302020204030204" pitchFamily="34" charset="0"/>
            </a:endParaRPr>
          </a:p>
          <a:p>
            <a:pPr lvl="1"/>
            <a:r>
              <a:rPr lang="en-GB" dirty="0" smtClean="0">
                <a:latin typeface="Calibri Light" panose="020F0302020204030204" pitchFamily="34" charset="0"/>
              </a:rPr>
              <a:t>Fellow - more established</a:t>
            </a:r>
            <a:r>
              <a:rPr lang="en-GB" baseline="0" dirty="0" smtClean="0">
                <a:latin typeface="Calibri Light" panose="020F0302020204030204" pitchFamily="34" charset="0"/>
              </a:rPr>
              <a:t>  EC, course design, experienced but new to UK HE</a:t>
            </a:r>
          </a:p>
          <a:p>
            <a:pPr lvl="1"/>
            <a:endParaRPr lang="en-GB" dirty="0" smtClean="0">
              <a:latin typeface="Calibri Light" panose="020F0302020204030204" pitchFamily="34" charset="0"/>
            </a:endParaRPr>
          </a:p>
          <a:p>
            <a:pPr lvl="1"/>
            <a:r>
              <a:rPr lang="en-GB" dirty="0" smtClean="0">
                <a:latin typeface="Calibri Light" panose="020F0302020204030204" pitchFamily="34" charset="0"/>
              </a:rPr>
              <a:t>Senior Fellow – experienced, leading, managing, organising programmes</a:t>
            </a:r>
          </a:p>
          <a:p>
            <a:pPr lvl="1"/>
            <a:endParaRPr lang="en-GB" dirty="0" smtClean="0">
              <a:latin typeface="Calibri Light" panose="020F0302020204030204" pitchFamily="34" charset="0"/>
            </a:endParaRPr>
          </a:p>
          <a:p>
            <a:pPr lvl="1"/>
            <a:r>
              <a:rPr lang="en-GB" dirty="0" smtClean="0">
                <a:latin typeface="Calibri Light" panose="020F0302020204030204" pitchFamily="34" charset="0"/>
              </a:rPr>
              <a:t>Principal Fellow – institutional strategic leadership, policy making, beyond</a:t>
            </a:r>
            <a:r>
              <a:rPr lang="en-GB" baseline="0" dirty="0" smtClean="0">
                <a:latin typeface="Calibri Light" panose="020F0302020204030204" pitchFamily="34" charset="0"/>
              </a:rPr>
              <a:t> own institution</a:t>
            </a:r>
            <a:r>
              <a:rPr lang="en-GB" dirty="0" smtClean="0">
                <a:latin typeface="Calibri Light" panose="020F0302020204030204" pitchFamily="34" charset="0"/>
              </a:rPr>
              <a:t> </a:t>
            </a:r>
          </a:p>
          <a:p>
            <a:endParaRPr lang="en-GB" baseline="0" dirty="0" smtClean="0"/>
          </a:p>
          <a:p>
            <a:endParaRPr lang="en-GB" baseline="0" dirty="0" smtClean="0"/>
          </a:p>
          <a:p>
            <a:endParaRPr lang="en-GB" dirty="0"/>
          </a:p>
        </p:txBody>
      </p:sp>
      <p:sp>
        <p:nvSpPr>
          <p:cNvPr id="4" name="Footer Placeholder 3"/>
          <p:cNvSpPr>
            <a:spLocks noGrp="1"/>
          </p:cNvSpPr>
          <p:nvPr>
            <p:ph type="ftr" sz="quarter" idx="10"/>
          </p:nvPr>
        </p:nvSpPr>
        <p:spPr/>
        <p:txBody>
          <a:bodyPr/>
          <a:lstStyle/>
          <a:p>
            <a:r>
              <a:rPr lang="en-GB" smtClean="0"/>
              <a:t>IAD, Practical Strategies for Seeking HEA Accreditation</a:t>
            </a:r>
            <a:endParaRPr lang="en-GB"/>
          </a:p>
        </p:txBody>
      </p:sp>
    </p:spTree>
    <p:extLst>
      <p:ext uri="{BB962C8B-B14F-4D97-AF65-F5344CB8AC3E}">
        <p14:creationId xmlns:p14="http://schemas.microsoft.com/office/powerpoint/2010/main" val="421473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UKPSF</a:t>
            </a:r>
            <a:r>
              <a:rPr lang="en-GB" baseline="0" dirty="0" smtClean="0"/>
              <a:t> is framework developed by HEA against which teachers are accredited. It has three elements – areas of activity, professional values, core knowledge (talk through diagram).</a:t>
            </a:r>
          </a:p>
          <a:p>
            <a:endParaRPr lang="en-GB" baseline="0" dirty="0" smtClean="0"/>
          </a:p>
          <a:p>
            <a:r>
              <a:rPr lang="en-GB" baseline="0" dirty="0" smtClean="0"/>
              <a:t>Dry document but </a:t>
            </a:r>
            <a:r>
              <a:rPr lang="en-GB" baseline="0" dirty="0" err="1" smtClean="0"/>
              <a:t>IntroAP</a:t>
            </a:r>
            <a:r>
              <a:rPr lang="en-GB" baseline="0" dirty="0" smtClean="0"/>
              <a:t> aims to make it more accessible</a:t>
            </a:r>
          </a:p>
          <a:p>
            <a:endParaRPr lang="en-GB" baseline="0" dirty="0" smtClean="0"/>
          </a:p>
          <a:p>
            <a:r>
              <a:rPr lang="en-GB" baseline="0" dirty="0" smtClean="0"/>
              <a:t>Now talk about this in more detail. </a:t>
            </a:r>
          </a:p>
          <a:p>
            <a:endParaRPr lang="en-GB" baseline="0" dirty="0" smtClean="0"/>
          </a:p>
          <a:p>
            <a:pPr defTabSz="915863">
              <a:defRPr/>
            </a:pPr>
            <a:r>
              <a:rPr lang="en-GB" b="1" dirty="0" smtClean="0"/>
              <a:t>Compile questions </a:t>
            </a:r>
            <a:r>
              <a:rPr lang="en-GB" dirty="0" smtClean="0"/>
              <a:t>– write down the questions you have now. Tick them off/add to them as I go through the info. Whatever I haven’t answered by the end, please do ask, or approach me during coffee</a:t>
            </a:r>
          </a:p>
          <a:p>
            <a:endParaRPr lang="en-GB" dirty="0"/>
          </a:p>
        </p:txBody>
      </p:sp>
      <p:sp>
        <p:nvSpPr>
          <p:cNvPr id="4" name="Footer Placeholder 3"/>
          <p:cNvSpPr>
            <a:spLocks noGrp="1"/>
          </p:cNvSpPr>
          <p:nvPr>
            <p:ph type="ftr" sz="quarter" idx="10"/>
          </p:nvPr>
        </p:nvSpPr>
        <p:spPr/>
        <p:txBody>
          <a:bodyPr/>
          <a:lstStyle/>
          <a:p>
            <a:r>
              <a:rPr lang="en-GB" smtClean="0"/>
              <a:t>IAD, Practical Strategies for Seeking HEA Accreditation</a:t>
            </a:r>
            <a:endParaRPr lang="en-GB"/>
          </a:p>
        </p:txBody>
      </p:sp>
    </p:spTree>
    <p:extLst>
      <p:ext uri="{BB962C8B-B14F-4D97-AF65-F5344CB8AC3E}">
        <p14:creationId xmlns:p14="http://schemas.microsoft.com/office/powerpoint/2010/main" val="302642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defRPr/>
            </a:pPr>
            <a:r>
              <a:rPr lang="en-GB" b="1" dirty="0"/>
              <a:t>Worksheet</a:t>
            </a:r>
          </a:p>
          <a:p>
            <a:pPr eaLnBrk="1" hangingPunct="1">
              <a:lnSpc>
                <a:spcPct val="80000"/>
              </a:lnSpc>
              <a:defRPr/>
            </a:pPr>
            <a:r>
              <a:rPr lang="en-GB" dirty="0"/>
              <a:t>Experience</a:t>
            </a:r>
          </a:p>
          <a:p>
            <a:pPr eaLnBrk="1" hangingPunct="1">
              <a:lnSpc>
                <a:spcPct val="80000"/>
              </a:lnSpc>
              <a:defRPr/>
            </a:pPr>
            <a:r>
              <a:rPr lang="en-GB" dirty="0"/>
              <a:t>Current teaching</a:t>
            </a:r>
          </a:p>
          <a:p>
            <a:pPr eaLnBrk="1" hangingPunct="1">
              <a:lnSpc>
                <a:spcPct val="80000"/>
              </a:lnSpc>
              <a:defRPr/>
            </a:pPr>
            <a:r>
              <a:rPr lang="en-GB" dirty="0"/>
              <a:t>Level at which you’re teaching</a:t>
            </a:r>
          </a:p>
          <a:p>
            <a:pPr eaLnBrk="1" hangingPunct="1">
              <a:lnSpc>
                <a:spcPct val="80000"/>
              </a:lnSpc>
              <a:defRPr/>
            </a:pPr>
            <a:r>
              <a:rPr lang="en-GB" dirty="0"/>
              <a:t>Staff level</a:t>
            </a:r>
          </a:p>
          <a:p>
            <a:pPr eaLnBrk="1" hangingPunct="1">
              <a:lnSpc>
                <a:spcPct val="80000"/>
              </a:lnSpc>
              <a:defRPr/>
            </a:pPr>
            <a:r>
              <a:rPr lang="en-GB" dirty="0"/>
              <a:t>timing</a:t>
            </a:r>
          </a:p>
          <a:p>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5</a:t>
            </a:fld>
            <a:endParaRPr lang="en-GB"/>
          </a:p>
        </p:txBody>
      </p:sp>
    </p:spTree>
    <p:extLst>
      <p:ext uri="{BB962C8B-B14F-4D97-AF65-F5344CB8AC3E}">
        <p14:creationId xmlns:p14="http://schemas.microsoft.com/office/powerpoint/2010/main" val="3167336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HEA accredited course within Edinburgh’s support for Tutors and Demonstrators (University‘s CPD framework for learning and teaching) </a:t>
            </a:r>
          </a:p>
          <a:p>
            <a:endParaRPr lang="en-GB" dirty="0"/>
          </a:p>
          <a:p>
            <a:r>
              <a:rPr lang="en-GB" dirty="0"/>
              <a:t>One of the routes towards nationally recognised accreditation as Associate Fellowship of the </a:t>
            </a:r>
            <a:r>
              <a:rPr lang="en-GB" i="1" dirty="0"/>
              <a:t>Higher Education Academy</a:t>
            </a:r>
            <a:r>
              <a:rPr lang="en-GB" dirty="0"/>
              <a:t> for junior teachers at Edinburgh.</a:t>
            </a:r>
          </a:p>
          <a:p>
            <a:endParaRPr lang="en-GB" dirty="0"/>
          </a:p>
          <a:p>
            <a:r>
              <a:rPr lang="en-GB" dirty="0"/>
              <a:t>Ideally suited for more experienced tutors and demonstrators with an interest in furthering the development of their teaching experiences. </a:t>
            </a:r>
          </a:p>
          <a:p>
            <a:endParaRPr lang="en-GB" dirty="0"/>
          </a:p>
          <a:p>
            <a:r>
              <a:rPr lang="en-GB" dirty="0"/>
              <a:t>Builds on the current series of </a:t>
            </a:r>
            <a:r>
              <a:rPr lang="en-GB" i="1" dirty="0"/>
              <a:t>IAD Courses for Tutors and Demonstrators</a:t>
            </a:r>
            <a:r>
              <a:rPr lang="en-GB" dirty="0"/>
              <a:t> and provides a way of taking teaching practice at this level a big step further.</a:t>
            </a:r>
          </a:p>
          <a:p>
            <a:endParaRPr lang="en-GB" dirty="0"/>
          </a:p>
          <a:p>
            <a:r>
              <a:rPr lang="en-GB" dirty="0"/>
              <a:t>Starting step towards higher accreditation via supported or individual application. </a:t>
            </a:r>
          </a:p>
          <a:p>
            <a:r>
              <a:rPr lang="en-GB" dirty="0"/>
              <a:t> </a:t>
            </a:r>
          </a:p>
          <a:p>
            <a:r>
              <a:rPr lang="en-GB" dirty="0"/>
              <a:t>Regular face-to-face and online contact with a small cohort of peers and facilitators that you will get to know well. </a:t>
            </a:r>
          </a:p>
          <a:p>
            <a:endParaRPr lang="en-GB" dirty="0"/>
          </a:p>
          <a:p>
            <a:r>
              <a:rPr lang="en-GB" dirty="0"/>
              <a:t>Carry out new and different tasks around your current teaching duties. – gives immediacy to what you’re learning, can directly apply and feedback</a:t>
            </a:r>
          </a:p>
          <a:p>
            <a:endParaRPr lang="en-GB" dirty="0"/>
          </a:p>
          <a:p>
            <a:r>
              <a:rPr lang="en-GB" dirty="0"/>
              <a:t>Opportunity to focus in on specific aspects of your teaching; to gather new ideas, to consolidate and think about your current practice; and to discuss and share your reflections with teachers in similar situations and at similar stages of their teaching career.</a:t>
            </a:r>
          </a:p>
          <a:p>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8</a:t>
            </a:fld>
            <a:endParaRPr lang="en-GB"/>
          </a:p>
        </p:txBody>
      </p:sp>
    </p:spTree>
    <p:extLst>
      <p:ext uri="{BB962C8B-B14F-4D97-AF65-F5344CB8AC3E}">
        <p14:creationId xmlns:p14="http://schemas.microsoft.com/office/powerpoint/2010/main" val="347347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Why accreditation?</a:t>
            </a:r>
          </a:p>
          <a:p>
            <a:r>
              <a:rPr lang="en-IE" dirty="0" smtClean="0"/>
              <a:t>Attractive to current employers –shows</a:t>
            </a:r>
            <a:r>
              <a:rPr lang="en-IE" baseline="0" dirty="0" smtClean="0"/>
              <a:t> engagement with how and why you teach,</a:t>
            </a:r>
            <a:r>
              <a:rPr lang="en-IE" dirty="0" smtClean="0"/>
              <a:t> generating more teaching opportunities</a:t>
            </a:r>
          </a:p>
          <a:p>
            <a:endParaRPr lang="en-IE" dirty="0" smtClean="0"/>
          </a:p>
          <a:p>
            <a:r>
              <a:rPr lang="en-IE" dirty="0" smtClean="0"/>
              <a:t>Attractive</a:t>
            </a:r>
            <a:r>
              <a:rPr lang="en-IE" baseline="0" dirty="0" smtClean="0"/>
              <a:t> to future employers</a:t>
            </a:r>
          </a:p>
          <a:p>
            <a:endParaRPr lang="en-IE" baseline="0" dirty="0" smtClean="0"/>
          </a:p>
          <a:p>
            <a:r>
              <a:rPr lang="en-IE" baseline="0" dirty="0" smtClean="0"/>
              <a:t>TEF, teaching equivalent to REF. Assessing institution quality in teaching coming online in 2017</a:t>
            </a:r>
          </a:p>
          <a:p>
            <a:endParaRPr lang="en-IE" baseline="0" dirty="0" smtClean="0"/>
          </a:p>
          <a:p>
            <a:r>
              <a:rPr lang="en-IE" baseline="0" dirty="0" smtClean="0"/>
              <a:t>UoE currently has ~10% accredited teachers and wants to increase this</a:t>
            </a:r>
            <a:endParaRPr lang="en-IE" dirty="0"/>
          </a:p>
        </p:txBody>
      </p:sp>
      <p:sp>
        <p:nvSpPr>
          <p:cNvPr id="4" name="Slide Number Placeholder 3"/>
          <p:cNvSpPr>
            <a:spLocks noGrp="1"/>
          </p:cNvSpPr>
          <p:nvPr>
            <p:ph type="sldNum" sz="quarter" idx="10"/>
          </p:nvPr>
        </p:nvSpPr>
        <p:spPr/>
        <p:txBody>
          <a:bodyPr/>
          <a:lstStyle/>
          <a:p>
            <a:fld id="{7AA899FF-BBF4-4021-A931-379661DEE849}" type="slidenum">
              <a:rPr lang="en-GB" smtClean="0"/>
              <a:t>9</a:t>
            </a:fld>
            <a:endParaRPr lang="en-GB"/>
          </a:p>
        </p:txBody>
      </p:sp>
    </p:spTree>
    <p:extLst>
      <p:ext uri="{BB962C8B-B14F-4D97-AF65-F5344CB8AC3E}">
        <p14:creationId xmlns:p14="http://schemas.microsoft.com/office/powerpoint/2010/main" val="3588562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80000"/>
              </a:lnSpc>
              <a:defRPr/>
            </a:pPr>
            <a:r>
              <a:rPr lang="en-GB" sz="1600" dirty="0"/>
              <a:t>3 workshops</a:t>
            </a:r>
          </a:p>
          <a:p>
            <a:pPr lvl="1" eaLnBrk="1" hangingPunct="1">
              <a:lnSpc>
                <a:spcPct val="80000"/>
              </a:lnSpc>
              <a:defRPr/>
            </a:pPr>
            <a:r>
              <a:rPr lang="en-GB" dirty="0"/>
              <a:t>What is teaching and how do students learn?</a:t>
            </a:r>
          </a:p>
          <a:p>
            <a:pPr lvl="1" eaLnBrk="1" hangingPunct="1">
              <a:lnSpc>
                <a:spcPct val="80000"/>
              </a:lnSpc>
              <a:defRPr/>
            </a:pPr>
            <a:r>
              <a:rPr lang="en-GB" dirty="0"/>
              <a:t>Reviewing Teaching</a:t>
            </a:r>
          </a:p>
          <a:p>
            <a:pPr lvl="1" eaLnBrk="1" hangingPunct="1">
              <a:lnSpc>
                <a:spcPct val="80000"/>
              </a:lnSpc>
              <a:defRPr/>
            </a:pPr>
            <a:r>
              <a:rPr lang="en-GB" dirty="0"/>
              <a:t>Reflective Practice</a:t>
            </a:r>
            <a:endParaRPr lang="en-GB" sz="800" dirty="0"/>
          </a:p>
          <a:p>
            <a:pPr eaLnBrk="1" hangingPunct="1">
              <a:lnSpc>
                <a:spcPct val="80000"/>
              </a:lnSpc>
              <a:defRPr/>
            </a:pPr>
            <a:r>
              <a:rPr lang="en-GB" sz="1600" dirty="0"/>
              <a:t>Peer Observation Exchange</a:t>
            </a:r>
          </a:p>
          <a:p>
            <a:pPr lvl="1" eaLnBrk="1" hangingPunct="1">
              <a:lnSpc>
                <a:spcPct val="80000"/>
              </a:lnSpc>
              <a:defRPr/>
            </a:pPr>
            <a:r>
              <a:rPr lang="en-GB" dirty="0"/>
              <a:t>Between workshop 2 + 3</a:t>
            </a:r>
          </a:p>
          <a:p>
            <a:pPr eaLnBrk="1" hangingPunct="1">
              <a:lnSpc>
                <a:spcPct val="80000"/>
              </a:lnSpc>
              <a:defRPr/>
            </a:pPr>
            <a:r>
              <a:rPr lang="en-GB" sz="1600" dirty="0"/>
              <a:t>Short blog posts on a discussion forum</a:t>
            </a:r>
          </a:p>
          <a:p>
            <a:pPr lvl="1" eaLnBrk="1" hangingPunct="1">
              <a:lnSpc>
                <a:spcPct val="80000"/>
              </a:lnSpc>
              <a:defRPr/>
            </a:pPr>
            <a:r>
              <a:rPr lang="en-GB" dirty="0"/>
              <a:t>Between each workshop</a:t>
            </a:r>
          </a:p>
          <a:p>
            <a:pPr lvl="1" eaLnBrk="1" hangingPunct="1">
              <a:lnSpc>
                <a:spcPct val="80000"/>
              </a:lnSpc>
              <a:defRPr/>
            </a:pPr>
            <a:r>
              <a:rPr lang="en-GB" dirty="0"/>
              <a:t>Reflection based on the workshop material</a:t>
            </a:r>
          </a:p>
          <a:p>
            <a:pPr lvl="1" eaLnBrk="1" hangingPunct="1">
              <a:lnSpc>
                <a:spcPct val="80000"/>
              </a:lnSpc>
              <a:defRPr/>
            </a:pPr>
            <a:r>
              <a:rPr lang="en-GB" dirty="0"/>
              <a:t>Respond to others’ posts</a:t>
            </a:r>
          </a:p>
          <a:p>
            <a:pPr eaLnBrk="1" hangingPunct="1">
              <a:lnSpc>
                <a:spcPct val="80000"/>
              </a:lnSpc>
              <a:defRPr/>
            </a:pPr>
            <a:r>
              <a:rPr lang="en-GB" sz="1600" dirty="0"/>
              <a:t>Final reflective piece for accreditation</a:t>
            </a:r>
          </a:p>
          <a:p>
            <a:pPr eaLnBrk="1" hangingPunct="1">
              <a:lnSpc>
                <a:spcPct val="80000"/>
              </a:lnSpc>
              <a:defRPr/>
            </a:pPr>
            <a:r>
              <a:rPr lang="en-GB" sz="1600" dirty="0"/>
              <a:t>Final assessment queries session</a:t>
            </a:r>
          </a:p>
          <a:p>
            <a:pPr eaLnBrk="1" hangingPunct="1">
              <a:lnSpc>
                <a:spcPct val="80000"/>
              </a:lnSpc>
              <a:defRPr/>
            </a:pPr>
            <a:r>
              <a:rPr lang="en-GB" sz="1600" dirty="0"/>
              <a:t>Next steps session</a:t>
            </a:r>
          </a:p>
          <a:p>
            <a:pPr eaLnBrk="1" hangingPunct="1">
              <a:lnSpc>
                <a:spcPct val="80000"/>
              </a:lnSpc>
              <a:defRPr/>
            </a:pPr>
            <a:r>
              <a:rPr lang="en-GB" sz="1600" dirty="0"/>
              <a:t>Other requirements:</a:t>
            </a:r>
          </a:p>
          <a:p>
            <a:pPr lvl="1" eaLnBrk="1" hangingPunct="1">
              <a:lnSpc>
                <a:spcPct val="80000"/>
              </a:lnSpc>
              <a:defRPr/>
            </a:pPr>
            <a:r>
              <a:rPr lang="en-GB" dirty="0"/>
              <a:t>Participation in at least two </a:t>
            </a:r>
            <a:r>
              <a:rPr lang="en-GB" i="1" dirty="0"/>
              <a:t>IAD Courses for T&amp;Ds</a:t>
            </a:r>
            <a:r>
              <a:rPr lang="en-GB" dirty="0"/>
              <a:t> of choice or equivalent </a:t>
            </a:r>
          </a:p>
          <a:p>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10</a:t>
            </a:fld>
            <a:endParaRPr lang="en-GB"/>
          </a:p>
        </p:txBody>
      </p:sp>
    </p:spTree>
    <p:extLst>
      <p:ext uri="{BB962C8B-B14F-4D97-AF65-F5344CB8AC3E}">
        <p14:creationId xmlns:p14="http://schemas.microsoft.com/office/powerpoint/2010/main" val="2260141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Then use the posters</a:t>
            </a:r>
            <a:r>
              <a:rPr lang="en-GB" b="1" baseline="0" dirty="0" smtClean="0"/>
              <a:t> on the walls </a:t>
            </a:r>
            <a:r>
              <a:rPr lang="en-GB" baseline="0" dirty="0" smtClean="0"/>
              <a:t>and write up the reasons why you want to do this and what you  want to get out of it as discussed with your partner at the start. Add to your questions list if I haven’t addressed something yet</a:t>
            </a:r>
            <a:endParaRPr lang="en-GB" dirty="0"/>
          </a:p>
        </p:txBody>
      </p:sp>
      <p:sp>
        <p:nvSpPr>
          <p:cNvPr id="4" name="Slide Number Placeholder 3"/>
          <p:cNvSpPr>
            <a:spLocks noGrp="1"/>
          </p:cNvSpPr>
          <p:nvPr>
            <p:ph type="sldNum" sz="quarter" idx="10"/>
          </p:nvPr>
        </p:nvSpPr>
        <p:spPr/>
        <p:txBody>
          <a:bodyPr/>
          <a:lstStyle/>
          <a:p>
            <a:fld id="{7AA899FF-BBF4-4021-A931-379661DEE849}" type="slidenum">
              <a:rPr lang="en-GB" smtClean="0"/>
              <a:t>11</a:t>
            </a:fld>
            <a:endParaRPr lang="en-GB"/>
          </a:p>
        </p:txBody>
      </p:sp>
    </p:spTree>
    <p:extLst>
      <p:ext uri="{BB962C8B-B14F-4D97-AF65-F5344CB8AC3E}">
        <p14:creationId xmlns:p14="http://schemas.microsoft.com/office/powerpoint/2010/main" val="2898916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3525D0-80D8-4D08-9C7F-434B38D1508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24259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21483-6C41-4CEB-9CE1-0A4905BB36A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3182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A89FF4-FFC2-448E-A521-29B7F239C02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798002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025FBD0-FFE4-4311-9F43-9764DD2884F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533067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B1A8B1-D7D1-46DF-A980-229B761A0EF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43546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765EF8-C1EE-4FBC-960B-0206635C31C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539564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9572D8-C1E5-445C-AE5C-50EF126F5450}"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08129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DE8CA22-4370-4B27-9D1B-8748878713E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742953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394800B-8BFE-454F-A6BE-9B4F4B0AD8A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674283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D73C497-E7B7-4B2E-97A3-272FEC77549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18697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B5321A6-3E8D-42E1-8E17-559BC2CA33B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59796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1F1F46-BEE8-498C-B5C2-94670169CAF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0602258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D189F15-6A60-4771-A8C0-606927B4769C}"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06800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CD0D9C-C244-44BD-9CA9-5C8BDECFCDF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585558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0EE036-10E7-48D7-8B91-B760701F8DD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62357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0845FD0-7227-4871-871B-A67CC40952CF}"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46841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8419079-8410-471A-94EF-927644FEA4B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8226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718D5-95D1-4437-BF89-5E0267384BF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04097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9695991E-3560-4F5B-8D29-2C2570297D79}"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61309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4F7F011-6F8B-4819-9EB6-717CBA1785C8}"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4113851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087FB36-D6C5-4522-B9FD-6ED0A8C5896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95639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EB263E2-E634-4FF7-B13E-A7C51C58FA7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0083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blue background v2.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A502769-528C-4482-9F8D-EB7FB9440D80}" type="slidenum">
              <a:rPr lang="en-GB">
                <a:solidFill>
                  <a:srgbClr val="000000"/>
                </a:solidFill>
              </a:rPr>
              <a:pPr fontAlgn="base">
                <a:spcBef>
                  <a:spcPct val="0"/>
                </a:spcBef>
                <a:spcAft>
                  <a:spcPct val="0"/>
                </a:spcAft>
                <a:defRPr/>
              </a:pPr>
              <a:t>‹#›</a:t>
            </a:fld>
            <a:endParaRPr lang="en-GB">
              <a:solidFill>
                <a:srgbClr val="000000"/>
              </a:solidFill>
            </a:endParaRPr>
          </a:p>
        </p:txBody>
      </p:sp>
    </p:spTree>
    <p:extLst>
      <p:ext uri="{BB962C8B-B14F-4D97-AF65-F5344CB8AC3E}">
        <p14:creationId xmlns:p14="http://schemas.microsoft.com/office/powerpoint/2010/main" val="39679551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4" descr="blue background.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GB">
              <a:solidFill>
                <a:srgbClr val="000000"/>
              </a:solidFill>
            </a:endParaRPr>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GB">
              <a:solidFill>
                <a:srgbClr val="000000"/>
              </a:solidFill>
            </a:endParaRPr>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27E1A85C-3C3F-4888-B991-1CC8CA80536B}" type="slidenum">
              <a:rPr lang="en-GB">
                <a:solidFill>
                  <a:srgbClr val="000000"/>
                </a:solidFill>
              </a:rPr>
              <a:pPr fontAlgn="base">
                <a:spcBef>
                  <a:spcPct val="0"/>
                </a:spcBef>
                <a:spcAft>
                  <a:spcPct val="0"/>
                </a:spcAft>
                <a:defRPr/>
              </a:pPr>
              <a:t>‹#›</a:t>
            </a:fld>
            <a:endParaRPr lang="en-GB">
              <a:solidFill>
                <a:srgbClr val="000000"/>
              </a:solidFill>
            </a:endParaRPr>
          </a:p>
        </p:txBody>
      </p:sp>
    </p:spTree>
    <p:extLst>
      <p:ext uri="{BB962C8B-B14F-4D97-AF65-F5344CB8AC3E}">
        <p14:creationId xmlns:p14="http://schemas.microsoft.com/office/powerpoint/2010/main" val="34102197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heacademy.ac.uk/"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s://salt.swan.ac.uk/about-the-hea-and-ukps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www.heacademy.ac.uk/"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3352800"/>
          </a:xfrm>
        </p:spPr>
        <p:txBody>
          <a:bodyPr/>
          <a:lstStyle/>
          <a:p>
            <a:pPr eaLnBrk="1" hangingPunct="1"/>
            <a:r>
              <a:rPr lang="en-GB" dirty="0" smtClean="0"/>
              <a:t>Applying the </a:t>
            </a:r>
            <a:br>
              <a:rPr lang="en-GB" dirty="0" smtClean="0"/>
            </a:br>
            <a:r>
              <a:rPr lang="en-GB" dirty="0" smtClean="0"/>
              <a:t>UoE CPD Framework for Tutors in Informatics</a:t>
            </a:r>
            <a:r>
              <a:rPr lang="en-GB" dirty="0" smtClean="0"/>
              <a:t/>
            </a:r>
            <a:br>
              <a:rPr lang="en-GB" dirty="0" smtClean="0"/>
            </a:br>
            <a:r>
              <a:rPr lang="en-GB" sz="1000" dirty="0" smtClean="0"/>
              <a:t/>
            </a:r>
            <a:br>
              <a:rPr lang="en-GB" sz="1000" dirty="0" smtClean="0"/>
            </a:br>
            <a:endParaRPr lang="en-GB" sz="2400" dirty="0" smtClean="0"/>
          </a:p>
        </p:txBody>
      </p:sp>
      <p:sp>
        <p:nvSpPr>
          <p:cNvPr id="3075" name="Rectangle 3"/>
          <p:cNvSpPr>
            <a:spLocks noGrp="1" noChangeArrowheads="1"/>
          </p:cNvSpPr>
          <p:nvPr>
            <p:ph type="subTitle" idx="1"/>
          </p:nvPr>
        </p:nvSpPr>
        <p:spPr>
          <a:xfrm>
            <a:off x="1371600" y="4724400"/>
            <a:ext cx="6400800" cy="1295400"/>
          </a:xfrm>
        </p:spPr>
        <p:txBody>
          <a:bodyPr/>
          <a:lstStyle/>
          <a:p>
            <a:pPr eaLnBrk="1" hangingPunct="1">
              <a:lnSpc>
                <a:spcPct val="90000"/>
              </a:lnSpc>
            </a:pPr>
            <a:r>
              <a:rPr lang="en-GB" sz="2000" dirty="0" smtClean="0"/>
              <a:t>Emily Salvesen</a:t>
            </a:r>
          </a:p>
          <a:p>
            <a:pPr eaLnBrk="1" hangingPunct="1">
              <a:lnSpc>
                <a:spcPct val="90000"/>
              </a:lnSpc>
            </a:pPr>
            <a:r>
              <a:rPr lang="en-GB" sz="2000" dirty="0" smtClean="0"/>
              <a:t>Institute </a:t>
            </a:r>
            <a:r>
              <a:rPr lang="en-GB" sz="2000" dirty="0" smtClean="0"/>
              <a:t>for Academic Development (IAD)</a:t>
            </a:r>
          </a:p>
          <a:p>
            <a:pPr eaLnBrk="1" hangingPunct="1">
              <a:lnSpc>
                <a:spcPct val="90000"/>
              </a:lnSpc>
            </a:pPr>
            <a:r>
              <a:rPr lang="en-GB" sz="2000" dirty="0" smtClean="0"/>
              <a:t>IAD.cpdframework@ed.ac.uk</a:t>
            </a:r>
            <a:endParaRPr lang="en-GB" sz="2000" dirty="0" smtClean="0"/>
          </a:p>
          <a:p>
            <a:pPr eaLnBrk="1" hangingPunct="1">
              <a:lnSpc>
                <a:spcPct val="90000"/>
              </a:lnSpc>
            </a:pPr>
            <a:endParaRPr lang="en-GB" sz="2000" dirty="0" smtClean="0"/>
          </a:p>
        </p:txBody>
      </p:sp>
    </p:spTree>
    <p:extLst>
      <p:ext uri="{BB962C8B-B14F-4D97-AF65-F5344CB8AC3E}">
        <p14:creationId xmlns:p14="http://schemas.microsoft.com/office/powerpoint/2010/main" val="153448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Structure</a:t>
            </a:r>
          </a:p>
        </p:txBody>
      </p:sp>
      <p:grpSp>
        <p:nvGrpSpPr>
          <p:cNvPr id="4112" name="Group 4111"/>
          <p:cNvGrpSpPr/>
          <p:nvPr/>
        </p:nvGrpSpPr>
        <p:grpSpPr>
          <a:xfrm>
            <a:off x="3171825" y="96528"/>
            <a:ext cx="1866900" cy="830997"/>
            <a:chOff x="3171825" y="791853"/>
            <a:chExt cx="1866900" cy="830997"/>
          </a:xfrm>
        </p:grpSpPr>
        <p:sp>
          <p:nvSpPr>
            <p:cNvPr id="3" name="Rounded Rectangle 2"/>
            <p:cNvSpPr/>
            <p:nvPr/>
          </p:nvSpPr>
          <p:spPr>
            <a:xfrm>
              <a:off x="3171825" y="800099"/>
              <a:ext cx="1866900" cy="8024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3242469" y="791853"/>
              <a:ext cx="1762125" cy="830997"/>
            </a:xfrm>
            <a:prstGeom prst="rect">
              <a:avLst/>
            </a:prstGeom>
            <a:noFill/>
          </p:spPr>
          <p:txBody>
            <a:bodyPr wrap="square" rtlCol="0">
              <a:spAutoFit/>
            </a:bodyPr>
            <a:lstStyle/>
            <a:p>
              <a:r>
                <a:rPr lang="en-GB" sz="1200" dirty="0" smtClean="0"/>
                <a:t>Seminar 1: Getting started. What is teaching and how do students learn?</a:t>
              </a:r>
              <a:endParaRPr lang="en-GB" sz="1200" dirty="0"/>
            </a:p>
          </p:txBody>
        </p:sp>
      </p:grpSp>
      <p:grpSp>
        <p:nvGrpSpPr>
          <p:cNvPr id="14" name="Group 13"/>
          <p:cNvGrpSpPr/>
          <p:nvPr/>
        </p:nvGrpSpPr>
        <p:grpSpPr>
          <a:xfrm>
            <a:off x="3171825" y="2029211"/>
            <a:ext cx="1866900" cy="514350"/>
            <a:chOff x="3171825" y="1839912"/>
            <a:chExt cx="1866900" cy="514350"/>
          </a:xfrm>
        </p:grpSpPr>
        <p:sp>
          <p:nvSpPr>
            <p:cNvPr id="6" name="Rounded Rectangle 5"/>
            <p:cNvSpPr/>
            <p:nvPr/>
          </p:nvSpPr>
          <p:spPr>
            <a:xfrm>
              <a:off x="3171825" y="1839912"/>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241278" y="1879897"/>
              <a:ext cx="1727994" cy="461665"/>
            </a:xfrm>
            <a:prstGeom prst="rect">
              <a:avLst/>
            </a:prstGeom>
            <a:noFill/>
          </p:spPr>
          <p:txBody>
            <a:bodyPr wrap="square" rtlCol="0">
              <a:spAutoFit/>
            </a:bodyPr>
            <a:lstStyle/>
            <a:p>
              <a:r>
                <a:rPr lang="en-GB" sz="1200" dirty="0" smtClean="0"/>
                <a:t>Seminar 2: Reviewing Teaching</a:t>
              </a:r>
              <a:endParaRPr lang="en-GB" sz="1200" dirty="0"/>
            </a:p>
          </p:txBody>
        </p:sp>
      </p:grpSp>
      <p:grpSp>
        <p:nvGrpSpPr>
          <p:cNvPr id="18" name="Group 17"/>
          <p:cNvGrpSpPr/>
          <p:nvPr/>
        </p:nvGrpSpPr>
        <p:grpSpPr>
          <a:xfrm>
            <a:off x="3171825" y="3998912"/>
            <a:ext cx="1866900" cy="514350"/>
            <a:chOff x="3171825" y="2960687"/>
            <a:chExt cx="1866900" cy="514350"/>
          </a:xfrm>
        </p:grpSpPr>
        <p:sp>
          <p:nvSpPr>
            <p:cNvPr id="7" name="Rounded Rectangle 6"/>
            <p:cNvSpPr/>
            <p:nvPr/>
          </p:nvSpPr>
          <p:spPr>
            <a:xfrm>
              <a:off x="3171825" y="2960687"/>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3241278" y="2987029"/>
              <a:ext cx="1727994" cy="461665"/>
            </a:xfrm>
            <a:prstGeom prst="rect">
              <a:avLst/>
            </a:prstGeom>
            <a:noFill/>
          </p:spPr>
          <p:txBody>
            <a:bodyPr wrap="square" rtlCol="0">
              <a:spAutoFit/>
            </a:bodyPr>
            <a:lstStyle/>
            <a:p>
              <a:r>
                <a:rPr lang="en-GB" sz="1200" dirty="0" smtClean="0"/>
                <a:t>Seminar 3: Reflective Practice</a:t>
              </a:r>
              <a:endParaRPr lang="en-GB" sz="1200" dirty="0"/>
            </a:p>
          </p:txBody>
        </p:sp>
      </p:grpSp>
      <p:grpSp>
        <p:nvGrpSpPr>
          <p:cNvPr id="22" name="Group 21"/>
          <p:cNvGrpSpPr/>
          <p:nvPr/>
        </p:nvGrpSpPr>
        <p:grpSpPr>
          <a:xfrm>
            <a:off x="2124075" y="2648097"/>
            <a:ext cx="1866900" cy="514350"/>
            <a:chOff x="695325" y="2386011"/>
            <a:chExt cx="1866900" cy="514350"/>
          </a:xfrm>
        </p:grpSpPr>
        <p:sp>
          <p:nvSpPr>
            <p:cNvPr id="11" name="Rounded Rectangle 10"/>
            <p:cNvSpPr/>
            <p:nvPr/>
          </p:nvSpPr>
          <p:spPr>
            <a:xfrm>
              <a:off x="695325" y="2386011"/>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764778" y="2412353"/>
              <a:ext cx="1727994" cy="461665"/>
            </a:xfrm>
            <a:prstGeom prst="rect">
              <a:avLst/>
            </a:prstGeom>
            <a:noFill/>
          </p:spPr>
          <p:txBody>
            <a:bodyPr wrap="square" rtlCol="0">
              <a:spAutoFit/>
            </a:bodyPr>
            <a:lstStyle/>
            <a:p>
              <a:r>
                <a:rPr lang="en-GB" sz="1200" dirty="0" smtClean="0"/>
                <a:t>Peer Observation Exchange</a:t>
              </a:r>
              <a:endParaRPr lang="en-GB" sz="1200" dirty="0"/>
            </a:p>
          </p:txBody>
        </p:sp>
      </p:grpSp>
      <p:grpSp>
        <p:nvGrpSpPr>
          <p:cNvPr id="21" name="Group 20"/>
          <p:cNvGrpSpPr/>
          <p:nvPr/>
        </p:nvGrpSpPr>
        <p:grpSpPr>
          <a:xfrm>
            <a:off x="3171825" y="5038724"/>
            <a:ext cx="1866900" cy="672674"/>
            <a:chOff x="3171825" y="4000499"/>
            <a:chExt cx="1866900" cy="672674"/>
          </a:xfrm>
        </p:grpSpPr>
        <p:sp>
          <p:nvSpPr>
            <p:cNvPr id="8" name="Rounded Rectangle 7"/>
            <p:cNvSpPr/>
            <p:nvPr/>
          </p:nvSpPr>
          <p:spPr>
            <a:xfrm>
              <a:off x="3171825" y="4000499"/>
              <a:ext cx="1866900" cy="672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241278" y="4026842"/>
              <a:ext cx="1727994" cy="646331"/>
            </a:xfrm>
            <a:prstGeom prst="rect">
              <a:avLst/>
            </a:prstGeom>
            <a:noFill/>
          </p:spPr>
          <p:txBody>
            <a:bodyPr wrap="square" rtlCol="0">
              <a:spAutoFit/>
            </a:bodyPr>
            <a:lstStyle/>
            <a:p>
              <a:r>
                <a:rPr lang="en-GB" sz="1200" dirty="0" smtClean="0"/>
                <a:t>Final Assignment: Reflective Practice Account </a:t>
              </a:r>
              <a:endParaRPr lang="en-GB" sz="1200" dirty="0"/>
            </a:p>
          </p:txBody>
        </p:sp>
      </p:grpSp>
      <p:grpSp>
        <p:nvGrpSpPr>
          <p:cNvPr id="23" name="Group 22"/>
          <p:cNvGrpSpPr/>
          <p:nvPr/>
        </p:nvGrpSpPr>
        <p:grpSpPr>
          <a:xfrm>
            <a:off x="4219575" y="3407806"/>
            <a:ext cx="1866900" cy="514350"/>
            <a:chOff x="5657850" y="2386011"/>
            <a:chExt cx="1866900" cy="514350"/>
          </a:xfrm>
        </p:grpSpPr>
        <p:sp>
          <p:nvSpPr>
            <p:cNvPr id="10" name="Rounded Rectangle 9"/>
            <p:cNvSpPr/>
            <p:nvPr/>
          </p:nvSpPr>
          <p:spPr>
            <a:xfrm>
              <a:off x="5657850" y="2386011"/>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5743575" y="2412353"/>
              <a:ext cx="1638300" cy="461665"/>
            </a:xfrm>
            <a:prstGeom prst="rect">
              <a:avLst/>
            </a:prstGeom>
            <a:noFill/>
          </p:spPr>
          <p:txBody>
            <a:bodyPr wrap="square" rtlCol="0">
              <a:spAutoFit/>
            </a:bodyPr>
            <a:lstStyle/>
            <a:p>
              <a:r>
                <a:rPr lang="en-GB" sz="1200" dirty="0" smtClean="0"/>
                <a:t>Teaching Observation Account</a:t>
              </a:r>
              <a:endParaRPr lang="en-GB" sz="1200" dirty="0"/>
            </a:p>
          </p:txBody>
        </p:sp>
      </p:grpSp>
      <p:grpSp>
        <p:nvGrpSpPr>
          <p:cNvPr id="24" name="Group 23"/>
          <p:cNvGrpSpPr/>
          <p:nvPr/>
        </p:nvGrpSpPr>
        <p:grpSpPr>
          <a:xfrm>
            <a:off x="4219575" y="1175522"/>
            <a:ext cx="1866900" cy="514350"/>
            <a:chOff x="5657850" y="1320798"/>
            <a:chExt cx="1866900" cy="514350"/>
          </a:xfrm>
        </p:grpSpPr>
        <p:sp>
          <p:nvSpPr>
            <p:cNvPr id="12" name="Rounded Rectangle 11"/>
            <p:cNvSpPr/>
            <p:nvPr/>
          </p:nvSpPr>
          <p:spPr>
            <a:xfrm>
              <a:off x="5657850" y="1320798"/>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5657850" y="1347140"/>
              <a:ext cx="1638300" cy="461665"/>
            </a:xfrm>
            <a:prstGeom prst="rect">
              <a:avLst/>
            </a:prstGeom>
            <a:noFill/>
          </p:spPr>
          <p:txBody>
            <a:bodyPr wrap="square" rtlCol="0">
              <a:spAutoFit/>
            </a:bodyPr>
            <a:lstStyle/>
            <a:p>
              <a:r>
                <a:rPr lang="en-GB" sz="1200" dirty="0" smtClean="0"/>
                <a:t>Online forum discussion</a:t>
              </a:r>
              <a:endParaRPr lang="en-GB" sz="1200" dirty="0"/>
            </a:p>
          </p:txBody>
        </p:sp>
      </p:grpSp>
      <p:grpSp>
        <p:nvGrpSpPr>
          <p:cNvPr id="25" name="Group 24"/>
          <p:cNvGrpSpPr/>
          <p:nvPr/>
        </p:nvGrpSpPr>
        <p:grpSpPr>
          <a:xfrm>
            <a:off x="3171825" y="6162675"/>
            <a:ext cx="1866900" cy="514350"/>
            <a:chOff x="3171825" y="5124450"/>
            <a:chExt cx="1866900" cy="514350"/>
          </a:xfrm>
        </p:grpSpPr>
        <p:sp>
          <p:nvSpPr>
            <p:cNvPr id="9" name="Rounded Rectangle 8"/>
            <p:cNvSpPr/>
            <p:nvPr/>
          </p:nvSpPr>
          <p:spPr>
            <a:xfrm>
              <a:off x="3171825" y="5124450"/>
              <a:ext cx="1866900" cy="514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3171825" y="5243125"/>
              <a:ext cx="1638300" cy="276999"/>
            </a:xfrm>
            <a:prstGeom prst="rect">
              <a:avLst/>
            </a:prstGeom>
            <a:noFill/>
          </p:spPr>
          <p:txBody>
            <a:bodyPr wrap="square" rtlCol="0">
              <a:spAutoFit/>
            </a:bodyPr>
            <a:lstStyle/>
            <a:p>
              <a:r>
                <a:rPr lang="en-GB" sz="1200" dirty="0" smtClean="0"/>
                <a:t>Next steps</a:t>
              </a:r>
              <a:endParaRPr lang="en-GB" sz="1200" dirty="0"/>
            </a:p>
          </p:txBody>
        </p:sp>
      </p:grpSp>
      <p:cxnSp>
        <p:nvCxnSpPr>
          <p:cNvPr id="43" name="Straight Arrow Connector 42"/>
          <p:cNvCxnSpPr>
            <a:stCxn id="7" idx="2"/>
            <a:endCxn id="8" idx="0"/>
          </p:cNvCxnSpPr>
          <p:nvPr/>
        </p:nvCxnSpPr>
        <p:spPr>
          <a:xfrm>
            <a:off x="4105275" y="4513262"/>
            <a:ext cx="0" cy="525462"/>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7" idx="2"/>
          </p:cNvCxnSpPr>
          <p:nvPr/>
        </p:nvCxnSpPr>
        <p:spPr>
          <a:xfrm>
            <a:off x="4105275" y="5711398"/>
            <a:ext cx="0" cy="451277"/>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4086225" y="1282656"/>
            <a:ext cx="0" cy="426651"/>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104481" y="2949121"/>
            <a:ext cx="0" cy="426651"/>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1" name="Rounded Rectangle 60"/>
          <p:cNvSpPr/>
          <p:nvPr/>
        </p:nvSpPr>
        <p:spPr>
          <a:xfrm>
            <a:off x="6742113" y="4301781"/>
            <a:ext cx="1866900" cy="17942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p:cNvSpPr txBox="1"/>
          <p:nvPr/>
        </p:nvSpPr>
        <p:spPr>
          <a:xfrm>
            <a:off x="6855817" y="4486919"/>
            <a:ext cx="1638300" cy="1384995"/>
          </a:xfrm>
          <a:prstGeom prst="rect">
            <a:avLst/>
          </a:prstGeom>
          <a:noFill/>
        </p:spPr>
        <p:txBody>
          <a:bodyPr wrap="square" rtlCol="0">
            <a:spAutoFit/>
          </a:bodyPr>
          <a:lstStyle/>
          <a:p>
            <a:r>
              <a:rPr lang="en-GB" sz="1200" dirty="0" smtClean="0"/>
              <a:t>Other Requirement:</a:t>
            </a:r>
          </a:p>
          <a:p>
            <a:endParaRPr lang="en-GB" sz="1200" dirty="0" smtClean="0"/>
          </a:p>
          <a:p>
            <a:pPr marL="171450" indent="-171450">
              <a:buFont typeface="Arial" panose="020B0604020202020204" pitchFamily="34" charset="0"/>
              <a:buChar char="•"/>
            </a:pPr>
            <a:r>
              <a:rPr lang="en-GB" sz="1200" dirty="0" smtClean="0"/>
              <a:t>Participation in at </a:t>
            </a:r>
            <a:r>
              <a:rPr lang="en-GB" sz="1200" dirty="0"/>
              <a:t>least two </a:t>
            </a:r>
            <a:r>
              <a:rPr lang="en-GB" sz="1200" i="1" dirty="0"/>
              <a:t>IAD Courses for T&amp;Ds</a:t>
            </a:r>
            <a:r>
              <a:rPr lang="en-GB" sz="1200" dirty="0"/>
              <a:t> of choice or equivalent </a:t>
            </a:r>
          </a:p>
        </p:txBody>
      </p:sp>
      <p:sp>
        <p:nvSpPr>
          <p:cNvPr id="63" name="Rounded Rectangle 62"/>
          <p:cNvSpPr/>
          <p:nvPr/>
        </p:nvSpPr>
        <p:spPr>
          <a:xfrm>
            <a:off x="6732588" y="1749254"/>
            <a:ext cx="1866900" cy="21729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p:cNvSpPr txBox="1"/>
          <p:nvPr/>
        </p:nvSpPr>
        <p:spPr>
          <a:xfrm>
            <a:off x="6778228" y="1981496"/>
            <a:ext cx="1793478" cy="1421928"/>
          </a:xfrm>
          <a:prstGeom prst="rect">
            <a:avLst/>
          </a:prstGeom>
          <a:noFill/>
        </p:spPr>
        <p:txBody>
          <a:bodyPr wrap="square" rtlCol="0">
            <a:spAutoFit/>
          </a:bodyPr>
          <a:lstStyle/>
          <a:p>
            <a:pPr>
              <a:lnSpc>
                <a:spcPct val="80000"/>
              </a:lnSpc>
              <a:defRPr/>
            </a:pPr>
            <a:r>
              <a:rPr lang="en-GB" sz="1200" dirty="0"/>
              <a:t>Short blog posts on a discussion </a:t>
            </a:r>
            <a:r>
              <a:rPr lang="en-GB" sz="1200" dirty="0" smtClean="0"/>
              <a:t>forum:</a:t>
            </a:r>
          </a:p>
          <a:p>
            <a:pPr>
              <a:lnSpc>
                <a:spcPct val="80000"/>
              </a:lnSpc>
              <a:defRPr/>
            </a:pPr>
            <a:endParaRPr lang="en-GB" sz="1200" dirty="0" smtClean="0"/>
          </a:p>
          <a:p>
            <a:pPr marL="171450" indent="-171450">
              <a:lnSpc>
                <a:spcPct val="80000"/>
              </a:lnSpc>
              <a:buFont typeface="Arial" panose="020B0604020202020204" pitchFamily="34" charset="0"/>
              <a:buChar char="•"/>
              <a:defRPr/>
            </a:pPr>
            <a:r>
              <a:rPr lang="en-GB" sz="1200" dirty="0" smtClean="0"/>
              <a:t>Between </a:t>
            </a:r>
            <a:r>
              <a:rPr lang="en-GB" sz="1200" dirty="0"/>
              <a:t>each </a:t>
            </a:r>
            <a:r>
              <a:rPr lang="en-GB" sz="1200" dirty="0" smtClean="0"/>
              <a:t>seminar</a:t>
            </a:r>
          </a:p>
          <a:p>
            <a:pPr marL="171450" indent="-171450">
              <a:lnSpc>
                <a:spcPct val="80000"/>
              </a:lnSpc>
              <a:buFont typeface="Arial" panose="020B0604020202020204" pitchFamily="34" charset="0"/>
              <a:buChar char="•"/>
              <a:defRPr/>
            </a:pPr>
            <a:r>
              <a:rPr lang="en-GB" sz="1200" dirty="0" smtClean="0"/>
              <a:t>Reflection </a:t>
            </a:r>
            <a:r>
              <a:rPr lang="en-GB" sz="1200" dirty="0"/>
              <a:t>based on the </a:t>
            </a:r>
            <a:r>
              <a:rPr lang="en-GB" sz="1200" dirty="0" smtClean="0"/>
              <a:t>seminar material</a:t>
            </a:r>
          </a:p>
          <a:p>
            <a:pPr marL="171450" indent="-171450">
              <a:lnSpc>
                <a:spcPct val="80000"/>
              </a:lnSpc>
              <a:buFont typeface="Arial" panose="020B0604020202020204" pitchFamily="34" charset="0"/>
              <a:buChar char="•"/>
              <a:defRPr/>
            </a:pPr>
            <a:r>
              <a:rPr lang="en-GB" sz="1200" dirty="0" smtClean="0"/>
              <a:t>Respond </a:t>
            </a:r>
            <a:r>
              <a:rPr lang="en-GB" sz="1200" dirty="0"/>
              <a:t>to others’ posts</a:t>
            </a:r>
          </a:p>
        </p:txBody>
      </p:sp>
    </p:spTree>
    <p:extLst>
      <p:ext uri="{BB962C8B-B14F-4D97-AF65-F5344CB8AC3E}">
        <p14:creationId xmlns:p14="http://schemas.microsoft.com/office/powerpoint/2010/main" val="208098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p:bldP spid="63" grpId="0" animBg="1"/>
      <p:bldP spid="6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2400" dirty="0" smtClean="0"/>
              <a:t>Key points </a:t>
            </a:r>
            <a:br>
              <a:rPr lang="en-GB" sz="2400" dirty="0" smtClean="0"/>
            </a:br>
            <a:r>
              <a:rPr lang="en-GB" sz="2400" dirty="0"/>
              <a:t>	</a:t>
            </a:r>
            <a:r>
              <a:rPr lang="en-GB" sz="2400" dirty="0" smtClean="0"/>
              <a:t>– and what people get out of these</a:t>
            </a:r>
          </a:p>
        </p:txBody>
      </p:sp>
      <p:sp>
        <p:nvSpPr>
          <p:cNvPr id="12291" name="Rectangle 3"/>
          <p:cNvSpPr>
            <a:spLocks noGrp="1" noChangeArrowheads="1"/>
          </p:cNvSpPr>
          <p:nvPr>
            <p:ph type="body" idx="1"/>
          </p:nvPr>
        </p:nvSpPr>
        <p:spPr>
          <a:xfrm>
            <a:off x="457200" y="1266825"/>
            <a:ext cx="8229600" cy="5211763"/>
          </a:xfrm>
        </p:spPr>
        <p:txBody>
          <a:bodyPr/>
          <a:lstStyle/>
          <a:p>
            <a:pPr eaLnBrk="1" hangingPunct="1">
              <a:lnSpc>
                <a:spcPct val="80000"/>
              </a:lnSpc>
              <a:defRPr/>
            </a:pPr>
            <a:r>
              <a:rPr lang="en-GB" sz="1600" dirty="0" smtClean="0"/>
              <a:t>Supported environment</a:t>
            </a:r>
          </a:p>
          <a:p>
            <a:pPr eaLnBrk="1" hangingPunct="1">
              <a:lnSpc>
                <a:spcPct val="80000"/>
              </a:lnSpc>
              <a:defRPr/>
            </a:pPr>
            <a:r>
              <a:rPr lang="en-GB" sz="1600" dirty="0" smtClean="0"/>
              <a:t>Guided introduction to the literature</a:t>
            </a:r>
          </a:p>
          <a:p>
            <a:pPr eaLnBrk="1" hangingPunct="1">
              <a:lnSpc>
                <a:spcPct val="80000"/>
              </a:lnSpc>
              <a:defRPr/>
            </a:pPr>
            <a:r>
              <a:rPr lang="en-GB" sz="1600" dirty="0" smtClean="0"/>
              <a:t>Peer support</a:t>
            </a:r>
          </a:p>
          <a:p>
            <a:pPr eaLnBrk="1" hangingPunct="1">
              <a:lnSpc>
                <a:spcPct val="80000"/>
              </a:lnSpc>
              <a:defRPr/>
            </a:pPr>
            <a:r>
              <a:rPr lang="en-GB" sz="1600" dirty="0" smtClean="0"/>
              <a:t>Motivation</a:t>
            </a:r>
          </a:p>
          <a:p>
            <a:pPr eaLnBrk="1" hangingPunct="1">
              <a:lnSpc>
                <a:spcPct val="80000"/>
              </a:lnSpc>
              <a:defRPr/>
            </a:pPr>
            <a:r>
              <a:rPr lang="en-GB" sz="1600" dirty="0" smtClean="0"/>
              <a:t>Inspiration </a:t>
            </a:r>
          </a:p>
          <a:p>
            <a:pPr eaLnBrk="1" hangingPunct="1">
              <a:lnSpc>
                <a:spcPct val="80000"/>
              </a:lnSpc>
              <a:defRPr/>
            </a:pPr>
            <a:r>
              <a:rPr lang="en-GB" sz="1600" dirty="0" smtClean="0"/>
              <a:t>Immediacy of application</a:t>
            </a:r>
          </a:p>
          <a:p>
            <a:pPr marL="0" indent="0" eaLnBrk="1" hangingPunct="1">
              <a:lnSpc>
                <a:spcPct val="80000"/>
              </a:lnSpc>
              <a:buNone/>
              <a:defRPr/>
            </a:pPr>
            <a:endParaRPr lang="en-GB" sz="1600" dirty="0" smtClean="0"/>
          </a:p>
          <a:p>
            <a:pPr marL="0" indent="0" eaLnBrk="1" hangingPunct="1">
              <a:lnSpc>
                <a:spcPct val="80000"/>
              </a:lnSpc>
              <a:buNone/>
              <a:defRPr/>
            </a:pPr>
            <a:endParaRPr lang="en-GB" sz="1600" dirty="0" smtClean="0"/>
          </a:p>
        </p:txBody>
      </p:sp>
      <p:grpSp>
        <p:nvGrpSpPr>
          <p:cNvPr id="10" name="Group 9"/>
          <p:cNvGrpSpPr/>
          <p:nvPr/>
        </p:nvGrpSpPr>
        <p:grpSpPr>
          <a:xfrm>
            <a:off x="363894" y="2790136"/>
            <a:ext cx="3662737" cy="1741020"/>
            <a:chOff x="77056" y="2591110"/>
            <a:chExt cx="3662737" cy="1741020"/>
          </a:xfrm>
        </p:grpSpPr>
        <p:sp>
          <p:nvSpPr>
            <p:cNvPr id="9" name="Rounded Rectangular Callout 8"/>
            <p:cNvSpPr/>
            <p:nvPr/>
          </p:nvSpPr>
          <p:spPr>
            <a:xfrm>
              <a:off x="77056" y="2591110"/>
              <a:ext cx="3642189" cy="1734310"/>
            </a:xfrm>
            <a:prstGeom prst="wedgeRoundRectCallout">
              <a:avLst>
                <a:gd name="adj1" fmla="val 47714"/>
                <a:gd name="adj2" fmla="val 7731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97604" y="2611659"/>
              <a:ext cx="3642189" cy="1720471"/>
            </a:xfrm>
            <a:prstGeom prst="rect">
              <a:avLst/>
            </a:prstGeom>
          </p:spPr>
          <p:txBody>
            <a:bodyPr wrap="square">
              <a:spAutoFit/>
            </a:bodyPr>
            <a:lstStyle/>
            <a:p>
              <a:pPr>
                <a:lnSpc>
                  <a:spcPct val="115000"/>
                </a:lnSpc>
                <a:spcAft>
                  <a:spcPts val="0"/>
                </a:spcAft>
              </a:pPr>
              <a:r>
                <a:rPr lang="en-GB" sz="1400" dirty="0" smtClean="0">
                  <a:effectLst/>
                  <a:ea typeface="Calibri" panose="020F0502020204030204" pitchFamily="34" charset="0"/>
                  <a:cs typeface="Times New Roman" panose="02020603050405020304" pitchFamily="18" charset="0"/>
                </a:rPr>
                <a:t>“Definitely improve my teaching, </a:t>
              </a:r>
              <a:r>
                <a:rPr lang="en-GB" sz="1600" dirty="0" smtClean="0">
                  <a:effectLst/>
                  <a:ea typeface="Calibri" panose="020F0502020204030204" pitchFamily="34" charset="0"/>
                  <a:cs typeface="Times New Roman" panose="02020603050405020304" pitchFamily="18" charset="0"/>
                </a:rPr>
                <a:t>changed my perspective</a:t>
              </a:r>
              <a:r>
                <a:rPr lang="en-GB" sz="1400" dirty="0" smtClean="0">
                  <a:effectLst/>
                  <a:ea typeface="Calibri" panose="020F0502020204030204" pitchFamily="34" charset="0"/>
                  <a:cs typeface="Times New Roman" panose="02020603050405020304" pitchFamily="18" charset="0"/>
                </a:rPr>
                <a:t> on my own teaching approach as a result I’m </a:t>
              </a:r>
              <a:r>
                <a:rPr lang="en-GB" sz="1600" dirty="0" smtClean="0">
                  <a:effectLst/>
                  <a:ea typeface="Calibri" panose="020F0502020204030204" pitchFamily="34" charset="0"/>
                  <a:cs typeface="Times New Roman" panose="02020603050405020304" pitchFamily="18" charset="0"/>
                </a:rPr>
                <a:t>more aware</a:t>
              </a:r>
              <a:r>
                <a:rPr lang="en-GB" sz="1400" dirty="0" smtClean="0">
                  <a:effectLst/>
                  <a:ea typeface="Calibri" panose="020F0502020204030204" pitchFamily="34" charset="0"/>
                  <a:cs typeface="Times New Roman" panose="02020603050405020304" pitchFamily="18" charset="0"/>
                </a:rPr>
                <a:t> of the various strategies which I can implement to </a:t>
              </a:r>
              <a:r>
                <a:rPr lang="en-GB" sz="1600" dirty="0" smtClean="0">
                  <a:effectLst/>
                  <a:ea typeface="Calibri" panose="020F0502020204030204" pitchFamily="34" charset="0"/>
                  <a:cs typeface="Times New Roman" panose="02020603050405020304" pitchFamily="18" charset="0"/>
                </a:rPr>
                <a:t>further engage</a:t>
              </a:r>
              <a:r>
                <a:rPr lang="en-GB" sz="1400" dirty="0" smtClean="0">
                  <a:effectLst/>
                  <a:ea typeface="Calibri" panose="020F0502020204030204" pitchFamily="34" charset="0"/>
                  <a:cs typeface="Times New Roman" panose="02020603050405020304" pitchFamily="18" charset="0"/>
                </a:rPr>
                <a:t> students with the course material.”</a:t>
              </a:r>
              <a:endParaRPr lang="en-GB" sz="1400" dirty="0">
                <a:effectLst/>
                <a:ea typeface="Calibri" panose="020F0502020204030204" pitchFamily="34" charset="0"/>
                <a:cs typeface="Times New Roman" panose="02020603050405020304" pitchFamily="18" charset="0"/>
              </a:endParaRPr>
            </a:p>
          </p:txBody>
        </p:sp>
      </p:grpSp>
      <p:grpSp>
        <p:nvGrpSpPr>
          <p:cNvPr id="6" name="Group 5"/>
          <p:cNvGrpSpPr/>
          <p:nvPr/>
        </p:nvGrpSpPr>
        <p:grpSpPr>
          <a:xfrm>
            <a:off x="6072029" y="3503819"/>
            <a:ext cx="3030876" cy="1395831"/>
            <a:chOff x="6072028" y="4035260"/>
            <a:chExt cx="3030876" cy="1395831"/>
          </a:xfrm>
        </p:grpSpPr>
        <p:sp>
          <p:nvSpPr>
            <p:cNvPr id="5" name="Rounded Rectangular Callout 4"/>
            <p:cNvSpPr/>
            <p:nvPr/>
          </p:nvSpPr>
          <p:spPr>
            <a:xfrm>
              <a:off x="6123398" y="4035260"/>
              <a:ext cx="2845941" cy="1395831"/>
            </a:xfrm>
            <a:prstGeom prst="wedgeRoundRectCallout">
              <a:avLst>
                <a:gd name="adj1" fmla="val -44449"/>
                <a:gd name="adj2" fmla="val 7150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6072028" y="4147167"/>
              <a:ext cx="3030876" cy="1231106"/>
            </a:xfrm>
            <a:prstGeom prst="rect">
              <a:avLst/>
            </a:prstGeom>
          </p:spPr>
          <p:txBody>
            <a:bodyPr wrap="square">
              <a:spAutoFit/>
            </a:bodyPr>
            <a:lstStyle/>
            <a:p>
              <a:r>
                <a:rPr lang="en-GB" sz="1400" dirty="0" smtClean="0">
                  <a:effectLst/>
                  <a:ea typeface="Calibri" panose="020F0502020204030204" pitchFamily="34" charset="0"/>
                  <a:cs typeface="Times New Roman" panose="02020603050405020304" pitchFamily="18" charset="0"/>
                </a:rPr>
                <a:t>“The seminars provided loads of choices for </a:t>
              </a:r>
              <a:r>
                <a:rPr lang="en-GB" sz="1600" dirty="0" smtClean="0">
                  <a:effectLst/>
                  <a:ea typeface="Calibri" panose="020F0502020204030204" pitchFamily="34" charset="0"/>
                  <a:cs typeface="Times New Roman" panose="02020603050405020304" pitchFamily="18" charset="0"/>
                </a:rPr>
                <a:t>improving my communication</a:t>
              </a:r>
              <a:r>
                <a:rPr lang="en-GB" sz="1400" dirty="0" smtClean="0">
                  <a:effectLst/>
                  <a:ea typeface="Calibri" panose="020F0502020204030204" pitchFamily="34" charset="0"/>
                  <a:cs typeface="Times New Roman" panose="02020603050405020304" pitchFamily="18" charset="0"/>
                </a:rPr>
                <a:t> with the students, to enhance engagement and pointed out useful bibliography.”</a:t>
              </a:r>
              <a:endParaRPr lang="en-GB" sz="1400" dirty="0"/>
            </a:p>
          </p:txBody>
        </p:sp>
      </p:grpSp>
      <p:grpSp>
        <p:nvGrpSpPr>
          <p:cNvPr id="11" name="Group 10"/>
          <p:cNvGrpSpPr/>
          <p:nvPr/>
        </p:nvGrpSpPr>
        <p:grpSpPr>
          <a:xfrm>
            <a:off x="4473558" y="1057601"/>
            <a:ext cx="4613096" cy="2518118"/>
            <a:chOff x="4572000" y="1708205"/>
            <a:chExt cx="4613096" cy="2518118"/>
          </a:xfrm>
        </p:grpSpPr>
        <p:sp>
          <p:nvSpPr>
            <p:cNvPr id="7" name="Rounded Rectangular Callout 6"/>
            <p:cNvSpPr/>
            <p:nvPr/>
          </p:nvSpPr>
          <p:spPr>
            <a:xfrm>
              <a:off x="4572000" y="1708205"/>
              <a:ext cx="4494944" cy="2201346"/>
            </a:xfrm>
            <a:prstGeom prst="wedgeRoundRectCallout">
              <a:avLst>
                <a:gd name="adj1" fmla="val -40033"/>
                <a:gd name="adj2" fmla="val 6996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4613096" y="1727177"/>
              <a:ext cx="4572000" cy="2499146"/>
            </a:xfrm>
            <a:prstGeom prst="rect">
              <a:avLst/>
            </a:prstGeom>
          </p:spPr>
          <p:txBody>
            <a:bodyPr>
              <a:spAutoFit/>
            </a:bodyPr>
            <a:lstStyle/>
            <a:p>
              <a:pPr>
                <a:lnSpc>
                  <a:spcPct val="115000"/>
                </a:lnSpc>
                <a:spcAft>
                  <a:spcPts val="0"/>
                </a:spcAft>
              </a:pPr>
              <a:r>
                <a:rPr lang="en-GB" sz="1400" dirty="0" smtClean="0">
                  <a:effectLst/>
                  <a:ea typeface="Calibri" panose="020F0502020204030204" pitchFamily="34" charset="0"/>
                  <a:cs typeface="Times New Roman" panose="02020603050405020304" pitchFamily="18" charset="0"/>
                </a:rPr>
                <a:t>“It was useful to do some reading that I wouldn't have done otherwise. In the literature I found suggestions for some of the challenges I face in the class. </a:t>
              </a:r>
            </a:p>
            <a:p>
              <a:pPr>
                <a:lnSpc>
                  <a:spcPct val="115000"/>
                </a:lnSpc>
                <a:spcAft>
                  <a:spcPts val="0"/>
                </a:spcAft>
              </a:pPr>
              <a:r>
                <a:rPr lang="en-GB" sz="1400" dirty="0" smtClean="0">
                  <a:effectLst/>
                  <a:ea typeface="Calibri" panose="020F0502020204030204" pitchFamily="34" charset="0"/>
                  <a:cs typeface="Times New Roman" panose="02020603050405020304" pitchFamily="18" charset="0"/>
                </a:rPr>
                <a:t>It was useful to </a:t>
              </a:r>
              <a:r>
                <a:rPr lang="en-GB" sz="1600" dirty="0" smtClean="0">
                  <a:effectLst/>
                  <a:ea typeface="Calibri" panose="020F0502020204030204" pitchFamily="34" charset="0"/>
                  <a:cs typeface="Times New Roman" panose="02020603050405020304" pitchFamily="18" charset="0"/>
                </a:rPr>
                <a:t>talk with other people</a:t>
              </a:r>
              <a:r>
                <a:rPr lang="en-GB" sz="1400" dirty="0" smtClean="0">
                  <a:effectLst/>
                  <a:ea typeface="Calibri" panose="020F0502020204030204" pitchFamily="34" charset="0"/>
                  <a:cs typeface="Times New Roman" panose="02020603050405020304" pitchFamily="18" charset="0"/>
                </a:rPr>
                <a:t>.</a:t>
              </a:r>
            </a:p>
            <a:p>
              <a:pPr>
                <a:lnSpc>
                  <a:spcPct val="115000"/>
                </a:lnSpc>
                <a:spcAft>
                  <a:spcPts val="0"/>
                </a:spcAft>
              </a:pPr>
              <a:r>
                <a:rPr lang="en-GB" sz="1400" dirty="0" smtClean="0">
                  <a:effectLst/>
                  <a:ea typeface="Calibri" panose="020F0502020204030204" pitchFamily="34" charset="0"/>
                  <a:cs typeface="Times New Roman" panose="02020603050405020304" pitchFamily="18" charset="0"/>
                </a:rPr>
                <a:t>It gave me </a:t>
              </a:r>
              <a:r>
                <a:rPr lang="en-GB" sz="1600" dirty="0" smtClean="0">
                  <a:effectLst/>
                  <a:ea typeface="Calibri" panose="020F0502020204030204" pitchFamily="34" charset="0"/>
                  <a:cs typeface="Times New Roman" panose="02020603050405020304" pitchFamily="18" charset="0"/>
                </a:rPr>
                <a:t>confidence</a:t>
              </a:r>
              <a:r>
                <a:rPr lang="en-GB" sz="1400" dirty="0" smtClean="0">
                  <a:effectLst/>
                  <a:ea typeface="Calibri" panose="020F0502020204030204" pitchFamily="34" charset="0"/>
                  <a:cs typeface="Times New Roman" panose="02020603050405020304" pitchFamily="18" charset="0"/>
                </a:rPr>
                <a:t> that I am on the right track. </a:t>
              </a:r>
            </a:p>
            <a:p>
              <a:pPr>
                <a:lnSpc>
                  <a:spcPct val="115000"/>
                </a:lnSpc>
                <a:spcAft>
                  <a:spcPts val="0"/>
                </a:spcAft>
              </a:pPr>
              <a:r>
                <a:rPr lang="en-GB" sz="1400" dirty="0"/>
                <a:t>It </a:t>
              </a:r>
              <a:r>
                <a:rPr lang="en-GB" sz="1600" dirty="0"/>
                <a:t>motivated</a:t>
              </a:r>
              <a:r>
                <a:rPr lang="en-GB" sz="1400" dirty="0"/>
                <a:t> me to continue to the next level. </a:t>
              </a:r>
            </a:p>
            <a:p>
              <a:pPr>
                <a:lnSpc>
                  <a:spcPct val="115000"/>
                </a:lnSpc>
                <a:spcAft>
                  <a:spcPts val="0"/>
                </a:spcAft>
              </a:pPr>
              <a:r>
                <a:rPr lang="en-GB" sz="1400" dirty="0" smtClean="0"/>
                <a:t>Thank </a:t>
              </a:r>
              <a:r>
                <a:rPr lang="en-GB" sz="1400" dirty="0"/>
                <a:t>you very much. I really enjoyed it and I will recommend it to my colleagues</a:t>
              </a:r>
              <a:r>
                <a:rPr lang="en-GB" sz="1400" dirty="0" smtClean="0"/>
                <a:t>.”  </a:t>
              </a:r>
              <a:endParaRPr lang="en-GB" sz="1400" dirty="0"/>
            </a:p>
            <a:p>
              <a:pPr>
                <a:lnSpc>
                  <a:spcPct val="115000"/>
                </a:lnSpc>
                <a:spcAft>
                  <a:spcPts val="0"/>
                </a:spcAft>
              </a:pP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4" name="Group 13"/>
          <p:cNvGrpSpPr/>
          <p:nvPr/>
        </p:nvGrpSpPr>
        <p:grpSpPr>
          <a:xfrm>
            <a:off x="3328827" y="5113962"/>
            <a:ext cx="3069404" cy="1444655"/>
            <a:chOff x="228600" y="2531444"/>
            <a:chExt cx="3069404" cy="1444655"/>
          </a:xfrm>
        </p:grpSpPr>
        <p:sp>
          <p:nvSpPr>
            <p:cNvPr id="13" name="Rounded Rectangular Callout 12"/>
            <p:cNvSpPr/>
            <p:nvPr/>
          </p:nvSpPr>
          <p:spPr>
            <a:xfrm>
              <a:off x="228600" y="2531444"/>
              <a:ext cx="2925566" cy="1444655"/>
            </a:xfrm>
            <a:prstGeom prst="wedgeRoundRectCallout">
              <a:avLst>
                <a:gd name="adj1" fmla="val 1994"/>
                <a:gd name="adj2" fmla="val -818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28600" y="2531444"/>
              <a:ext cx="3069404" cy="1401922"/>
            </a:xfrm>
            <a:prstGeom prst="rect">
              <a:avLst/>
            </a:prstGeom>
          </p:spPr>
          <p:txBody>
            <a:bodyPr wrap="square">
              <a:spAutoFit/>
            </a:bodyPr>
            <a:lstStyle/>
            <a:p>
              <a:pPr>
                <a:lnSpc>
                  <a:spcPct val="115000"/>
                </a:lnSpc>
                <a:spcAft>
                  <a:spcPts val="0"/>
                </a:spcAft>
              </a:pPr>
              <a:r>
                <a:rPr lang="en-GB" sz="1400" dirty="0" smtClean="0">
                  <a:effectLst/>
                  <a:ea typeface="Calibri" panose="020F0502020204030204" pitchFamily="34" charset="0"/>
                  <a:cs typeface="Times New Roman" panose="02020603050405020304" pitchFamily="18" charset="0"/>
                </a:rPr>
                <a:t>“I found the </a:t>
              </a:r>
              <a:r>
                <a:rPr lang="en-GB" sz="1600" dirty="0" smtClean="0">
                  <a:effectLst/>
                  <a:ea typeface="Calibri" panose="020F0502020204030204" pitchFamily="34" charset="0"/>
                  <a:cs typeface="Times New Roman" panose="02020603050405020304" pitchFamily="18" charset="0"/>
                </a:rPr>
                <a:t>sense of perspective </a:t>
              </a:r>
              <a:r>
                <a:rPr lang="en-GB" sz="1400" dirty="0" smtClean="0">
                  <a:effectLst/>
                  <a:ea typeface="Calibri" panose="020F0502020204030204" pitchFamily="34" charset="0"/>
                  <a:cs typeface="Times New Roman" panose="02020603050405020304" pitchFamily="18" charset="0"/>
                </a:rPr>
                <a:t>from discussion with tutors /demonstrators from other subject areas a </a:t>
              </a:r>
              <a:r>
                <a:rPr lang="en-GB" sz="1600" dirty="0" smtClean="0">
                  <a:effectLst/>
                  <a:ea typeface="Calibri" panose="020F0502020204030204" pitchFamily="34" charset="0"/>
                  <a:cs typeface="Times New Roman" panose="02020603050405020304" pitchFamily="18" charset="0"/>
                </a:rPr>
                <a:t>really valuable </a:t>
              </a:r>
              <a:r>
                <a:rPr lang="en-GB" sz="1400" dirty="0" smtClean="0">
                  <a:effectLst/>
                  <a:ea typeface="Calibri" panose="020F0502020204030204" pitchFamily="34" charset="0"/>
                  <a:cs typeface="Times New Roman" panose="02020603050405020304" pitchFamily="18" charset="0"/>
                </a:rPr>
                <a:t>and unexpected aspect of the course.”</a:t>
              </a:r>
              <a:endParaRPr lang="en-GB" sz="1400" dirty="0">
                <a:effectLst/>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53206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Arrow Connector 10"/>
          <p:cNvCxnSpPr/>
          <p:nvPr/>
        </p:nvCxnSpPr>
        <p:spPr>
          <a:xfrm flipV="1">
            <a:off x="485676" y="2121448"/>
            <a:ext cx="426422" cy="437"/>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85676" y="1237333"/>
            <a:ext cx="426422" cy="437"/>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85676" y="2725489"/>
            <a:ext cx="426422" cy="437"/>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85676" y="3669035"/>
            <a:ext cx="426422" cy="437"/>
          </a:xfrm>
          <a:prstGeom prst="straightConnector1">
            <a:avLst/>
          </a:prstGeom>
          <a:ln w="57150">
            <a:solidFill>
              <a:schemeClr val="accent1">
                <a:lumMod val="2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3054919576"/>
              </p:ext>
            </p:extLst>
          </p:nvPr>
        </p:nvGraphicFramePr>
        <p:xfrm>
          <a:off x="1412651" y="205863"/>
          <a:ext cx="5389138" cy="6612102"/>
        </p:xfrm>
        <a:graphic>
          <a:graphicData uri="http://schemas.openxmlformats.org/drawingml/2006/table">
            <a:tbl>
              <a:tblPr firstRow="1" firstCol="1" bandRow="1">
                <a:tableStyleId>{5C22544A-7EE6-4342-B048-85BDC9FD1C3A}</a:tableStyleId>
              </a:tblPr>
              <a:tblGrid>
                <a:gridCol w="2661109">
                  <a:extLst>
                    <a:ext uri="{9D8B030D-6E8A-4147-A177-3AD203B41FA5}">
                      <a16:colId xmlns:a16="http://schemas.microsoft.com/office/drawing/2014/main" xmlns="" val="2886054539"/>
                    </a:ext>
                  </a:extLst>
                </a:gridCol>
                <a:gridCol w="2728029">
                  <a:extLst>
                    <a:ext uri="{9D8B030D-6E8A-4147-A177-3AD203B41FA5}">
                      <a16:colId xmlns:a16="http://schemas.microsoft.com/office/drawing/2014/main" xmlns="" val="1973631157"/>
                    </a:ext>
                  </a:extLst>
                </a:gridCol>
              </a:tblGrid>
              <a:tr h="428318">
                <a:tc>
                  <a:txBody>
                    <a:bodyPr/>
                    <a:lstStyle/>
                    <a:p>
                      <a:pPr>
                        <a:lnSpc>
                          <a:spcPct val="115000"/>
                        </a:lnSpc>
                        <a:spcAft>
                          <a:spcPts val="0"/>
                        </a:spcAft>
                      </a:pPr>
                      <a:r>
                        <a:rPr lang="en-GB" sz="1600" dirty="0">
                          <a:solidFill>
                            <a:schemeClr val="accent6">
                              <a:lumMod val="75000"/>
                            </a:schemeClr>
                          </a:solidFill>
                          <a:effectLst/>
                        </a:rPr>
                        <a:t>IntroAP18-19 Sem1</a:t>
                      </a:r>
                      <a:endParaRPr lang="en-GB" sz="16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600" dirty="0">
                          <a:solidFill>
                            <a:schemeClr val="accent6">
                              <a:lumMod val="75000"/>
                            </a:schemeClr>
                          </a:solidFill>
                          <a:effectLst/>
                        </a:rPr>
                        <a:t>Events</a:t>
                      </a:r>
                      <a:endParaRPr lang="en-GB" sz="16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033192912"/>
                  </a:ext>
                </a:extLst>
              </a:tr>
              <a:tr h="514967">
                <a:tc>
                  <a:txBody>
                    <a:bodyPr/>
                    <a:lstStyle/>
                    <a:p>
                      <a:pPr>
                        <a:lnSpc>
                          <a:spcPct val="115000"/>
                        </a:lnSpc>
                        <a:spcAft>
                          <a:spcPts val="0"/>
                        </a:spcAft>
                      </a:pPr>
                      <a:r>
                        <a:rPr lang="en-GB" sz="1400" dirty="0" smtClean="0">
                          <a:solidFill>
                            <a:schemeClr val="accent6">
                              <a:lumMod val="75000"/>
                            </a:schemeClr>
                          </a:solidFill>
                          <a:effectLst/>
                        </a:rPr>
                        <a:t>8</a:t>
                      </a:r>
                      <a:r>
                        <a:rPr lang="en-GB" sz="1400" baseline="0" dirty="0" smtClean="0">
                          <a:solidFill>
                            <a:schemeClr val="accent6">
                              <a:lumMod val="75000"/>
                            </a:schemeClr>
                          </a:solidFill>
                          <a:effectLst/>
                        </a:rPr>
                        <a:t> Nov</a:t>
                      </a:r>
                      <a:r>
                        <a:rPr lang="en-GB" sz="1400" dirty="0" smtClean="0">
                          <a:solidFill>
                            <a:schemeClr val="accent6">
                              <a:lumMod val="75000"/>
                            </a:schemeClr>
                          </a:solidFill>
                          <a:effectLst/>
                        </a:rPr>
                        <a:t> </a:t>
                      </a:r>
                      <a:r>
                        <a:rPr lang="en-GB" sz="1400" dirty="0">
                          <a:solidFill>
                            <a:schemeClr val="accent6">
                              <a:lumMod val="75000"/>
                            </a:schemeClr>
                          </a:solidFill>
                          <a:effectLst/>
                        </a:rPr>
                        <a:t>2018 </a:t>
                      </a:r>
                    </a:p>
                    <a:p>
                      <a:pPr>
                        <a:lnSpc>
                          <a:spcPct val="115000"/>
                        </a:lnSpc>
                        <a:spcAft>
                          <a:spcPts val="0"/>
                        </a:spcAft>
                      </a:pPr>
                      <a:r>
                        <a:rPr lang="en-GB" sz="1400" dirty="0" smtClean="0">
                          <a:solidFill>
                            <a:schemeClr val="accent6">
                              <a:lumMod val="75000"/>
                            </a:schemeClr>
                          </a:solidFill>
                          <a:effectLst/>
                        </a:rPr>
                        <a:t>12:00 </a:t>
                      </a:r>
                      <a:r>
                        <a:rPr lang="en-GB" sz="1400" dirty="0">
                          <a:solidFill>
                            <a:schemeClr val="accent6">
                              <a:lumMod val="75000"/>
                            </a:schemeClr>
                          </a:solidFill>
                          <a:effectLst/>
                        </a:rPr>
                        <a:t>– </a:t>
                      </a:r>
                      <a:r>
                        <a:rPr lang="en-GB" sz="1400" dirty="0" smtClean="0">
                          <a:solidFill>
                            <a:schemeClr val="accent6">
                              <a:lumMod val="75000"/>
                            </a:schemeClr>
                          </a:solidFill>
                          <a:effectLst/>
                        </a:rPr>
                        <a:t>13:30</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IntroAP - Information session (optional)</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103336003"/>
                  </a:ext>
                </a:extLst>
              </a:tr>
              <a:tr h="257484">
                <a:tc>
                  <a:txBody>
                    <a:bodyPr/>
                    <a:lstStyle/>
                    <a:p>
                      <a:pPr>
                        <a:lnSpc>
                          <a:spcPct val="115000"/>
                        </a:lnSpc>
                        <a:spcAft>
                          <a:spcPts val="0"/>
                        </a:spcAft>
                      </a:pPr>
                      <a:r>
                        <a:rPr lang="en-GB" sz="1400" dirty="0" smtClean="0">
                          <a:solidFill>
                            <a:srgbClr val="C00000"/>
                          </a:solidFill>
                          <a:effectLst/>
                        </a:rPr>
                        <a:t>30 Nov 2018</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smtClean="0">
                          <a:solidFill>
                            <a:srgbClr val="C00000"/>
                          </a:solidFill>
                          <a:effectLst/>
                        </a:rPr>
                        <a:t>Course Registration closes</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3514568540"/>
                  </a:ext>
                </a:extLst>
              </a:tr>
              <a:tr h="257484">
                <a:tc>
                  <a:txBody>
                    <a:bodyPr/>
                    <a:lstStyle/>
                    <a:p>
                      <a:pPr>
                        <a:lnSpc>
                          <a:spcPct val="115000"/>
                        </a:lnSpc>
                        <a:spcAft>
                          <a:spcPts val="0"/>
                        </a:spcAft>
                      </a:pPr>
                      <a:r>
                        <a:rPr lang="en-GB" sz="1400" dirty="0">
                          <a:solidFill>
                            <a:schemeClr val="accent6">
                              <a:lumMod val="75000"/>
                            </a:schemeClr>
                          </a:solidFill>
                          <a:effectLst/>
                        </a:rPr>
                        <a:t>7 </a:t>
                      </a:r>
                      <a:r>
                        <a:rPr lang="en-GB" sz="1400" dirty="0" smtClean="0">
                          <a:solidFill>
                            <a:schemeClr val="accent6">
                              <a:lumMod val="75000"/>
                            </a:schemeClr>
                          </a:solidFill>
                          <a:effectLst/>
                        </a:rPr>
                        <a:t>Dec </a:t>
                      </a:r>
                      <a:r>
                        <a:rPr lang="en-GB" sz="1400" dirty="0">
                          <a:solidFill>
                            <a:schemeClr val="accent6">
                              <a:lumMod val="75000"/>
                            </a:schemeClr>
                          </a:solidFill>
                          <a:effectLst/>
                        </a:rPr>
                        <a:t>2018 (Fri)</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400" dirty="0" smtClean="0">
                          <a:solidFill>
                            <a:schemeClr val="accent6">
                              <a:lumMod val="75000"/>
                            </a:schemeClr>
                          </a:solidFill>
                          <a:effectLst/>
                        </a:rPr>
                        <a:t>Places are offered.</a:t>
                      </a:r>
                      <a:endParaRPr lang="en-GB" sz="1400"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1963646182"/>
                  </a:ext>
                </a:extLst>
              </a:tr>
              <a:tr h="257484">
                <a:tc>
                  <a:txBody>
                    <a:bodyPr/>
                    <a:lstStyle/>
                    <a:p>
                      <a:pPr>
                        <a:lnSpc>
                          <a:spcPct val="115000"/>
                        </a:lnSpc>
                        <a:spcAft>
                          <a:spcPts val="0"/>
                        </a:spcAft>
                      </a:pPr>
                      <a:r>
                        <a:rPr lang="en-GB" sz="1400" dirty="0" smtClean="0">
                          <a:solidFill>
                            <a:schemeClr val="accent6">
                              <a:lumMod val="75000"/>
                            </a:schemeClr>
                          </a:solidFill>
                          <a:effectLst/>
                        </a:rPr>
                        <a:t>14 Dec 2018 (Fri)</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a:solidFill>
                            <a:schemeClr val="accent6">
                              <a:lumMod val="75000"/>
                            </a:schemeClr>
                          </a:solidFill>
                          <a:effectLst/>
                        </a:rPr>
                        <a:t> </a:t>
                      </a:r>
                      <a:r>
                        <a:rPr lang="en-GB" sz="1400" dirty="0" smtClean="0">
                          <a:solidFill>
                            <a:schemeClr val="accent6">
                              <a:lumMod val="75000"/>
                            </a:schemeClr>
                          </a:solidFill>
                          <a:effectLst/>
                        </a:rPr>
                        <a:t>Places accepted by this date</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3592034127"/>
                  </a:ext>
                </a:extLst>
              </a:tr>
              <a:tr h="514967">
                <a:tc>
                  <a:txBody>
                    <a:bodyPr/>
                    <a:lstStyle/>
                    <a:p>
                      <a:pPr>
                        <a:lnSpc>
                          <a:spcPct val="115000"/>
                        </a:lnSpc>
                        <a:spcAft>
                          <a:spcPts val="0"/>
                        </a:spcAft>
                      </a:pPr>
                      <a:r>
                        <a:rPr lang="en-GB" sz="1400" dirty="0" smtClean="0">
                          <a:solidFill>
                            <a:srgbClr val="C00000"/>
                          </a:solidFill>
                          <a:effectLst/>
                        </a:rPr>
                        <a:t>16 Jan 2019</a:t>
                      </a:r>
                      <a:endParaRPr lang="en-GB" sz="1400" dirty="0">
                        <a:solidFill>
                          <a:srgbClr val="C00000"/>
                        </a:solidFill>
                        <a:effectLst/>
                      </a:endParaRPr>
                    </a:p>
                    <a:p>
                      <a:pPr>
                        <a:lnSpc>
                          <a:spcPct val="115000"/>
                        </a:lnSpc>
                        <a:spcAft>
                          <a:spcPts val="0"/>
                        </a:spcAft>
                      </a:pPr>
                      <a:r>
                        <a:rPr lang="en-GB" sz="1400" dirty="0">
                          <a:solidFill>
                            <a:srgbClr val="C00000"/>
                          </a:solidFill>
                          <a:effectLst/>
                        </a:rPr>
                        <a:t>13:30 – 16:30</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smtClean="0">
                          <a:solidFill>
                            <a:srgbClr val="C00000"/>
                          </a:solidFill>
                          <a:effectLst/>
                        </a:rPr>
                        <a:t>Seminar </a:t>
                      </a:r>
                      <a:r>
                        <a:rPr lang="en-GB" sz="1400" dirty="0">
                          <a:solidFill>
                            <a:srgbClr val="C00000"/>
                          </a:solidFill>
                          <a:effectLst/>
                        </a:rPr>
                        <a:t>1- </a:t>
                      </a:r>
                    </a:p>
                    <a:p>
                      <a:pPr>
                        <a:lnSpc>
                          <a:spcPct val="115000"/>
                        </a:lnSpc>
                        <a:spcAft>
                          <a:spcPts val="0"/>
                        </a:spcAft>
                      </a:pPr>
                      <a:r>
                        <a:rPr lang="en-GB" sz="1400" dirty="0">
                          <a:solidFill>
                            <a:srgbClr val="C00000"/>
                          </a:solidFill>
                          <a:effectLst/>
                        </a:rPr>
                        <a:t>Getting started </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030239892"/>
                  </a:ext>
                </a:extLst>
              </a:tr>
              <a:tr h="514967">
                <a:tc>
                  <a:txBody>
                    <a:bodyPr/>
                    <a:lstStyle/>
                    <a:p>
                      <a:pPr>
                        <a:lnSpc>
                          <a:spcPct val="115000"/>
                        </a:lnSpc>
                        <a:spcAft>
                          <a:spcPts val="0"/>
                        </a:spcAft>
                      </a:pPr>
                      <a:r>
                        <a:rPr lang="en-GB" sz="1400" dirty="0" smtClean="0">
                          <a:solidFill>
                            <a:srgbClr val="C00000"/>
                          </a:solidFill>
                          <a:effectLst/>
                        </a:rPr>
                        <a:t>6 Feb 2019</a:t>
                      </a:r>
                      <a:endParaRPr lang="en-GB" sz="1400" dirty="0">
                        <a:solidFill>
                          <a:srgbClr val="C00000"/>
                        </a:solidFill>
                        <a:effectLst/>
                      </a:endParaRPr>
                    </a:p>
                    <a:p>
                      <a:pPr>
                        <a:lnSpc>
                          <a:spcPct val="115000"/>
                        </a:lnSpc>
                        <a:spcAft>
                          <a:spcPts val="0"/>
                        </a:spcAft>
                      </a:pPr>
                      <a:r>
                        <a:rPr lang="en-GB" sz="1400" dirty="0">
                          <a:solidFill>
                            <a:srgbClr val="C00000"/>
                          </a:solidFill>
                          <a:effectLst/>
                        </a:rPr>
                        <a:t>13:30 – 16:30</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smtClean="0">
                          <a:solidFill>
                            <a:srgbClr val="C00000"/>
                          </a:solidFill>
                          <a:effectLst/>
                        </a:rPr>
                        <a:t>Seminar </a:t>
                      </a:r>
                      <a:r>
                        <a:rPr lang="en-GB" sz="1400" dirty="0">
                          <a:solidFill>
                            <a:srgbClr val="C00000"/>
                          </a:solidFill>
                          <a:effectLst/>
                        </a:rPr>
                        <a:t>2 – </a:t>
                      </a:r>
                    </a:p>
                    <a:p>
                      <a:pPr>
                        <a:lnSpc>
                          <a:spcPct val="115000"/>
                        </a:lnSpc>
                        <a:spcAft>
                          <a:spcPts val="0"/>
                        </a:spcAft>
                      </a:pPr>
                      <a:r>
                        <a:rPr lang="en-GB" sz="1400" dirty="0">
                          <a:solidFill>
                            <a:srgbClr val="C00000"/>
                          </a:solidFill>
                          <a:effectLst/>
                        </a:rPr>
                        <a:t>Reviewing Teaching</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1832517158"/>
                  </a:ext>
                </a:extLst>
              </a:tr>
              <a:tr h="465977">
                <a:tc>
                  <a:txBody>
                    <a:bodyPr/>
                    <a:lstStyle/>
                    <a:p>
                      <a:pPr>
                        <a:lnSpc>
                          <a:spcPct val="115000"/>
                        </a:lnSpc>
                        <a:spcAft>
                          <a:spcPts val="0"/>
                        </a:spcAft>
                      </a:pPr>
                      <a:r>
                        <a:rPr lang="en-GB" sz="1400" dirty="0" smtClean="0">
                          <a:solidFill>
                            <a:schemeClr val="accent6">
                              <a:lumMod val="75000"/>
                            </a:schemeClr>
                          </a:solidFill>
                          <a:effectLst/>
                        </a:rPr>
                        <a:t>22 Feb 2019 (Friday</a:t>
                      </a:r>
                      <a:r>
                        <a:rPr lang="en-GB" sz="1400" dirty="0">
                          <a:solidFill>
                            <a:schemeClr val="accent6">
                              <a:lumMod val="75000"/>
                            </a:schemeClr>
                          </a:solidFill>
                          <a:effectLst/>
                        </a:rPr>
                        <a:t>)</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Teaching observation deadline</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291205985"/>
                  </a:ext>
                </a:extLst>
              </a:tr>
              <a:tr h="514967">
                <a:tc>
                  <a:txBody>
                    <a:bodyPr/>
                    <a:lstStyle/>
                    <a:p>
                      <a:pPr>
                        <a:lnSpc>
                          <a:spcPct val="115000"/>
                        </a:lnSpc>
                        <a:spcAft>
                          <a:spcPts val="0"/>
                        </a:spcAft>
                      </a:pPr>
                      <a:r>
                        <a:rPr lang="en-GB" sz="1400" dirty="0" smtClean="0">
                          <a:solidFill>
                            <a:srgbClr val="C00000"/>
                          </a:solidFill>
                          <a:effectLst/>
                        </a:rPr>
                        <a:t>6 March</a:t>
                      </a:r>
                      <a:r>
                        <a:rPr lang="en-GB" sz="1400" baseline="0" dirty="0" smtClean="0">
                          <a:solidFill>
                            <a:srgbClr val="C00000"/>
                          </a:solidFill>
                          <a:effectLst/>
                        </a:rPr>
                        <a:t> 2019</a:t>
                      </a:r>
                      <a:endParaRPr lang="en-GB" sz="1400" dirty="0">
                        <a:solidFill>
                          <a:srgbClr val="C00000"/>
                        </a:solidFill>
                        <a:effectLst/>
                      </a:endParaRPr>
                    </a:p>
                    <a:p>
                      <a:pPr>
                        <a:lnSpc>
                          <a:spcPct val="115000"/>
                        </a:lnSpc>
                        <a:spcAft>
                          <a:spcPts val="0"/>
                        </a:spcAft>
                      </a:pPr>
                      <a:r>
                        <a:rPr lang="en-GB" sz="1400" dirty="0">
                          <a:solidFill>
                            <a:srgbClr val="C00000"/>
                          </a:solidFill>
                          <a:effectLst/>
                        </a:rPr>
                        <a:t>13:30 – 16:30</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smtClean="0">
                          <a:solidFill>
                            <a:srgbClr val="C00000"/>
                          </a:solidFill>
                          <a:effectLst/>
                        </a:rPr>
                        <a:t>Seminar </a:t>
                      </a:r>
                      <a:r>
                        <a:rPr lang="en-GB" sz="1400" dirty="0">
                          <a:solidFill>
                            <a:srgbClr val="C00000"/>
                          </a:solidFill>
                          <a:effectLst/>
                        </a:rPr>
                        <a:t>3 –</a:t>
                      </a:r>
                    </a:p>
                    <a:p>
                      <a:pPr>
                        <a:lnSpc>
                          <a:spcPct val="115000"/>
                        </a:lnSpc>
                        <a:spcAft>
                          <a:spcPts val="0"/>
                        </a:spcAft>
                      </a:pPr>
                      <a:r>
                        <a:rPr lang="en-GB" sz="1400" dirty="0">
                          <a:solidFill>
                            <a:srgbClr val="C00000"/>
                          </a:solidFill>
                          <a:effectLst/>
                        </a:rPr>
                        <a:t>Reflective Practice </a:t>
                      </a:r>
                      <a:endParaRPr lang="en-GB"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841920192"/>
                  </a:ext>
                </a:extLst>
              </a:tr>
              <a:tr h="514967">
                <a:tc>
                  <a:txBody>
                    <a:bodyPr/>
                    <a:lstStyle/>
                    <a:p>
                      <a:pPr>
                        <a:lnSpc>
                          <a:spcPct val="115000"/>
                        </a:lnSpc>
                        <a:spcAft>
                          <a:spcPts val="0"/>
                        </a:spcAft>
                      </a:pPr>
                      <a:r>
                        <a:rPr lang="en-GB" sz="1400" dirty="0" smtClean="0">
                          <a:solidFill>
                            <a:schemeClr val="accent6">
                              <a:lumMod val="75000"/>
                            </a:schemeClr>
                          </a:solidFill>
                          <a:effectLst/>
                        </a:rPr>
                        <a:t>20 March 2019 by</a:t>
                      </a:r>
                      <a:endParaRPr lang="en-GB" sz="1400" dirty="0">
                        <a:solidFill>
                          <a:schemeClr val="accent6">
                            <a:lumMod val="75000"/>
                          </a:schemeClr>
                        </a:solidFill>
                        <a:effectLst/>
                      </a:endParaRPr>
                    </a:p>
                    <a:p>
                      <a:pPr>
                        <a:lnSpc>
                          <a:spcPct val="115000"/>
                        </a:lnSpc>
                        <a:spcAft>
                          <a:spcPts val="0"/>
                        </a:spcAft>
                      </a:pPr>
                      <a:r>
                        <a:rPr lang="en-GB" sz="1400" dirty="0">
                          <a:solidFill>
                            <a:schemeClr val="accent6">
                              <a:lumMod val="75000"/>
                            </a:schemeClr>
                          </a:solidFill>
                          <a:effectLst/>
                        </a:rPr>
                        <a:t>12noon</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smtClean="0">
                          <a:solidFill>
                            <a:schemeClr val="accent6">
                              <a:lumMod val="75000"/>
                            </a:schemeClr>
                          </a:solidFill>
                          <a:effectLst/>
                        </a:rPr>
                        <a:t>Draft assignment </a:t>
                      </a:r>
                      <a:r>
                        <a:rPr lang="en-GB" sz="1400" dirty="0">
                          <a:solidFill>
                            <a:schemeClr val="accent6">
                              <a:lumMod val="75000"/>
                            </a:schemeClr>
                          </a:solidFill>
                          <a:effectLst/>
                        </a:rPr>
                        <a:t>deadline</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3973959877"/>
                  </a:ext>
                </a:extLst>
              </a:tr>
              <a:tr h="514967">
                <a:tc>
                  <a:txBody>
                    <a:bodyPr/>
                    <a:lstStyle/>
                    <a:p>
                      <a:pPr>
                        <a:lnSpc>
                          <a:spcPct val="115000"/>
                        </a:lnSpc>
                        <a:spcAft>
                          <a:spcPts val="0"/>
                        </a:spcAft>
                      </a:pPr>
                      <a:r>
                        <a:rPr lang="en-GB" sz="1400" dirty="0" smtClean="0">
                          <a:solidFill>
                            <a:schemeClr val="accent6">
                              <a:lumMod val="75000"/>
                            </a:schemeClr>
                          </a:solidFill>
                          <a:effectLst/>
                        </a:rPr>
                        <a:t>2 Apr</a:t>
                      </a:r>
                      <a:r>
                        <a:rPr lang="en-GB" sz="1400" baseline="0" dirty="0" smtClean="0">
                          <a:solidFill>
                            <a:schemeClr val="accent6">
                              <a:lumMod val="75000"/>
                            </a:schemeClr>
                          </a:solidFill>
                          <a:effectLst/>
                        </a:rPr>
                        <a:t> 2019</a:t>
                      </a:r>
                      <a:endParaRPr lang="en-GB" sz="1400" dirty="0">
                        <a:solidFill>
                          <a:schemeClr val="accent6">
                            <a:lumMod val="75000"/>
                          </a:schemeClr>
                        </a:solidFill>
                        <a:effectLst/>
                      </a:endParaRPr>
                    </a:p>
                    <a:p>
                      <a:pPr>
                        <a:lnSpc>
                          <a:spcPct val="115000"/>
                        </a:lnSpc>
                        <a:spcAft>
                          <a:spcPts val="0"/>
                        </a:spcAft>
                      </a:pPr>
                      <a:r>
                        <a:rPr lang="en-GB" sz="1400" dirty="0" smtClean="0">
                          <a:solidFill>
                            <a:schemeClr val="accent6">
                              <a:lumMod val="75000"/>
                            </a:schemeClr>
                          </a:solidFill>
                          <a:effectLst/>
                        </a:rPr>
                        <a:t>14:00 </a:t>
                      </a:r>
                      <a:r>
                        <a:rPr lang="en-GB" sz="1400" dirty="0">
                          <a:solidFill>
                            <a:schemeClr val="accent6">
                              <a:lumMod val="75000"/>
                            </a:schemeClr>
                          </a:solidFill>
                          <a:effectLst/>
                        </a:rPr>
                        <a:t>– </a:t>
                      </a:r>
                      <a:r>
                        <a:rPr lang="en-GB" sz="1400" dirty="0" smtClean="0">
                          <a:solidFill>
                            <a:schemeClr val="accent6">
                              <a:lumMod val="75000"/>
                            </a:schemeClr>
                          </a:solidFill>
                          <a:effectLst/>
                        </a:rPr>
                        <a:t>15:00</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‘Final Assignment Queries’ session (optional)</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214217236"/>
                  </a:ext>
                </a:extLst>
              </a:tr>
              <a:tr h="514967">
                <a:tc>
                  <a:txBody>
                    <a:bodyPr/>
                    <a:lstStyle/>
                    <a:p>
                      <a:pPr>
                        <a:lnSpc>
                          <a:spcPct val="115000"/>
                        </a:lnSpc>
                        <a:spcAft>
                          <a:spcPts val="0"/>
                        </a:spcAft>
                      </a:pPr>
                      <a:r>
                        <a:rPr lang="en-GB" sz="1400" dirty="0" smtClean="0">
                          <a:solidFill>
                            <a:schemeClr val="accent6">
                              <a:lumMod val="75000"/>
                            </a:schemeClr>
                          </a:solidFill>
                          <a:effectLst/>
                        </a:rPr>
                        <a:t>15 Apr 2019 (Monday</a:t>
                      </a:r>
                      <a:r>
                        <a:rPr lang="en-GB" sz="1400" dirty="0">
                          <a:solidFill>
                            <a:schemeClr val="accent6">
                              <a:lumMod val="75000"/>
                            </a:schemeClr>
                          </a:solidFill>
                          <a:effectLst/>
                        </a:rPr>
                        <a:t>) by 12noon</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Final course assignment deadline</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85653358"/>
                  </a:ext>
                </a:extLst>
              </a:tr>
              <a:tr h="310652">
                <a:tc>
                  <a:txBody>
                    <a:bodyPr/>
                    <a:lstStyle/>
                    <a:p>
                      <a:pPr>
                        <a:lnSpc>
                          <a:spcPct val="115000"/>
                        </a:lnSpc>
                        <a:spcAft>
                          <a:spcPts val="0"/>
                        </a:spcAft>
                      </a:pPr>
                      <a:r>
                        <a:rPr lang="en-GB" sz="1400" dirty="0" smtClean="0">
                          <a:solidFill>
                            <a:schemeClr val="accent6">
                              <a:lumMod val="75000"/>
                            </a:schemeClr>
                          </a:solidFill>
                          <a:effectLst/>
                        </a:rPr>
                        <a:t>30 Apr 2019 (Tues) </a:t>
                      </a:r>
                      <a:r>
                        <a:rPr lang="en-GB" sz="1400" dirty="0">
                          <a:solidFill>
                            <a:schemeClr val="accent6">
                              <a:lumMod val="75000"/>
                            </a:schemeClr>
                          </a:solidFill>
                          <a:effectLst/>
                        </a:rPr>
                        <a:t>by 12noon</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Deadline for re-submissions</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214961275"/>
                  </a:ext>
                </a:extLst>
              </a:tr>
              <a:tr h="514967">
                <a:tc>
                  <a:txBody>
                    <a:bodyPr/>
                    <a:lstStyle/>
                    <a:p>
                      <a:pPr>
                        <a:lnSpc>
                          <a:spcPct val="115000"/>
                        </a:lnSpc>
                        <a:spcAft>
                          <a:spcPts val="0"/>
                        </a:spcAft>
                      </a:pPr>
                      <a:r>
                        <a:rPr lang="en-GB" sz="1400" dirty="0" smtClean="0">
                          <a:solidFill>
                            <a:schemeClr val="accent6">
                              <a:lumMod val="75000"/>
                            </a:schemeClr>
                          </a:solidFill>
                          <a:effectLst/>
                        </a:rPr>
                        <a:t>9 May 2019 (Thursday)</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a:solidFill>
                            <a:schemeClr val="accent6">
                              <a:lumMod val="75000"/>
                            </a:schemeClr>
                          </a:solidFill>
                          <a:effectLst/>
                        </a:rPr>
                        <a:t>Outcome and feedback on final assignment</a:t>
                      </a:r>
                      <a:endParaRPr lang="en-GB" sz="140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1637381627"/>
                  </a:ext>
                </a:extLst>
              </a:tr>
              <a:tr h="514967">
                <a:tc>
                  <a:txBody>
                    <a:bodyPr/>
                    <a:lstStyle/>
                    <a:p>
                      <a:pPr>
                        <a:lnSpc>
                          <a:spcPct val="115000"/>
                        </a:lnSpc>
                        <a:spcAft>
                          <a:spcPts val="0"/>
                        </a:spcAft>
                      </a:pPr>
                      <a:r>
                        <a:rPr lang="en-GB" sz="1400" dirty="0" smtClean="0">
                          <a:solidFill>
                            <a:schemeClr val="accent6">
                              <a:lumMod val="75000"/>
                            </a:schemeClr>
                          </a:solidFill>
                          <a:effectLst/>
                        </a:rPr>
                        <a:t>16 May 2019 </a:t>
                      </a:r>
                      <a:r>
                        <a:rPr lang="en-GB" sz="1400" dirty="0">
                          <a:solidFill>
                            <a:schemeClr val="accent6">
                              <a:lumMod val="75000"/>
                            </a:schemeClr>
                          </a:solidFill>
                          <a:effectLst/>
                        </a:rPr>
                        <a:t>(Thurs)</a:t>
                      </a:r>
                    </a:p>
                    <a:p>
                      <a:pPr>
                        <a:lnSpc>
                          <a:spcPct val="115000"/>
                        </a:lnSpc>
                        <a:spcAft>
                          <a:spcPts val="0"/>
                        </a:spcAft>
                      </a:pPr>
                      <a:r>
                        <a:rPr lang="en-GB" sz="1400" dirty="0">
                          <a:solidFill>
                            <a:schemeClr val="accent6">
                              <a:lumMod val="75000"/>
                            </a:schemeClr>
                          </a:solidFill>
                          <a:effectLst/>
                        </a:rPr>
                        <a:t>15:30 – 16:30</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tc>
                  <a:txBody>
                    <a:bodyPr/>
                    <a:lstStyle/>
                    <a:p>
                      <a:pPr>
                        <a:lnSpc>
                          <a:spcPct val="115000"/>
                        </a:lnSpc>
                        <a:spcAft>
                          <a:spcPts val="0"/>
                        </a:spcAft>
                      </a:pPr>
                      <a:r>
                        <a:rPr lang="en-GB" sz="1400" dirty="0">
                          <a:solidFill>
                            <a:schemeClr val="accent6">
                              <a:lumMod val="75000"/>
                            </a:schemeClr>
                          </a:solidFill>
                          <a:effectLst/>
                        </a:rPr>
                        <a:t>‘Next Steps’ session (optional)</a:t>
                      </a:r>
                      <a:endParaRPr lang="en-GB" sz="14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7442" marR="37442" marT="0" marB="0"/>
                </a:tc>
                <a:extLst>
                  <a:ext uri="{0D108BD9-81ED-4DB2-BD59-A6C34878D82A}">
                    <a16:rowId xmlns:a16="http://schemas.microsoft.com/office/drawing/2014/main" xmlns="" val="2294231613"/>
                  </a:ext>
                </a:extLst>
              </a:tr>
            </a:tbl>
          </a:graphicData>
        </a:graphic>
      </p:graphicFrame>
    </p:spTree>
    <p:extLst>
      <p:ext uri="{BB962C8B-B14F-4D97-AF65-F5344CB8AC3E}">
        <p14:creationId xmlns:p14="http://schemas.microsoft.com/office/powerpoint/2010/main" val="277532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Compulsory Elements</a:t>
            </a:r>
          </a:p>
        </p:txBody>
      </p:sp>
      <p:sp>
        <p:nvSpPr>
          <p:cNvPr id="12291" name="Rectangle 3"/>
          <p:cNvSpPr>
            <a:spLocks noGrp="1" noChangeArrowheads="1"/>
          </p:cNvSpPr>
          <p:nvPr>
            <p:ph type="body" idx="1"/>
          </p:nvPr>
        </p:nvSpPr>
        <p:spPr>
          <a:xfrm>
            <a:off x="457200" y="914400"/>
            <a:ext cx="8229600" cy="5211763"/>
          </a:xfrm>
        </p:spPr>
        <p:txBody>
          <a:bodyPr/>
          <a:lstStyle/>
          <a:p>
            <a:pPr marL="0" indent="0" eaLnBrk="1" hangingPunct="1">
              <a:lnSpc>
                <a:spcPct val="80000"/>
              </a:lnSpc>
              <a:buFontTx/>
              <a:buNone/>
              <a:defRPr/>
            </a:pPr>
            <a:endParaRPr lang="en-GB" sz="1600" i="1" dirty="0" smtClean="0"/>
          </a:p>
        </p:txBody>
      </p:sp>
      <p:graphicFrame>
        <p:nvGraphicFramePr>
          <p:cNvPr id="2" name="Table 1"/>
          <p:cNvGraphicFramePr>
            <a:graphicFrameLocks noGrp="1"/>
          </p:cNvGraphicFramePr>
          <p:nvPr>
            <p:extLst>
              <p:ext uri="{D42A27DB-BD31-4B8C-83A1-F6EECF244321}">
                <p14:modId xmlns:p14="http://schemas.microsoft.com/office/powerpoint/2010/main" val="87828011"/>
              </p:ext>
            </p:extLst>
          </p:nvPr>
        </p:nvGraphicFramePr>
        <p:xfrm>
          <a:off x="457196" y="914400"/>
          <a:ext cx="8229604" cy="5876925"/>
        </p:xfrm>
        <a:graphic>
          <a:graphicData uri="http://schemas.openxmlformats.org/drawingml/2006/table">
            <a:tbl>
              <a:tblPr firstRow="1" firstCol="1" bandRow="1">
                <a:tableStyleId>{5C22544A-7EE6-4342-B048-85BDC9FD1C3A}</a:tableStyleId>
              </a:tblPr>
              <a:tblGrid>
                <a:gridCol w="2354639">
                  <a:extLst>
                    <a:ext uri="{9D8B030D-6E8A-4147-A177-3AD203B41FA5}">
                      <a16:colId xmlns:a16="http://schemas.microsoft.com/office/drawing/2014/main" xmlns="" val="20000"/>
                    </a:ext>
                  </a:extLst>
                </a:gridCol>
                <a:gridCol w="2354639">
                  <a:extLst>
                    <a:ext uri="{9D8B030D-6E8A-4147-A177-3AD203B41FA5}">
                      <a16:colId xmlns:a16="http://schemas.microsoft.com/office/drawing/2014/main" xmlns="" val="20001"/>
                    </a:ext>
                  </a:extLst>
                </a:gridCol>
                <a:gridCol w="1805191">
                  <a:extLst>
                    <a:ext uri="{9D8B030D-6E8A-4147-A177-3AD203B41FA5}">
                      <a16:colId xmlns:a16="http://schemas.microsoft.com/office/drawing/2014/main" xmlns="" val="20002"/>
                    </a:ext>
                  </a:extLst>
                </a:gridCol>
                <a:gridCol w="1715135">
                  <a:extLst>
                    <a:ext uri="{9D8B030D-6E8A-4147-A177-3AD203B41FA5}">
                      <a16:colId xmlns:a16="http://schemas.microsoft.com/office/drawing/2014/main" xmlns="" val="20003"/>
                    </a:ext>
                  </a:extLst>
                </a:gridCol>
              </a:tblGrid>
              <a:tr h="273349">
                <a:tc>
                  <a:txBody>
                    <a:bodyPr/>
                    <a:lstStyle/>
                    <a:p>
                      <a:pPr>
                        <a:lnSpc>
                          <a:spcPct val="115000"/>
                        </a:lnSpc>
                        <a:spcAft>
                          <a:spcPts val="0"/>
                        </a:spcAft>
                      </a:pPr>
                      <a:r>
                        <a:rPr lang="en-GB" sz="1200" dirty="0" err="1">
                          <a:solidFill>
                            <a:schemeClr val="accent2">
                              <a:lumMod val="50000"/>
                            </a:schemeClr>
                          </a:solidFill>
                          <a:effectLst/>
                        </a:rPr>
                        <a:t>IntroAP</a:t>
                      </a:r>
                      <a:r>
                        <a:rPr lang="en-GB" sz="1200" dirty="0">
                          <a:solidFill>
                            <a:schemeClr val="accent2">
                              <a:lumMod val="50000"/>
                            </a:schemeClr>
                          </a:solidFill>
                          <a:effectLst/>
                        </a:rPr>
                        <a:t> Elements</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 </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Format</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Requirement</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0"/>
                  </a:ext>
                </a:extLst>
              </a:tr>
              <a:tr h="1403171">
                <a:tc>
                  <a:txBody>
                    <a:bodyPr/>
                    <a:lstStyle/>
                    <a:p>
                      <a:pPr>
                        <a:lnSpc>
                          <a:spcPct val="115000"/>
                        </a:lnSpc>
                        <a:spcAft>
                          <a:spcPts val="0"/>
                        </a:spcAft>
                      </a:pPr>
                      <a:r>
                        <a:rPr lang="en-GB" sz="1200" dirty="0">
                          <a:solidFill>
                            <a:schemeClr val="accent2">
                              <a:lumMod val="50000"/>
                            </a:schemeClr>
                          </a:solidFill>
                          <a:effectLst/>
                        </a:rPr>
                        <a:t>Three IntroAP </a:t>
                      </a:r>
                      <a:r>
                        <a:rPr lang="en-GB" sz="1200" dirty="0" smtClean="0">
                          <a:solidFill>
                            <a:schemeClr val="accent2">
                              <a:lumMod val="50000"/>
                            </a:schemeClr>
                          </a:solidFill>
                          <a:effectLst/>
                        </a:rPr>
                        <a:t>Seminars </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smtClean="0">
                          <a:solidFill>
                            <a:schemeClr val="accent2">
                              <a:lumMod val="50000"/>
                            </a:schemeClr>
                          </a:solidFill>
                          <a:effectLst/>
                        </a:rPr>
                        <a:t>Seminar 1- Getting started</a:t>
                      </a:r>
                    </a:p>
                    <a:p>
                      <a:pPr>
                        <a:lnSpc>
                          <a:spcPct val="115000"/>
                        </a:lnSpc>
                        <a:spcAft>
                          <a:spcPts val="0"/>
                        </a:spcAft>
                      </a:pPr>
                      <a:r>
                        <a:rPr lang="en-GB" sz="1200" dirty="0" smtClean="0">
                          <a:solidFill>
                            <a:schemeClr val="accent2">
                              <a:lumMod val="50000"/>
                            </a:schemeClr>
                          </a:solidFill>
                          <a:effectLst/>
                        </a:rPr>
                        <a:t>Seminar </a:t>
                      </a:r>
                      <a:r>
                        <a:rPr lang="en-GB" sz="1200" dirty="0">
                          <a:solidFill>
                            <a:schemeClr val="accent2">
                              <a:lumMod val="50000"/>
                            </a:schemeClr>
                          </a:solidFill>
                          <a:effectLst/>
                        </a:rPr>
                        <a:t>2 – Reviewing Teaching</a:t>
                      </a:r>
                    </a:p>
                    <a:p>
                      <a:pPr>
                        <a:lnSpc>
                          <a:spcPct val="115000"/>
                        </a:lnSpc>
                        <a:spcAft>
                          <a:spcPts val="0"/>
                        </a:spcAft>
                      </a:pPr>
                      <a:r>
                        <a:rPr lang="en-GB" sz="1200" dirty="0" smtClean="0">
                          <a:solidFill>
                            <a:schemeClr val="accent2">
                              <a:lumMod val="50000"/>
                            </a:schemeClr>
                          </a:solidFill>
                          <a:effectLst/>
                        </a:rPr>
                        <a:t>Seminar 3 </a:t>
                      </a:r>
                      <a:r>
                        <a:rPr lang="en-GB" sz="1200" dirty="0">
                          <a:solidFill>
                            <a:schemeClr val="accent2">
                              <a:lumMod val="50000"/>
                            </a:schemeClr>
                          </a:solidFill>
                          <a:effectLst/>
                        </a:rPr>
                        <a:t>– Reflective Practice</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a:solidFill>
                            <a:schemeClr val="accent2">
                              <a:lumMod val="50000"/>
                            </a:schemeClr>
                          </a:solidFill>
                          <a:effectLst/>
                        </a:rPr>
                        <a:t>Half day face-to-face </a:t>
                      </a:r>
                      <a:r>
                        <a:rPr lang="en-GB" sz="1200" dirty="0" smtClean="0">
                          <a:solidFill>
                            <a:schemeClr val="accent2">
                              <a:lumMod val="50000"/>
                            </a:schemeClr>
                          </a:solidFill>
                          <a:effectLst/>
                        </a:rPr>
                        <a:t>seminar</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Compulsory</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1"/>
                  </a:ext>
                </a:extLst>
              </a:tr>
              <a:tr h="1544399">
                <a:tc rowSpan="3">
                  <a:txBody>
                    <a:bodyPr/>
                    <a:lstStyle/>
                    <a:p>
                      <a:pPr>
                        <a:lnSpc>
                          <a:spcPct val="115000"/>
                        </a:lnSpc>
                        <a:spcAft>
                          <a:spcPts val="0"/>
                        </a:spcAft>
                      </a:pPr>
                      <a:r>
                        <a:rPr lang="en-GB" sz="1200" dirty="0">
                          <a:solidFill>
                            <a:schemeClr val="accent2">
                              <a:lumMod val="50000"/>
                            </a:schemeClr>
                          </a:solidFill>
                          <a:effectLst/>
                        </a:rPr>
                        <a:t>IntroAP </a:t>
                      </a:r>
                      <a:r>
                        <a:rPr lang="en-GB" sz="1200" dirty="0" err="1" smtClean="0">
                          <a:solidFill>
                            <a:schemeClr val="accent2">
                              <a:lumMod val="50000"/>
                            </a:schemeClr>
                          </a:solidFill>
                          <a:effectLst/>
                        </a:rPr>
                        <a:t>HomeWork</a:t>
                      </a:r>
                      <a:r>
                        <a:rPr lang="en-GB" sz="1200" dirty="0" smtClean="0">
                          <a:solidFill>
                            <a:schemeClr val="accent2">
                              <a:lumMod val="50000"/>
                            </a:schemeClr>
                          </a:solidFill>
                          <a:effectLst/>
                        </a:rPr>
                        <a:t> </a:t>
                      </a:r>
                      <a:endParaRPr lang="en-GB" sz="1200" dirty="0">
                        <a:solidFill>
                          <a:schemeClr val="accent2">
                            <a:lumMod val="50000"/>
                          </a:schemeClr>
                        </a:solidFill>
                        <a:effectLst/>
                      </a:endParaRPr>
                    </a:p>
                    <a:p>
                      <a:pPr>
                        <a:lnSpc>
                          <a:spcPct val="115000"/>
                        </a:lnSpc>
                        <a:spcAft>
                          <a:spcPts val="0"/>
                        </a:spcAft>
                      </a:pPr>
                      <a:r>
                        <a:rPr lang="en-GB" sz="1200" dirty="0">
                          <a:solidFill>
                            <a:schemeClr val="accent2">
                              <a:lumMod val="50000"/>
                            </a:schemeClr>
                          </a:solidFill>
                          <a:effectLst/>
                        </a:rPr>
                        <a:t>(3 parts)</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a:solidFill>
                            <a:schemeClr val="accent2">
                              <a:lumMod val="50000"/>
                            </a:schemeClr>
                          </a:solidFill>
                          <a:effectLst/>
                        </a:rPr>
                        <a:t>The Reflective Practice Account (= final course assignment)</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smtClean="0">
                          <a:solidFill>
                            <a:schemeClr val="accent2">
                              <a:lumMod val="50000"/>
                            </a:schemeClr>
                          </a:solidFill>
                          <a:effectLst/>
                        </a:rPr>
                        <a:t>1,400 </a:t>
                      </a:r>
                      <a:r>
                        <a:rPr lang="en-GB" sz="1200" dirty="0">
                          <a:solidFill>
                            <a:schemeClr val="accent2">
                              <a:lumMod val="50000"/>
                            </a:schemeClr>
                          </a:solidFill>
                          <a:effectLst/>
                        </a:rPr>
                        <a:t>words submitted in LEARN (chance to re- submit if not passed on first attempt) </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smtClean="0">
                          <a:solidFill>
                            <a:schemeClr val="accent2">
                              <a:lumMod val="50000"/>
                            </a:schemeClr>
                          </a:solidFill>
                          <a:effectLst/>
                        </a:rPr>
                        <a:t>Compulsory</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2"/>
                  </a:ext>
                </a:extLst>
              </a:tr>
              <a:tr h="697031">
                <a:tc vMerge="1">
                  <a:txBody>
                    <a:bodyPr/>
                    <a:lstStyle/>
                    <a:p>
                      <a:endParaRPr lang="en-GB"/>
                    </a:p>
                  </a:txBody>
                  <a:tcPr/>
                </a:tc>
                <a:tc>
                  <a:txBody>
                    <a:bodyPr/>
                    <a:lstStyle/>
                    <a:p>
                      <a:pPr>
                        <a:lnSpc>
                          <a:spcPct val="115000"/>
                        </a:lnSpc>
                        <a:spcAft>
                          <a:spcPts val="0"/>
                        </a:spcAft>
                      </a:pPr>
                      <a:r>
                        <a:rPr lang="en-GB" sz="1200">
                          <a:solidFill>
                            <a:schemeClr val="accent2">
                              <a:lumMod val="50000"/>
                            </a:schemeClr>
                          </a:solidFill>
                          <a:effectLst/>
                        </a:rPr>
                        <a:t>Account of a teaching observation exercise</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300 – 400 words, monitored but not marked</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Compulsory, submitted in LEARN </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3"/>
                  </a:ext>
                </a:extLst>
              </a:tr>
              <a:tr h="838260">
                <a:tc vMerge="1">
                  <a:txBody>
                    <a:bodyPr/>
                    <a:lstStyle/>
                    <a:p>
                      <a:endParaRPr lang="en-GB"/>
                    </a:p>
                  </a:txBody>
                  <a:tcPr/>
                </a:tc>
                <a:tc>
                  <a:txBody>
                    <a:bodyPr/>
                    <a:lstStyle/>
                    <a:p>
                      <a:pPr>
                        <a:lnSpc>
                          <a:spcPct val="115000"/>
                        </a:lnSpc>
                        <a:spcAft>
                          <a:spcPts val="0"/>
                        </a:spcAft>
                      </a:pPr>
                      <a:r>
                        <a:rPr lang="en-GB" sz="1200">
                          <a:solidFill>
                            <a:schemeClr val="accent2">
                              <a:lumMod val="50000"/>
                            </a:schemeClr>
                          </a:solidFill>
                          <a:effectLst/>
                        </a:rPr>
                        <a:t>Contributions to a discussion board </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Short tasks, taking 1-2 hours to complete</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Compulsory, monitored but not marked</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4"/>
                  </a:ext>
                </a:extLst>
              </a:tr>
              <a:tr h="1120715">
                <a:tc>
                  <a:txBody>
                    <a:bodyPr/>
                    <a:lstStyle/>
                    <a:p>
                      <a:pPr>
                        <a:lnSpc>
                          <a:spcPct val="115000"/>
                        </a:lnSpc>
                        <a:spcAft>
                          <a:spcPts val="0"/>
                        </a:spcAft>
                      </a:pPr>
                      <a:r>
                        <a:rPr lang="en-GB" sz="1200">
                          <a:solidFill>
                            <a:schemeClr val="accent2">
                              <a:lumMod val="50000"/>
                            </a:schemeClr>
                          </a:solidFill>
                          <a:effectLst/>
                        </a:rPr>
                        <a:t>Other requirements</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a:solidFill>
                            <a:schemeClr val="accent2">
                              <a:lumMod val="50000"/>
                            </a:schemeClr>
                          </a:solidFill>
                          <a:effectLst/>
                        </a:rPr>
                        <a:t>Participation in at least two IAD Courses for T&amp;Ds of choice or equivalent (as agreed in discussion with IntroAP team</a:t>
                      </a:r>
                      <a:r>
                        <a:rPr lang="en-GB" sz="1200" dirty="0" smtClean="0">
                          <a:solidFill>
                            <a:schemeClr val="accent2">
                              <a:lumMod val="50000"/>
                            </a:schemeClr>
                          </a:solidFill>
                          <a:effectLst/>
                        </a:rPr>
                        <a:t>)</a:t>
                      </a:r>
                    </a:p>
                    <a:p>
                      <a:pPr>
                        <a:lnSpc>
                          <a:spcPct val="115000"/>
                        </a:lnSpc>
                        <a:spcAft>
                          <a:spcPts val="0"/>
                        </a:spcAft>
                      </a:pPr>
                      <a:r>
                        <a:rPr lang="en-GB" sz="1200" dirty="0" smtClean="0">
                          <a:solidFill>
                            <a:schemeClr val="accent2">
                              <a:lumMod val="50000"/>
                            </a:schemeClr>
                          </a:solidFill>
                          <a:effectLst/>
                          <a:latin typeface="+mn-lt"/>
                          <a:ea typeface="Calibri" panose="020F0502020204030204" pitchFamily="34" charset="0"/>
                          <a:cs typeface="Times New Roman" panose="02020603050405020304" pitchFamily="18" charset="0"/>
                        </a:rPr>
                        <a:t>2 letters</a:t>
                      </a:r>
                      <a:r>
                        <a:rPr lang="en-GB" sz="1200" baseline="0" dirty="0" smtClean="0">
                          <a:solidFill>
                            <a:schemeClr val="accent2">
                              <a:lumMod val="50000"/>
                            </a:schemeClr>
                          </a:solidFill>
                          <a:effectLst/>
                          <a:latin typeface="+mn-lt"/>
                          <a:ea typeface="Calibri" panose="020F0502020204030204" pitchFamily="34" charset="0"/>
                          <a:cs typeface="Times New Roman" panose="02020603050405020304" pitchFamily="18" charset="0"/>
                        </a:rPr>
                        <a:t> of reference</a:t>
                      </a:r>
                      <a:endParaRPr lang="en-GB" sz="1200" dirty="0">
                        <a:solidFill>
                          <a:schemeClr val="accent2">
                            <a:lumMod val="50000"/>
                          </a:schemeClr>
                        </a:solidFill>
                        <a:effectLst/>
                        <a:latin typeface="+mn-lt"/>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a:solidFill>
                            <a:schemeClr val="accent2">
                              <a:lumMod val="50000"/>
                            </a:schemeClr>
                          </a:solidFill>
                          <a:effectLst/>
                        </a:rPr>
                        <a:t>These take place every Wedn pm during Semester 1 and 2</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tc>
                  <a:txBody>
                    <a:bodyPr/>
                    <a:lstStyle/>
                    <a:p>
                      <a:pPr>
                        <a:lnSpc>
                          <a:spcPct val="115000"/>
                        </a:lnSpc>
                        <a:spcAft>
                          <a:spcPts val="0"/>
                        </a:spcAft>
                      </a:pPr>
                      <a:r>
                        <a:rPr lang="en-GB" sz="1200" dirty="0">
                          <a:solidFill>
                            <a:schemeClr val="accent2">
                              <a:lumMod val="50000"/>
                            </a:schemeClr>
                          </a:solidFill>
                          <a:effectLst/>
                        </a:rPr>
                        <a:t>Participation is monitored, not graded</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32797" marR="32797" marT="0" marB="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530574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Eligibility</a:t>
            </a:r>
          </a:p>
        </p:txBody>
      </p:sp>
      <p:sp>
        <p:nvSpPr>
          <p:cNvPr id="12291" name="Rectangle 3"/>
          <p:cNvSpPr>
            <a:spLocks noGrp="1" noChangeArrowheads="1"/>
          </p:cNvSpPr>
          <p:nvPr>
            <p:ph type="body" idx="1"/>
          </p:nvPr>
        </p:nvSpPr>
        <p:spPr>
          <a:xfrm>
            <a:off x="457200" y="914400"/>
            <a:ext cx="8229600" cy="5211763"/>
          </a:xfrm>
        </p:spPr>
        <p:txBody>
          <a:bodyPr/>
          <a:lstStyle/>
          <a:p>
            <a:r>
              <a:rPr lang="en-GB" sz="1600" dirty="0"/>
              <a:t>The </a:t>
            </a:r>
            <a:r>
              <a:rPr lang="en-GB" sz="1600" i="1" dirty="0" err="1"/>
              <a:t>IntroAP</a:t>
            </a:r>
            <a:r>
              <a:rPr lang="en-GB" sz="1600" i="1" dirty="0"/>
              <a:t> </a:t>
            </a:r>
            <a:r>
              <a:rPr lang="en-GB" sz="1600" dirty="0"/>
              <a:t>is intended for experienced T&amp;Ds in their second or third year of teaching, and anyone with current teaching roles at Edinburgh who would like to develop their teaching experiences further. </a:t>
            </a:r>
            <a:endParaRPr lang="en-GB" sz="1600" dirty="0" smtClean="0"/>
          </a:p>
          <a:p>
            <a:endParaRPr lang="en-GB" sz="1600" b="1" dirty="0" smtClean="0"/>
          </a:p>
          <a:p>
            <a:r>
              <a:rPr lang="en-GB" sz="1800" b="1" dirty="0"/>
              <a:t>at least two </a:t>
            </a:r>
            <a:r>
              <a:rPr lang="en-GB" sz="1800" b="1" dirty="0" smtClean="0"/>
              <a:t>semesters’ previous </a:t>
            </a:r>
            <a:r>
              <a:rPr lang="en-GB" sz="1800" b="1" dirty="0"/>
              <a:t>teaching experience at Edinburgh </a:t>
            </a:r>
            <a:r>
              <a:rPr lang="en-GB" sz="1800" b="1" dirty="0" smtClean="0"/>
              <a:t>before </a:t>
            </a:r>
            <a:r>
              <a:rPr lang="en-GB" sz="1800" b="1" dirty="0"/>
              <a:t>the start of the </a:t>
            </a:r>
            <a:r>
              <a:rPr lang="en-GB" sz="1800" b="1" i="1" dirty="0" err="1" smtClean="0"/>
              <a:t>IntroAP</a:t>
            </a:r>
            <a:r>
              <a:rPr lang="en-GB" sz="1800" b="1" dirty="0" smtClean="0"/>
              <a:t> </a:t>
            </a:r>
            <a:endParaRPr lang="en-GB" sz="1800" b="1" dirty="0"/>
          </a:p>
          <a:p>
            <a:endParaRPr lang="en-GB" sz="1600" b="1" dirty="0" smtClean="0"/>
          </a:p>
          <a:p>
            <a:r>
              <a:rPr lang="en-GB" sz="1800" b="1" dirty="0" smtClean="0"/>
              <a:t>current </a:t>
            </a:r>
            <a:r>
              <a:rPr lang="en-GB" sz="1800" b="1" dirty="0"/>
              <a:t>teaching role at Edinburgh </a:t>
            </a:r>
            <a:endParaRPr lang="en-GB" sz="1800" b="1" dirty="0" smtClean="0"/>
          </a:p>
          <a:p>
            <a:pPr lvl="1"/>
            <a:r>
              <a:rPr lang="en-GB" sz="1400" dirty="0" smtClean="0"/>
              <a:t>while you participate in the first eight weeks of the </a:t>
            </a:r>
            <a:r>
              <a:rPr lang="en-GB" sz="1400" i="1" dirty="0" err="1" smtClean="0"/>
              <a:t>IntroAP</a:t>
            </a:r>
            <a:endParaRPr lang="en-GB" sz="1400" dirty="0" smtClean="0"/>
          </a:p>
          <a:p>
            <a:pPr marL="457200" lvl="1" indent="0">
              <a:buNone/>
            </a:pPr>
            <a:endParaRPr lang="en-GB" sz="1200" dirty="0" smtClean="0"/>
          </a:p>
          <a:p>
            <a:r>
              <a:rPr lang="en-GB" sz="1800" b="1" dirty="0" smtClean="0"/>
              <a:t>Staff credentials</a:t>
            </a:r>
          </a:p>
          <a:p>
            <a:pPr marL="0" indent="0">
              <a:buNone/>
            </a:pPr>
            <a:endParaRPr lang="en-GB" sz="1600" dirty="0" smtClean="0"/>
          </a:p>
          <a:p>
            <a:r>
              <a:rPr lang="en-GB" sz="1800" b="1" dirty="0" smtClean="0"/>
              <a:t>Availability to attend all three </a:t>
            </a:r>
            <a:r>
              <a:rPr lang="en-GB" sz="1800" b="1" dirty="0"/>
              <a:t>s</a:t>
            </a:r>
            <a:r>
              <a:rPr lang="en-GB" sz="1800" b="1" dirty="0" smtClean="0"/>
              <a:t>eminars</a:t>
            </a:r>
            <a:r>
              <a:rPr lang="en-GB" sz="1800" b="1" dirty="0"/>
              <a:t> </a:t>
            </a:r>
          </a:p>
          <a:p>
            <a:pPr marL="0" indent="0">
              <a:buNone/>
            </a:pPr>
            <a:r>
              <a:rPr lang="en-GB" sz="1600" dirty="0" smtClean="0"/>
              <a:t>   </a:t>
            </a:r>
            <a:endParaRPr lang="en-GB" sz="1600" dirty="0"/>
          </a:p>
          <a:p>
            <a:pPr marL="0" indent="0" eaLnBrk="1" hangingPunct="1">
              <a:lnSpc>
                <a:spcPct val="80000"/>
              </a:lnSpc>
              <a:buFontTx/>
              <a:buNone/>
              <a:defRPr/>
            </a:pPr>
            <a:endParaRPr lang="en-GB" sz="1600" i="1" dirty="0" smtClean="0"/>
          </a:p>
        </p:txBody>
      </p:sp>
    </p:spTree>
    <p:extLst>
      <p:ext uri="{BB962C8B-B14F-4D97-AF65-F5344CB8AC3E}">
        <p14:creationId xmlns:p14="http://schemas.microsoft.com/office/powerpoint/2010/main" val="383107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Selection Priority Parameters</a:t>
            </a:r>
          </a:p>
        </p:txBody>
      </p:sp>
      <p:sp>
        <p:nvSpPr>
          <p:cNvPr id="12291" name="Rectangle 3"/>
          <p:cNvSpPr>
            <a:spLocks noGrp="1" noChangeArrowheads="1"/>
          </p:cNvSpPr>
          <p:nvPr>
            <p:ph type="body" idx="1"/>
          </p:nvPr>
        </p:nvSpPr>
        <p:spPr>
          <a:xfrm>
            <a:off x="457200" y="1356189"/>
            <a:ext cx="8229600" cy="5211763"/>
          </a:xfrm>
        </p:spPr>
        <p:txBody>
          <a:bodyPr/>
          <a:lstStyle/>
          <a:p>
            <a:pPr marL="0" indent="0" eaLnBrk="1" hangingPunct="1">
              <a:lnSpc>
                <a:spcPct val="80000"/>
              </a:lnSpc>
              <a:buNone/>
              <a:defRPr/>
            </a:pPr>
            <a:r>
              <a:rPr lang="en-GB" sz="1600" dirty="0"/>
              <a:t>Places are allocated on a first-come-first-serve basis as much as possible. We take into account applicants who cannot be accommodated for our next intake</a:t>
            </a:r>
          </a:p>
          <a:p>
            <a:pPr eaLnBrk="1" hangingPunct="1">
              <a:lnSpc>
                <a:spcPct val="80000"/>
              </a:lnSpc>
              <a:defRPr/>
            </a:pPr>
            <a:endParaRPr lang="en-GB" sz="1600" dirty="0" smtClean="0"/>
          </a:p>
          <a:p>
            <a:pPr eaLnBrk="1" hangingPunct="1">
              <a:lnSpc>
                <a:spcPct val="80000"/>
              </a:lnSpc>
              <a:buFont typeface="+mj-lt"/>
              <a:buAutoNum type="arabicPeriod"/>
              <a:defRPr/>
            </a:pPr>
            <a:r>
              <a:rPr lang="en-GB" sz="1600" dirty="0" smtClean="0"/>
              <a:t>PhD </a:t>
            </a:r>
            <a:r>
              <a:rPr lang="en-GB" sz="1600" dirty="0"/>
              <a:t>candidates in their final </a:t>
            </a:r>
            <a:r>
              <a:rPr lang="en-GB" sz="1600" dirty="0" smtClean="0"/>
              <a:t>years</a:t>
            </a:r>
          </a:p>
          <a:p>
            <a:pPr eaLnBrk="1" hangingPunct="1">
              <a:lnSpc>
                <a:spcPct val="80000"/>
              </a:lnSpc>
              <a:buFont typeface="+mj-lt"/>
              <a:buAutoNum type="arabicPeriod"/>
              <a:defRPr/>
            </a:pPr>
            <a:r>
              <a:rPr lang="en-GB" sz="1600" dirty="0" smtClean="0"/>
              <a:t>Staff on short term contracts</a:t>
            </a:r>
          </a:p>
          <a:p>
            <a:pPr eaLnBrk="1" hangingPunct="1">
              <a:lnSpc>
                <a:spcPct val="80000"/>
              </a:lnSpc>
              <a:buFont typeface="+mj-lt"/>
              <a:buAutoNum type="arabicPeriod"/>
              <a:defRPr/>
            </a:pPr>
            <a:r>
              <a:rPr lang="en-GB" sz="1600" dirty="0" smtClean="0"/>
              <a:t>Other PhD candidates</a:t>
            </a:r>
          </a:p>
          <a:p>
            <a:pPr eaLnBrk="1" hangingPunct="1">
              <a:lnSpc>
                <a:spcPct val="80000"/>
              </a:lnSpc>
              <a:buFont typeface="+mj-lt"/>
              <a:buAutoNum type="arabicPeriod"/>
              <a:defRPr/>
            </a:pPr>
            <a:r>
              <a:rPr lang="en-GB" sz="1600" dirty="0" smtClean="0"/>
              <a:t>Staff</a:t>
            </a:r>
          </a:p>
          <a:p>
            <a:pPr eaLnBrk="1" hangingPunct="1">
              <a:lnSpc>
                <a:spcPct val="80000"/>
              </a:lnSpc>
              <a:buFont typeface="+mj-lt"/>
              <a:buAutoNum type="arabicPeriod"/>
              <a:defRPr/>
            </a:pPr>
            <a:r>
              <a:rPr lang="en-GB" sz="1600" dirty="0" smtClean="0"/>
              <a:t>Masters students</a:t>
            </a:r>
          </a:p>
          <a:p>
            <a:pPr eaLnBrk="1" hangingPunct="1">
              <a:lnSpc>
                <a:spcPct val="80000"/>
              </a:lnSpc>
              <a:buFont typeface="+mj-lt"/>
              <a:buAutoNum type="arabicPeriod"/>
              <a:defRPr/>
            </a:pPr>
            <a:r>
              <a:rPr lang="en-GB" sz="1600" dirty="0" smtClean="0"/>
              <a:t>Undergraduate students</a:t>
            </a:r>
          </a:p>
          <a:p>
            <a:pPr eaLnBrk="1" hangingPunct="1">
              <a:lnSpc>
                <a:spcPct val="80000"/>
              </a:lnSpc>
              <a:defRPr/>
            </a:pPr>
            <a:endParaRPr lang="en-GB" sz="1600" dirty="0" smtClean="0"/>
          </a:p>
          <a:p>
            <a:pPr eaLnBrk="1" hangingPunct="1">
              <a:lnSpc>
                <a:spcPct val="80000"/>
              </a:lnSpc>
              <a:defRPr/>
            </a:pPr>
            <a:endParaRPr lang="en-GB" sz="1600" dirty="0" smtClean="0"/>
          </a:p>
        </p:txBody>
      </p:sp>
    </p:spTree>
    <p:extLst>
      <p:ext uri="{BB962C8B-B14F-4D97-AF65-F5344CB8AC3E}">
        <p14:creationId xmlns:p14="http://schemas.microsoft.com/office/powerpoint/2010/main" val="3643930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kern="1200" dirty="0" smtClean="0">
                <a:solidFill>
                  <a:srgbClr val="000000"/>
                </a:solidFill>
              </a:rPr>
              <a:t/>
            </a:r>
            <a:br>
              <a:rPr lang="en-GB" b="1" kern="1200" dirty="0" smtClean="0">
                <a:solidFill>
                  <a:srgbClr val="000000"/>
                </a:solidFill>
              </a:rPr>
            </a:br>
            <a:r>
              <a:rPr lang="en-GB" b="1" kern="1200" dirty="0" smtClean="0">
                <a:solidFill>
                  <a:srgbClr val="000000"/>
                </a:solidFill>
              </a:rPr>
              <a:t>Your </a:t>
            </a:r>
            <a:r>
              <a:rPr lang="en-GB" b="1" kern="1200" dirty="0">
                <a:solidFill>
                  <a:srgbClr val="000000"/>
                </a:solidFill>
              </a:rPr>
              <a:t>options </a:t>
            </a:r>
            <a:r>
              <a:rPr lang="en-GB" b="1" kern="1200" dirty="0" smtClean="0">
                <a:solidFill>
                  <a:srgbClr val="000000"/>
                </a:solidFill>
              </a:rPr>
              <a:t>(3)</a:t>
            </a:r>
            <a:r>
              <a:rPr lang="en-GB" b="1" kern="1200" dirty="0">
                <a:solidFill>
                  <a:srgbClr val="000000"/>
                </a:solidFill>
              </a:rPr>
              <a:t/>
            </a:r>
            <a:br>
              <a:rPr lang="en-GB" b="1" kern="1200" dirty="0">
                <a:solidFill>
                  <a:srgbClr val="000000"/>
                </a:solidFill>
              </a:rPr>
            </a:br>
            <a:endParaRPr lang="en-IE" dirty="0"/>
          </a:p>
        </p:txBody>
      </p:sp>
      <p:sp>
        <p:nvSpPr>
          <p:cNvPr id="3" name="Content Placeholder 2"/>
          <p:cNvSpPr>
            <a:spLocks noGrp="1"/>
          </p:cNvSpPr>
          <p:nvPr>
            <p:ph idx="1"/>
          </p:nvPr>
        </p:nvSpPr>
        <p:spPr/>
        <p:txBody>
          <a:bodyPr/>
          <a:lstStyle/>
          <a:p>
            <a:pPr marL="0" lvl="0" indent="0" algn="ctr" eaLnBrk="1" fontAlgn="auto" hangingPunct="1">
              <a:spcBef>
                <a:spcPts val="0"/>
              </a:spcBef>
              <a:spcAft>
                <a:spcPts val="0"/>
              </a:spcAft>
              <a:buNone/>
            </a:pPr>
            <a:endParaRPr lang="en-GB" sz="1800" b="1" kern="1200" dirty="0">
              <a:solidFill>
                <a:srgbClr val="000000"/>
              </a:solidFill>
            </a:endParaRPr>
          </a:p>
          <a:p>
            <a:pPr marL="0" lvl="0" indent="0" algn="ctr" eaLnBrk="1" fontAlgn="auto" hangingPunct="1">
              <a:spcBef>
                <a:spcPts val="0"/>
              </a:spcBef>
              <a:spcAft>
                <a:spcPts val="0"/>
              </a:spcAft>
              <a:buNone/>
            </a:pPr>
            <a:r>
              <a:rPr lang="en-GB" sz="1800" b="1" kern="1200" dirty="0" smtClean="0">
                <a:solidFill>
                  <a:srgbClr val="000000"/>
                </a:solidFill>
              </a:rPr>
              <a:t>Postgraduate Certificate in Academic Practice</a:t>
            </a:r>
          </a:p>
          <a:p>
            <a:pPr marL="0" lvl="0" indent="0" algn="ctr" eaLnBrk="1" fontAlgn="auto" hangingPunct="1">
              <a:spcBef>
                <a:spcPts val="0"/>
              </a:spcBef>
              <a:spcAft>
                <a:spcPts val="0"/>
              </a:spcAft>
              <a:buNone/>
            </a:pPr>
            <a:endParaRPr lang="en-GB" sz="1800" b="1" kern="1200" dirty="0">
              <a:solidFill>
                <a:srgbClr val="000000"/>
              </a:solidFill>
            </a:endParaRPr>
          </a:p>
          <a:p>
            <a:pPr marL="0" lvl="0" indent="0" eaLnBrk="1" fontAlgn="auto" hangingPunct="1">
              <a:spcBef>
                <a:spcPts val="0"/>
              </a:spcBef>
              <a:spcAft>
                <a:spcPts val="0"/>
              </a:spcAft>
              <a:buNone/>
            </a:pPr>
            <a:r>
              <a:rPr lang="en-GB" sz="1800" kern="1200" dirty="0" smtClean="0">
                <a:solidFill>
                  <a:srgbClr val="000000"/>
                </a:solidFill>
              </a:rPr>
              <a:t>A postgraduate 60 credit programme accredited to Fellowship of the Higher Education Academy (descriptor 2 of the UKPSF)</a:t>
            </a:r>
          </a:p>
          <a:p>
            <a:pPr marL="0" lvl="0" indent="0" eaLnBrk="1" fontAlgn="auto" hangingPunct="1">
              <a:spcBef>
                <a:spcPts val="0"/>
              </a:spcBef>
              <a:spcAft>
                <a:spcPts val="0"/>
              </a:spcAft>
              <a:buNone/>
            </a:pPr>
            <a:endParaRPr lang="en-IE" sz="1800" dirty="0" smtClean="0"/>
          </a:p>
          <a:p>
            <a:pPr marL="0" lvl="0" indent="0" eaLnBrk="1" fontAlgn="auto" hangingPunct="1">
              <a:spcBef>
                <a:spcPts val="0"/>
              </a:spcBef>
              <a:spcAft>
                <a:spcPts val="0"/>
              </a:spcAft>
              <a:buNone/>
            </a:pPr>
            <a:r>
              <a:rPr lang="en-IE" sz="1800" dirty="0" smtClean="0"/>
              <a:t>Taken over 14 months to 3 years.</a:t>
            </a:r>
          </a:p>
          <a:p>
            <a:pPr marL="0" lvl="0" indent="0" eaLnBrk="1" fontAlgn="auto" hangingPunct="1">
              <a:spcBef>
                <a:spcPts val="0"/>
              </a:spcBef>
              <a:spcAft>
                <a:spcPts val="0"/>
              </a:spcAft>
              <a:buNone/>
            </a:pPr>
            <a:endParaRPr lang="en-IE" sz="1800" dirty="0"/>
          </a:p>
          <a:p>
            <a:pPr marL="0" lvl="0" indent="0" eaLnBrk="1" fontAlgn="auto" hangingPunct="1">
              <a:spcBef>
                <a:spcPts val="0"/>
              </a:spcBef>
              <a:spcAft>
                <a:spcPts val="0"/>
              </a:spcAft>
              <a:buNone/>
            </a:pPr>
            <a:r>
              <a:rPr lang="en-IE" sz="1800" dirty="0" smtClean="0"/>
              <a:t>Attendance at course days is a requirement.</a:t>
            </a:r>
          </a:p>
          <a:p>
            <a:pPr marL="0" lvl="0" indent="0" eaLnBrk="1" fontAlgn="auto" hangingPunct="1">
              <a:spcBef>
                <a:spcPts val="0"/>
              </a:spcBef>
              <a:spcAft>
                <a:spcPts val="0"/>
              </a:spcAft>
              <a:buNone/>
            </a:pPr>
            <a:endParaRPr lang="en-IE" sz="1800" dirty="0"/>
          </a:p>
          <a:p>
            <a:pPr marL="0" lvl="0" indent="0" eaLnBrk="1" fontAlgn="auto" hangingPunct="1">
              <a:spcBef>
                <a:spcPts val="0"/>
              </a:spcBef>
              <a:spcAft>
                <a:spcPts val="0"/>
              </a:spcAft>
              <a:buNone/>
            </a:pPr>
            <a:r>
              <a:rPr lang="en-IE" sz="1800" dirty="0" smtClean="0"/>
              <a:t>2 intakes a year  (December start and, usually, April start)</a:t>
            </a:r>
          </a:p>
          <a:p>
            <a:pPr marL="0" lvl="0" indent="0" eaLnBrk="1" fontAlgn="auto" hangingPunct="1">
              <a:spcBef>
                <a:spcPts val="0"/>
              </a:spcBef>
              <a:spcAft>
                <a:spcPts val="0"/>
              </a:spcAft>
              <a:buNone/>
            </a:pPr>
            <a:endParaRPr lang="en-IE" sz="1800" dirty="0"/>
          </a:p>
          <a:p>
            <a:pPr marL="0" lvl="0" indent="0" eaLnBrk="1" fontAlgn="auto" hangingPunct="1">
              <a:spcBef>
                <a:spcPts val="0"/>
              </a:spcBef>
              <a:spcAft>
                <a:spcPts val="0"/>
              </a:spcAft>
              <a:buNone/>
            </a:pPr>
            <a:r>
              <a:rPr lang="en-IE" sz="1800" dirty="0" smtClean="0"/>
              <a:t>Must have done about a year of teaching;  must be involved in teaching in the first 8 months of the programme (peer observation of teaching component)</a:t>
            </a:r>
            <a:endParaRPr lang="en-IE" sz="1800" dirty="0"/>
          </a:p>
        </p:txBody>
      </p:sp>
    </p:spTree>
    <p:extLst>
      <p:ext uri="{BB962C8B-B14F-4D97-AF65-F5344CB8AC3E}">
        <p14:creationId xmlns:p14="http://schemas.microsoft.com/office/powerpoint/2010/main" val="1289040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kern="1200" dirty="0" smtClean="0">
                <a:solidFill>
                  <a:srgbClr val="000000"/>
                </a:solidFill>
              </a:rPr>
              <a:t/>
            </a:r>
            <a:br>
              <a:rPr lang="en-GB" b="1" kern="1200" dirty="0" smtClean="0">
                <a:solidFill>
                  <a:srgbClr val="000000"/>
                </a:solidFill>
              </a:rPr>
            </a:br>
            <a:r>
              <a:rPr lang="en-GB" b="1" kern="1200" dirty="0" smtClean="0">
                <a:solidFill>
                  <a:srgbClr val="000000"/>
                </a:solidFill>
              </a:rPr>
              <a:t>Your </a:t>
            </a:r>
            <a:r>
              <a:rPr lang="en-GB" b="1" kern="1200" dirty="0">
                <a:solidFill>
                  <a:srgbClr val="000000"/>
                </a:solidFill>
              </a:rPr>
              <a:t>options </a:t>
            </a:r>
            <a:r>
              <a:rPr lang="en-GB" b="1" kern="1200" dirty="0" smtClean="0">
                <a:solidFill>
                  <a:srgbClr val="000000"/>
                </a:solidFill>
              </a:rPr>
              <a:t>(3)</a:t>
            </a:r>
            <a:r>
              <a:rPr lang="en-GB" b="1" kern="1200" dirty="0">
                <a:solidFill>
                  <a:srgbClr val="000000"/>
                </a:solidFill>
              </a:rPr>
              <a:t/>
            </a:r>
            <a:br>
              <a:rPr lang="en-GB" b="1" kern="1200" dirty="0">
                <a:solidFill>
                  <a:srgbClr val="000000"/>
                </a:solidFill>
              </a:rPr>
            </a:br>
            <a:endParaRPr lang="en-IE" dirty="0"/>
          </a:p>
        </p:txBody>
      </p:sp>
      <p:sp>
        <p:nvSpPr>
          <p:cNvPr id="3" name="Content Placeholder 2"/>
          <p:cNvSpPr>
            <a:spLocks noGrp="1"/>
          </p:cNvSpPr>
          <p:nvPr>
            <p:ph idx="1"/>
          </p:nvPr>
        </p:nvSpPr>
        <p:spPr>
          <a:xfrm>
            <a:off x="457200" y="1295400"/>
            <a:ext cx="8229600" cy="4747591"/>
          </a:xfrm>
        </p:spPr>
        <p:txBody>
          <a:bodyPr/>
          <a:lstStyle/>
          <a:p>
            <a:pPr marL="0" lvl="0" indent="0" algn="ctr" eaLnBrk="1" fontAlgn="auto" hangingPunct="1">
              <a:spcBef>
                <a:spcPts val="0"/>
              </a:spcBef>
              <a:spcAft>
                <a:spcPts val="0"/>
              </a:spcAft>
              <a:buNone/>
            </a:pPr>
            <a:endParaRPr lang="en-GB" sz="1800" b="1" kern="1200" dirty="0">
              <a:solidFill>
                <a:srgbClr val="000000"/>
              </a:solidFill>
            </a:endParaRPr>
          </a:p>
          <a:p>
            <a:pPr marL="0" lvl="0" indent="0" algn="ctr" eaLnBrk="1" fontAlgn="auto" hangingPunct="1">
              <a:spcBef>
                <a:spcPts val="0"/>
              </a:spcBef>
              <a:spcAft>
                <a:spcPts val="0"/>
              </a:spcAft>
              <a:buNone/>
            </a:pPr>
            <a:r>
              <a:rPr lang="en-GB" sz="1800" b="1" kern="1200" dirty="0" smtClean="0">
                <a:solidFill>
                  <a:srgbClr val="000000"/>
                </a:solidFill>
              </a:rPr>
              <a:t>Postgraduate Certificate in Academic Practice</a:t>
            </a:r>
          </a:p>
          <a:p>
            <a:pPr marL="0" lvl="0" indent="0" algn="ctr" eaLnBrk="1" fontAlgn="auto" hangingPunct="1">
              <a:spcBef>
                <a:spcPts val="0"/>
              </a:spcBef>
              <a:spcAft>
                <a:spcPts val="0"/>
              </a:spcAft>
              <a:buNone/>
            </a:pPr>
            <a:endParaRPr lang="en-GB" sz="1800" b="1" kern="1200" dirty="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Only available to staff and doctoral students who teach.   Need line manager approval  (or supervisor)</a:t>
            </a:r>
          </a:p>
          <a:p>
            <a:pPr marL="0" lvl="0" indent="0" eaLnBrk="1" fontAlgn="auto" hangingPunct="1">
              <a:spcBef>
                <a:spcPts val="0"/>
              </a:spcBef>
              <a:spcAft>
                <a:spcPts val="0"/>
              </a:spcAft>
              <a:buNone/>
            </a:pPr>
            <a:endParaRPr lang="en-IE" sz="1800" kern="1200" dirty="0" smtClean="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No fees for those currently as staff employed at UoE, or doctoral students who teach at UoE  (fees applied if status as staff or doctoral student changes).</a:t>
            </a:r>
          </a:p>
          <a:p>
            <a:pPr marL="0" lvl="0" indent="0" eaLnBrk="1" fontAlgn="auto" hangingPunct="1">
              <a:spcBef>
                <a:spcPts val="0"/>
              </a:spcBef>
              <a:spcAft>
                <a:spcPts val="0"/>
              </a:spcAft>
              <a:buNone/>
            </a:pPr>
            <a:endParaRPr lang="en-IE" sz="1800" kern="1200" dirty="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Fees for receipt of HEA Fellowship if person has left UoE and not currently working in a Advance HE member institution.</a:t>
            </a:r>
          </a:p>
          <a:p>
            <a:pPr marL="0" lvl="0" indent="0" eaLnBrk="1" fontAlgn="auto" hangingPunct="1">
              <a:spcBef>
                <a:spcPts val="0"/>
              </a:spcBef>
              <a:spcAft>
                <a:spcPts val="0"/>
              </a:spcAft>
              <a:buNone/>
            </a:pPr>
            <a:endParaRPr lang="en-IE" sz="1800" kern="1200" dirty="0">
              <a:solidFill>
                <a:srgbClr val="000000"/>
              </a:solidFill>
            </a:endParaRPr>
          </a:p>
          <a:p>
            <a:pPr marL="0" lvl="0" indent="0" eaLnBrk="1" fontAlgn="auto" hangingPunct="1">
              <a:spcBef>
                <a:spcPts val="0"/>
              </a:spcBef>
              <a:spcAft>
                <a:spcPts val="0"/>
              </a:spcAft>
              <a:buNone/>
            </a:pPr>
            <a:r>
              <a:rPr lang="en-IE" sz="1800" b="1" kern="1200" dirty="0" smtClean="0">
                <a:solidFill>
                  <a:srgbClr val="000000"/>
                </a:solidFill>
              </a:rPr>
              <a:t>Advantages :   </a:t>
            </a:r>
            <a:r>
              <a:rPr lang="en-IE" sz="1800" kern="1200" dirty="0" smtClean="0">
                <a:solidFill>
                  <a:srgbClr val="000000"/>
                </a:solidFill>
              </a:rPr>
              <a:t>Class-based, deadlines given, meet and work with colleagues from all over the university so opportunity for wide integration, no cost, UoE degree globally recognised.</a:t>
            </a:r>
          </a:p>
          <a:p>
            <a:pPr marL="0" lvl="0" indent="0" eaLnBrk="1" fontAlgn="auto" hangingPunct="1">
              <a:spcBef>
                <a:spcPts val="0"/>
              </a:spcBef>
              <a:spcAft>
                <a:spcPts val="0"/>
              </a:spcAft>
              <a:buNone/>
            </a:pPr>
            <a:r>
              <a:rPr lang="en-IE" sz="1800" b="1" kern="1200" dirty="0" smtClean="0">
                <a:solidFill>
                  <a:srgbClr val="000000"/>
                </a:solidFill>
              </a:rPr>
              <a:t>Disadvantages : </a:t>
            </a:r>
            <a:r>
              <a:rPr lang="en-IE" sz="1800" kern="1200" dirty="0" smtClean="0">
                <a:solidFill>
                  <a:srgbClr val="000000"/>
                </a:solidFill>
              </a:rPr>
              <a:t>class-based, deadlines, limited control on dates, time taken </a:t>
            </a:r>
          </a:p>
        </p:txBody>
      </p:sp>
    </p:spTree>
    <p:extLst>
      <p:ext uri="{BB962C8B-B14F-4D97-AF65-F5344CB8AC3E}">
        <p14:creationId xmlns:p14="http://schemas.microsoft.com/office/powerpoint/2010/main" val="1969694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kern="1200" dirty="0" smtClean="0">
                <a:solidFill>
                  <a:srgbClr val="000000"/>
                </a:solidFill>
              </a:rPr>
              <a:t/>
            </a:r>
            <a:br>
              <a:rPr lang="en-GB" b="1" kern="1200" dirty="0" smtClean="0">
                <a:solidFill>
                  <a:srgbClr val="000000"/>
                </a:solidFill>
              </a:rPr>
            </a:br>
            <a:r>
              <a:rPr lang="en-GB" b="1" kern="1200" dirty="0" smtClean="0">
                <a:solidFill>
                  <a:srgbClr val="000000"/>
                </a:solidFill>
              </a:rPr>
              <a:t>Your </a:t>
            </a:r>
            <a:r>
              <a:rPr lang="en-GB" b="1" kern="1200" dirty="0">
                <a:solidFill>
                  <a:srgbClr val="000000"/>
                </a:solidFill>
              </a:rPr>
              <a:t>options </a:t>
            </a:r>
            <a:r>
              <a:rPr lang="en-GB" b="1" kern="1200" dirty="0" smtClean="0">
                <a:solidFill>
                  <a:srgbClr val="000000"/>
                </a:solidFill>
              </a:rPr>
              <a:t>(4)</a:t>
            </a:r>
            <a:r>
              <a:rPr lang="en-GB" b="1" kern="1200" dirty="0">
                <a:solidFill>
                  <a:srgbClr val="000000"/>
                </a:solidFill>
              </a:rPr>
              <a:t/>
            </a:r>
            <a:br>
              <a:rPr lang="en-GB" b="1" kern="1200" dirty="0">
                <a:solidFill>
                  <a:srgbClr val="000000"/>
                </a:solidFill>
              </a:rPr>
            </a:br>
            <a:endParaRPr lang="en-IE" dirty="0"/>
          </a:p>
        </p:txBody>
      </p:sp>
      <p:sp>
        <p:nvSpPr>
          <p:cNvPr id="3" name="Content Placeholder 2"/>
          <p:cNvSpPr>
            <a:spLocks noGrp="1"/>
          </p:cNvSpPr>
          <p:nvPr>
            <p:ph idx="1"/>
          </p:nvPr>
        </p:nvSpPr>
        <p:spPr/>
        <p:txBody>
          <a:bodyPr/>
          <a:lstStyle/>
          <a:p>
            <a:pPr marL="0" lvl="0" indent="0" algn="ctr" eaLnBrk="1" fontAlgn="auto" hangingPunct="1">
              <a:spcBef>
                <a:spcPts val="0"/>
              </a:spcBef>
              <a:spcAft>
                <a:spcPts val="0"/>
              </a:spcAft>
              <a:buNone/>
            </a:pPr>
            <a:endParaRPr lang="en-GB" sz="1800" b="1" kern="1200" dirty="0">
              <a:solidFill>
                <a:srgbClr val="000000"/>
              </a:solidFill>
            </a:endParaRPr>
          </a:p>
          <a:p>
            <a:pPr marL="0" lvl="0" indent="0" algn="ctr" eaLnBrk="1" fontAlgn="auto" hangingPunct="1">
              <a:spcBef>
                <a:spcPts val="0"/>
              </a:spcBef>
              <a:spcAft>
                <a:spcPts val="0"/>
              </a:spcAft>
              <a:buNone/>
            </a:pPr>
            <a:r>
              <a:rPr lang="en-GB" sz="3600" b="1" kern="1200" dirty="0" smtClean="0">
                <a:solidFill>
                  <a:srgbClr val="000000"/>
                </a:solidFill>
              </a:rPr>
              <a:t>Edinburgh Teaching Award</a:t>
            </a:r>
          </a:p>
          <a:p>
            <a:pPr marL="0" lvl="0" indent="0" algn="ctr" eaLnBrk="1" fontAlgn="auto" hangingPunct="1">
              <a:spcBef>
                <a:spcPts val="0"/>
              </a:spcBef>
              <a:spcAft>
                <a:spcPts val="0"/>
              </a:spcAft>
              <a:buNone/>
            </a:pPr>
            <a:endParaRPr lang="en-GB" sz="1800" b="1" kern="1200" dirty="0">
              <a:solidFill>
                <a:srgbClr val="000000"/>
              </a:solidFill>
            </a:endParaRPr>
          </a:p>
          <a:p>
            <a:pPr marL="0" lvl="0" indent="0" algn="ctr" eaLnBrk="1" fontAlgn="auto" hangingPunct="1">
              <a:spcBef>
                <a:spcPts val="0"/>
              </a:spcBef>
              <a:spcAft>
                <a:spcPts val="0"/>
              </a:spcAft>
              <a:buNone/>
            </a:pPr>
            <a:r>
              <a:rPr lang="en-GB" sz="1800" kern="1200" dirty="0">
                <a:solidFill>
                  <a:srgbClr val="000000"/>
                </a:solidFill>
              </a:rPr>
              <a:t>For any category of Higher Education </a:t>
            </a:r>
            <a:r>
              <a:rPr lang="en-GB" sz="1800" kern="1200" dirty="0" smtClean="0">
                <a:solidFill>
                  <a:srgbClr val="000000"/>
                </a:solidFill>
              </a:rPr>
              <a:t>Academy Fellowship </a:t>
            </a:r>
            <a:endParaRPr lang="en-GB" sz="1800" kern="1200" dirty="0">
              <a:solidFill>
                <a:srgbClr val="000000"/>
              </a:solidFill>
            </a:endParaRPr>
          </a:p>
          <a:p>
            <a:pPr marL="0" lvl="0" indent="0" eaLnBrk="1" fontAlgn="auto" hangingPunct="1">
              <a:spcBef>
                <a:spcPts val="0"/>
              </a:spcBef>
              <a:spcAft>
                <a:spcPts val="0"/>
              </a:spcAft>
              <a:buNone/>
            </a:pPr>
            <a:endParaRPr lang="en-IE" dirty="0"/>
          </a:p>
          <a:p>
            <a:pPr marL="0" lvl="0" indent="0" eaLnBrk="1" fontAlgn="auto" hangingPunct="1">
              <a:spcBef>
                <a:spcPts val="0"/>
              </a:spcBef>
              <a:spcAft>
                <a:spcPts val="0"/>
              </a:spcAft>
              <a:buNone/>
            </a:pPr>
            <a:r>
              <a:rPr lang="en-IE" sz="1800" kern="1200" dirty="0" smtClean="0">
                <a:solidFill>
                  <a:srgbClr val="000000"/>
                </a:solidFill>
              </a:rPr>
              <a:t>Only available to staff and doctoral students who teach  (* those who remain with access to UoE computing systems with that status)</a:t>
            </a:r>
          </a:p>
          <a:p>
            <a:pPr marL="0" lvl="0" indent="0" eaLnBrk="1" fontAlgn="auto" hangingPunct="1">
              <a:spcBef>
                <a:spcPts val="0"/>
              </a:spcBef>
              <a:spcAft>
                <a:spcPts val="0"/>
              </a:spcAft>
              <a:buNone/>
            </a:pPr>
            <a:endParaRPr lang="en-IE" sz="1800" kern="1200" dirty="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A mentored self-directed pathway to meet your chosen category taking between 6 months and 2 years.   Flexible but still demanding – reading, writing and demonstrating YOU meet the UKPSF category using </a:t>
            </a:r>
            <a:r>
              <a:rPr lang="en-IE" sz="1800" kern="1200" dirty="0" err="1" smtClean="0">
                <a:solidFill>
                  <a:srgbClr val="000000"/>
                </a:solidFill>
              </a:rPr>
              <a:t>wordpress</a:t>
            </a:r>
            <a:r>
              <a:rPr lang="en-IE" sz="1800" kern="1200" dirty="0" smtClean="0">
                <a:solidFill>
                  <a:srgbClr val="000000"/>
                </a:solidFill>
              </a:rPr>
              <a:t>.</a:t>
            </a:r>
          </a:p>
          <a:p>
            <a:pPr marL="0" lvl="0" indent="0" eaLnBrk="1" fontAlgn="auto" hangingPunct="1">
              <a:spcBef>
                <a:spcPts val="0"/>
              </a:spcBef>
              <a:spcAft>
                <a:spcPts val="0"/>
              </a:spcAft>
              <a:buNone/>
            </a:pPr>
            <a:endParaRPr lang="en-IE" sz="1800" kern="1200" dirty="0" smtClean="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but</a:t>
            </a:r>
            <a:endParaRPr lang="en-IE" sz="1800" kern="1200" dirty="0">
              <a:solidFill>
                <a:srgbClr val="000000"/>
              </a:solidFill>
            </a:endParaRPr>
          </a:p>
          <a:p>
            <a:pPr marL="0" lvl="0" indent="0" eaLnBrk="1" fontAlgn="auto" hangingPunct="1">
              <a:spcBef>
                <a:spcPts val="0"/>
              </a:spcBef>
              <a:spcAft>
                <a:spcPts val="0"/>
              </a:spcAft>
              <a:buNone/>
            </a:pPr>
            <a:r>
              <a:rPr lang="en-IE" sz="1800" kern="1200" dirty="0" smtClean="0">
                <a:solidFill>
                  <a:srgbClr val="000000"/>
                </a:solidFill>
              </a:rPr>
              <a:t>Currently waiting list for March 2019 entry ….</a:t>
            </a:r>
          </a:p>
        </p:txBody>
      </p:sp>
    </p:spTree>
    <p:extLst>
      <p:ext uri="{BB962C8B-B14F-4D97-AF65-F5344CB8AC3E}">
        <p14:creationId xmlns:p14="http://schemas.microsoft.com/office/powerpoint/2010/main" val="428951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263" y="246063"/>
            <a:ext cx="8229600" cy="1143000"/>
          </a:xfrm>
        </p:spPr>
        <p:txBody>
          <a:bodyPr/>
          <a:lstStyle/>
          <a:p>
            <a:r>
              <a:rPr lang="en-GB" altLang="en-US" smtClean="0"/>
              <a:t>CPD Framework for </a:t>
            </a:r>
            <a:br>
              <a:rPr lang="en-GB" altLang="en-US" smtClean="0"/>
            </a:br>
            <a:r>
              <a:rPr lang="en-GB" altLang="en-US" smtClean="0"/>
              <a:t>Learning and Teaching</a:t>
            </a:r>
          </a:p>
        </p:txBody>
      </p:sp>
      <p:sp>
        <p:nvSpPr>
          <p:cNvPr id="4099" name="Content Placeholder 2"/>
          <p:cNvSpPr>
            <a:spLocks noGrp="1"/>
          </p:cNvSpPr>
          <p:nvPr>
            <p:ph idx="1"/>
          </p:nvPr>
        </p:nvSpPr>
        <p:spPr/>
        <p:txBody>
          <a:bodyPr/>
          <a:lstStyle/>
          <a:p>
            <a:pPr marL="0" indent="0">
              <a:buFontTx/>
              <a:buNone/>
            </a:pPr>
            <a:endParaRPr lang="en-US" altLang="en-US" smtClean="0"/>
          </a:p>
        </p:txBody>
      </p:sp>
      <p:grpSp>
        <p:nvGrpSpPr>
          <p:cNvPr id="4100" name="Group 6"/>
          <p:cNvGrpSpPr>
            <a:grpSpLocks noChangeAspect="1"/>
          </p:cNvGrpSpPr>
          <p:nvPr/>
        </p:nvGrpSpPr>
        <p:grpSpPr bwMode="auto">
          <a:xfrm>
            <a:off x="323850" y="1484313"/>
            <a:ext cx="8513763" cy="4321175"/>
            <a:chOff x="204" y="935"/>
            <a:chExt cx="5363" cy="2722"/>
          </a:xfrm>
        </p:grpSpPr>
        <p:sp>
          <p:nvSpPr>
            <p:cNvPr id="4101" name="AutoShape 5"/>
            <p:cNvSpPr>
              <a:spLocks noChangeAspect="1" noChangeArrowheads="1" noTextEdit="1"/>
            </p:cNvSpPr>
            <p:nvPr/>
          </p:nvSpPr>
          <p:spPr bwMode="auto">
            <a:xfrm>
              <a:off x="204" y="935"/>
              <a:ext cx="5363" cy="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2" name="Freeform 7"/>
            <p:cNvSpPr>
              <a:spLocks/>
            </p:cNvSpPr>
            <p:nvPr/>
          </p:nvSpPr>
          <p:spPr bwMode="auto">
            <a:xfrm>
              <a:off x="289" y="1600"/>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close/>
                </a:path>
              </a:pathLst>
            </a:custGeom>
            <a:solidFill>
              <a:srgbClr val="CAC5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3" name="Freeform 8"/>
            <p:cNvSpPr>
              <a:spLocks/>
            </p:cNvSpPr>
            <p:nvPr/>
          </p:nvSpPr>
          <p:spPr bwMode="auto">
            <a:xfrm>
              <a:off x="293" y="1604"/>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path>
              </a:pathLst>
            </a:custGeom>
            <a:noFill/>
            <a:ln w="42863" cap="rnd">
              <a:solidFill>
                <a:srgbClr val="54545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4" name="Rectangle 9"/>
            <p:cNvSpPr>
              <a:spLocks noChangeArrowheads="1"/>
            </p:cNvSpPr>
            <p:nvPr/>
          </p:nvSpPr>
          <p:spPr bwMode="auto">
            <a:xfrm>
              <a:off x="347" y="1721"/>
              <a:ext cx="61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Associate    </a:t>
              </a:r>
              <a:endParaRPr lang="en-US" altLang="en-US" sz="1800"/>
            </a:p>
          </p:txBody>
        </p:sp>
        <p:sp>
          <p:nvSpPr>
            <p:cNvPr id="4105" name="Rectangle 10"/>
            <p:cNvSpPr>
              <a:spLocks noChangeArrowheads="1"/>
            </p:cNvSpPr>
            <p:nvPr/>
          </p:nvSpPr>
          <p:spPr bwMode="auto">
            <a:xfrm>
              <a:off x="436" y="1854"/>
              <a:ext cx="32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Fellow</a:t>
              </a:r>
              <a:endParaRPr lang="en-US" altLang="en-US" sz="1800"/>
            </a:p>
          </p:txBody>
        </p:sp>
        <p:sp>
          <p:nvSpPr>
            <p:cNvPr id="4106" name="Freeform 11"/>
            <p:cNvSpPr>
              <a:spLocks/>
            </p:cNvSpPr>
            <p:nvPr/>
          </p:nvSpPr>
          <p:spPr bwMode="auto">
            <a:xfrm>
              <a:off x="1288" y="1618"/>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4107" name="Freeform 12"/>
            <p:cNvSpPr>
              <a:spLocks/>
            </p:cNvSpPr>
            <p:nvPr/>
          </p:nvSpPr>
          <p:spPr bwMode="auto">
            <a:xfrm>
              <a:off x="1293" y="16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08" name="Rectangle 13"/>
            <p:cNvSpPr>
              <a:spLocks noChangeArrowheads="1"/>
            </p:cNvSpPr>
            <p:nvPr/>
          </p:nvSpPr>
          <p:spPr bwMode="auto">
            <a:xfrm>
              <a:off x="1346" y="1640"/>
              <a:ext cx="61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Introduction</a:t>
              </a:r>
              <a:endParaRPr lang="en-US" altLang="en-US" sz="1800"/>
            </a:p>
          </p:txBody>
        </p:sp>
        <p:sp>
          <p:nvSpPr>
            <p:cNvPr id="4109" name="Rectangle 14"/>
            <p:cNvSpPr>
              <a:spLocks noChangeArrowheads="1"/>
            </p:cNvSpPr>
            <p:nvPr/>
          </p:nvSpPr>
          <p:spPr bwMode="auto">
            <a:xfrm>
              <a:off x="1337" y="1774"/>
              <a:ext cx="62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to Academic</a:t>
              </a:r>
              <a:endParaRPr lang="en-US" altLang="en-US" sz="1800"/>
            </a:p>
          </p:txBody>
        </p:sp>
        <p:sp>
          <p:nvSpPr>
            <p:cNvPr id="4110" name="Rectangle 15"/>
            <p:cNvSpPr>
              <a:spLocks noChangeArrowheads="1"/>
            </p:cNvSpPr>
            <p:nvPr/>
          </p:nvSpPr>
          <p:spPr bwMode="auto">
            <a:xfrm>
              <a:off x="1444" y="1908"/>
              <a:ext cx="40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Practice</a:t>
              </a:r>
              <a:endParaRPr lang="en-US" altLang="en-US" sz="1800"/>
            </a:p>
          </p:txBody>
        </p:sp>
        <p:sp>
          <p:nvSpPr>
            <p:cNvPr id="4111" name="Freeform 16"/>
            <p:cNvSpPr>
              <a:spLocks/>
            </p:cNvSpPr>
            <p:nvPr/>
          </p:nvSpPr>
          <p:spPr bwMode="auto">
            <a:xfrm>
              <a:off x="1288" y="2118"/>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4112" name="Freeform 17"/>
            <p:cNvSpPr>
              <a:spLocks/>
            </p:cNvSpPr>
            <p:nvPr/>
          </p:nvSpPr>
          <p:spPr bwMode="auto">
            <a:xfrm>
              <a:off x="1293" y="21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3" name="Rectangle 18"/>
            <p:cNvSpPr>
              <a:spLocks noChangeArrowheads="1"/>
            </p:cNvSpPr>
            <p:nvPr/>
          </p:nvSpPr>
          <p:spPr bwMode="auto">
            <a:xfrm>
              <a:off x="1391" y="2140"/>
              <a:ext cx="51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PG Cert in</a:t>
              </a:r>
              <a:endParaRPr lang="en-US" altLang="en-US" sz="1800"/>
            </a:p>
          </p:txBody>
        </p:sp>
        <p:sp>
          <p:nvSpPr>
            <p:cNvPr id="4114" name="Rectangle 19"/>
            <p:cNvSpPr>
              <a:spLocks noChangeArrowheads="1"/>
            </p:cNvSpPr>
            <p:nvPr/>
          </p:nvSpPr>
          <p:spPr bwMode="auto">
            <a:xfrm>
              <a:off x="1400" y="2274"/>
              <a:ext cx="49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Academic</a:t>
              </a:r>
              <a:endParaRPr lang="en-US" altLang="en-US" sz="1800"/>
            </a:p>
          </p:txBody>
        </p:sp>
        <p:sp>
          <p:nvSpPr>
            <p:cNvPr id="4115" name="Rectangle 20"/>
            <p:cNvSpPr>
              <a:spLocks noChangeArrowheads="1"/>
            </p:cNvSpPr>
            <p:nvPr/>
          </p:nvSpPr>
          <p:spPr bwMode="auto">
            <a:xfrm>
              <a:off x="1444" y="2408"/>
              <a:ext cx="49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Practice   </a:t>
              </a:r>
              <a:endParaRPr lang="en-US" altLang="en-US" sz="1800"/>
            </a:p>
          </p:txBody>
        </p:sp>
        <p:sp>
          <p:nvSpPr>
            <p:cNvPr id="4116" name="Freeform 21"/>
            <p:cNvSpPr>
              <a:spLocks/>
            </p:cNvSpPr>
            <p:nvPr/>
          </p:nvSpPr>
          <p:spPr bwMode="auto">
            <a:xfrm>
              <a:off x="2163" y="1618"/>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4117" name="Freeform 22"/>
            <p:cNvSpPr>
              <a:spLocks/>
            </p:cNvSpPr>
            <p:nvPr/>
          </p:nvSpPr>
          <p:spPr bwMode="auto">
            <a:xfrm>
              <a:off x="2167" y="16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18" name="Rectangle 23"/>
            <p:cNvSpPr>
              <a:spLocks noChangeArrowheads="1"/>
            </p:cNvSpPr>
            <p:nvPr/>
          </p:nvSpPr>
          <p:spPr bwMode="auto">
            <a:xfrm>
              <a:off x="2337" y="1640"/>
              <a:ext cx="37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Clinical</a:t>
              </a:r>
              <a:endParaRPr lang="en-US" altLang="en-US" sz="1800"/>
            </a:p>
          </p:txBody>
        </p:sp>
        <p:sp>
          <p:nvSpPr>
            <p:cNvPr id="4119" name="Rectangle 24"/>
            <p:cNvSpPr>
              <a:spLocks noChangeArrowheads="1"/>
            </p:cNvSpPr>
            <p:nvPr/>
          </p:nvSpPr>
          <p:spPr bwMode="auto">
            <a:xfrm>
              <a:off x="2301" y="1774"/>
              <a:ext cx="4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Educator</a:t>
              </a:r>
              <a:endParaRPr lang="en-US" altLang="en-US" sz="1800"/>
            </a:p>
          </p:txBody>
        </p:sp>
        <p:sp>
          <p:nvSpPr>
            <p:cNvPr id="4120" name="Rectangle 25"/>
            <p:cNvSpPr>
              <a:spLocks noChangeArrowheads="1"/>
            </p:cNvSpPr>
            <p:nvPr/>
          </p:nvSpPr>
          <p:spPr bwMode="auto">
            <a:xfrm>
              <a:off x="2230" y="1908"/>
              <a:ext cx="58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Programme</a:t>
              </a:r>
              <a:endParaRPr lang="en-US" altLang="en-US" sz="1800"/>
            </a:p>
          </p:txBody>
        </p:sp>
        <p:sp>
          <p:nvSpPr>
            <p:cNvPr id="4121" name="Freeform 26"/>
            <p:cNvSpPr>
              <a:spLocks/>
            </p:cNvSpPr>
            <p:nvPr/>
          </p:nvSpPr>
          <p:spPr bwMode="auto">
            <a:xfrm>
              <a:off x="2163" y="2118"/>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4122" name="Freeform 27"/>
            <p:cNvSpPr>
              <a:spLocks/>
            </p:cNvSpPr>
            <p:nvPr/>
          </p:nvSpPr>
          <p:spPr bwMode="auto">
            <a:xfrm>
              <a:off x="2167" y="21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3" name="Rectangle 28"/>
            <p:cNvSpPr>
              <a:spLocks noChangeArrowheads="1"/>
            </p:cNvSpPr>
            <p:nvPr/>
          </p:nvSpPr>
          <p:spPr bwMode="auto">
            <a:xfrm>
              <a:off x="2265" y="2140"/>
              <a:ext cx="51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PG Cert in</a:t>
              </a:r>
              <a:endParaRPr lang="en-US" altLang="en-US" sz="1800"/>
            </a:p>
          </p:txBody>
        </p:sp>
        <p:sp>
          <p:nvSpPr>
            <p:cNvPr id="4124" name="Rectangle 29"/>
            <p:cNvSpPr>
              <a:spLocks noChangeArrowheads="1"/>
            </p:cNvSpPr>
            <p:nvPr/>
          </p:nvSpPr>
          <p:spPr bwMode="auto">
            <a:xfrm>
              <a:off x="2337" y="2274"/>
              <a:ext cx="37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Clinical</a:t>
              </a:r>
              <a:endParaRPr lang="en-US" altLang="en-US" sz="1800"/>
            </a:p>
          </p:txBody>
        </p:sp>
        <p:sp>
          <p:nvSpPr>
            <p:cNvPr id="4125" name="Rectangle 30"/>
            <p:cNvSpPr>
              <a:spLocks noChangeArrowheads="1"/>
            </p:cNvSpPr>
            <p:nvPr/>
          </p:nvSpPr>
          <p:spPr bwMode="auto">
            <a:xfrm>
              <a:off x="2274" y="2408"/>
              <a:ext cx="51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Education</a:t>
              </a:r>
              <a:endParaRPr lang="en-US" altLang="en-US" sz="1800"/>
            </a:p>
          </p:txBody>
        </p:sp>
        <p:sp>
          <p:nvSpPr>
            <p:cNvPr id="4126" name="Freeform 31"/>
            <p:cNvSpPr>
              <a:spLocks/>
            </p:cNvSpPr>
            <p:nvPr/>
          </p:nvSpPr>
          <p:spPr bwMode="auto">
            <a:xfrm>
              <a:off x="3037" y="2118"/>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4127" name="Freeform 32"/>
            <p:cNvSpPr>
              <a:spLocks/>
            </p:cNvSpPr>
            <p:nvPr/>
          </p:nvSpPr>
          <p:spPr bwMode="auto">
            <a:xfrm>
              <a:off x="3042" y="21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28" name="Rectangle 33"/>
            <p:cNvSpPr>
              <a:spLocks noChangeArrowheads="1"/>
            </p:cNvSpPr>
            <p:nvPr/>
          </p:nvSpPr>
          <p:spPr bwMode="auto">
            <a:xfrm>
              <a:off x="3140" y="2140"/>
              <a:ext cx="63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PG Cert in    </a:t>
              </a:r>
              <a:endParaRPr lang="en-US" altLang="en-US" sz="1800"/>
            </a:p>
          </p:txBody>
        </p:sp>
        <p:sp>
          <p:nvSpPr>
            <p:cNvPr id="4129" name="Rectangle 34"/>
            <p:cNvSpPr>
              <a:spLocks noChangeArrowheads="1"/>
            </p:cNvSpPr>
            <p:nvPr/>
          </p:nvSpPr>
          <p:spPr bwMode="auto">
            <a:xfrm>
              <a:off x="3238" y="2274"/>
              <a:ext cx="43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Digital    </a:t>
              </a:r>
              <a:endParaRPr lang="en-US" altLang="en-US" sz="1800"/>
            </a:p>
          </p:txBody>
        </p:sp>
        <p:sp>
          <p:nvSpPr>
            <p:cNvPr id="4130" name="Rectangle 35"/>
            <p:cNvSpPr>
              <a:spLocks noChangeArrowheads="1"/>
            </p:cNvSpPr>
            <p:nvPr/>
          </p:nvSpPr>
          <p:spPr bwMode="auto">
            <a:xfrm>
              <a:off x="3149" y="2408"/>
              <a:ext cx="51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Education</a:t>
              </a:r>
              <a:endParaRPr lang="en-US" altLang="en-US" sz="1800"/>
            </a:p>
          </p:txBody>
        </p:sp>
        <p:sp>
          <p:nvSpPr>
            <p:cNvPr id="3073" name="Freeform 36"/>
            <p:cNvSpPr>
              <a:spLocks/>
            </p:cNvSpPr>
            <p:nvPr/>
          </p:nvSpPr>
          <p:spPr bwMode="auto">
            <a:xfrm>
              <a:off x="3912" y="1618"/>
              <a:ext cx="732" cy="446"/>
            </a:xfrm>
            <a:custGeom>
              <a:avLst/>
              <a:gdLst>
                <a:gd name="T0" fmla="*/ 1152 w 1312"/>
                <a:gd name="T1" fmla="*/ 0 h 800"/>
                <a:gd name="T2" fmla="*/ 1312 w 1312"/>
                <a:gd name="T3" fmla="*/ 160 h 800"/>
                <a:gd name="T4" fmla="*/ 1312 w 1312"/>
                <a:gd name="T5" fmla="*/ 160 h 800"/>
                <a:gd name="T6" fmla="*/ 1312 w 1312"/>
                <a:gd name="T7" fmla="*/ 640 h 800"/>
                <a:gd name="T8" fmla="*/ 1152 w 1312"/>
                <a:gd name="T9" fmla="*/ 800 h 800"/>
                <a:gd name="T10" fmla="*/ 160 w 1312"/>
                <a:gd name="T11" fmla="*/ 800 h 800"/>
                <a:gd name="T12" fmla="*/ 0 w 1312"/>
                <a:gd name="T13" fmla="*/ 640 h 800"/>
                <a:gd name="T14" fmla="*/ 0 w 1312"/>
                <a:gd name="T15" fmla="*/ 160 h 800"/>
                <a:gd name="T16" fmla="*/ 160 w 1312"/>
                <a:gd name="T17" fmla="*/ 0 h 800"/>
                <a:gd name="T18" fmla="*/ 1152 w 1312"/>
                <a:gd name="T19" fmla="*/ 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noFill/>
            <a:ln w="0">
              <a:solidFill>
                <a:srgbClr val="000000"/>
              </a:solidFill>
              <a:prstDash val="solid"/>
              <a:round/>
              <a:headEnd/>
              <a:tailEnd/>
            </a:ln>
          </p:spPr>
          <p:txBody>
            <a:bodyPr/>
            <a:lstStyle/>
            <a:p>
              <a:pPr>
                <a:defRPr/>
              </a:pPr>
              <a:endParaRPr lang="en-GB"/>
            </a:p>
          </p:txBody>
        </p:sp>
        <p:sp>
          <p:nvSpPr>
            <p:cNvPr id="4132" name="Freeform 37"/>
            <p:cNvSpPr>
              <a:spLocks/>
            </p:cNvSpPr>
            <p:nvPr/>
          </p:nvSpPr>
          <p:spPr bwMode="auto">
            <a:xfrm>
              <a:off x="3916" y="16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33" name="Rectangle 38"/>
            <p:cNvSpPr>
              <a:spLocks noChangeArrowheads="1"/>
            </p:cNvSpPr>
            <p:nvPr/>
          </p:nvSpPr>
          <p:spPr bwMode="auto">
            <a:xfrm>
              <a:off x="4014" y="1640"/>
              <a:ext cx="52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Edinburgh</a:t>
              </a:r>
              <a:endParaRPr lang="en-US" altLang="en-US" sz="1800"/>
            </a:p>
          </p:txBody>
        </p:sp>
        <p:sp>
          <p:nvSpPr>
            <p:cNvPr id="4134" name="Rectangle 39"/>
            <p:cNvSpPr>
              <a:spLocks noChangeArrowheads="1"/>
            </p:cNvSpPr>
            <p:nvPr/>
          </p:nvSpPr>
          <p:spPr bwMode="auto">
            <a:xfrm>
              <a:off x="4041" y="1774"/>
              <a:ext cx="4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Teaching</a:t>
              </a:r>
              <a:endParaRPr lang="en-US" altLang="en-US" sz="1800"/>
            </a:p>
          </p:txBody>
        </p:sp>
        <p:sp>
          <p:nvSpPr>
            <p:cNvPr id="4135" name="Rectangle 40"/>
            <p:cNvSpPr>
              <a:spLocks noChangeArrowheads="1"/>
            </p:cNvSpPr>
            <p:nvPr/>
          </p:nvSpPr>
          <p:spPr bwMode="auto">
            <a:xfrm>
              <a:off x="4041" y="1908"/>
              <a:ext cx="40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dirty="0">
                  <a:solidFill>
                    <a:srgbClr val="000000"/>
                  </a:solidFill>
                </a:rPr>
                <a:t>Award </a:t>
              </a:r>
              <a:r>
                <a:rPr lang="en-US" altLang="en-US" sz="1300" b="1" dirty="0" smtClean="0">
                  <a:solidFill>
                    <a:srgbClr val="000000"/>
                  </a:solidFill>
                </a:rPr>
                <a:t>1</a:t>
              </a:r>
              <a:endParaRPr lang="en-US" altLang="en-US" sz="1800" dirty="0"/>
            </a:p>
          </p:txBody>
        </p:sp>
        <p:sp>
          <p:nvSpPr>
            <p:cNvPr id="3080" name="Freeform 41"/>
            <p:cNvSpPr>
              <a:spLocks/>
            </p:cNvSpPr>
            <p:nvPr/>
          </p:nvSpPr>
          <p:spPr bwMode="auto">
            <a:xfrm>
              <a:off x="3912" y="2118"/>
              <a:ext cx="732" cy="446"/>
            </a:xfrm>
            <a:custGeom>
              <a:avLst/>
              <a:gdLst>
                <a:gd name="T0" fmla="*/ 1152 w 1312"/>
                <a:gd name="T1" fmla="*/ 0 h 800"/>
                <a:gd name="T2" fmla="*/ 1312 w 1312"/>
                <a:gd name="T3" fmla="*/ 160 h 800"/>
                <a:gd name="T4" fmla="*/ 1312 w 1312"/>
                <a:gd name="T5" fmla="*/ 160 h 800"/>
                <a:gd name="T6" fmla="*/ 1312 w 1312"/>
                <a:gd name="T7" fmla="*/ 640 h 800"/>
                <a:gd name="T8" fmla="*/ 1152 w 1312"/>
                <a:gd name="T9" fmla="*/ 800 h 800"/>
                <a:gd name="T10" fmla="*/ 160 w 1312"/>
                <a:gd name="T11" fmla="*/ 800 h 800"/>
                <a:gd name="T12" fmla="*/ 0 w 1312"/>
                <a:gd name="T13" fmla="*/ 640 h 800"/>
                <a:gd name="T14" fmla="*/ 0 w 1312"/>
                <a:gd name="T15" fmla="*/ 160 h 800"/>
                <a:gd name="T16" fmla="*/ 160 w 1312"/>
                <a:gd name="T17" fmla="*/ 0 h 800"/>
                <a:gd name="T18" fmla="*/ 1152 w 1312"/>
                <a:gd name="T19" fmla="*/ 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noFill/>
            <a:ln w="0">
              <a:solidFill>
                <a:srgbClr val="000000"/>
              </a:solidFill>
              <a:prstDash val="solid"/>
              <a:round/>
              <a:headEnd/>
              <a:tailEnd/>
            </a:ln>
          </p:spPr>
          <p:txBody>
            <a:bodyPr/>
            <a:lstStyle/>
            <a:p>
              <a:pPr>
                <a:defRPr/>
              </a:pPr>
              <a:endParaRPr lang="en-GB"/>
            </a:p>
          </p:txBody>
        </p:sp>
        <p:sp>
          <p:nvSpPr>
            <p:cNvPr id="4137" name="Freeform 42"/>
            <p:cNvSpPr>
              <a:spLocks/>
            </p:cNvSpPr>
            <p:nvPr/>
          </p:nvSpPr>
          <p:spPr bwMode="auto">
            <a:xfrm>
              <a:off x="3916" y="21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38" name="Rectangle 43"/>
            <p:cNvSpPr>
              <a:spLocks noChangeArrowheads="1"/>
            </p:cNvSpPr>
            <p:nvPr/>
          </p:nvSpPr>
          <p:spPr bwMode="auto">
            <a:xfrm>
              <a:off x="4014" y="2140"/>
              <a:ext cx="52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Edinburgh</a:t>
              </a:r>
              <a:endParaRPr lang="en-US" altLang="en-US" sz="1800"/>
            </a:p>
          </p:txBody>
        </p:sp>
        <p:sp>
          <p:nvSpPr>
            <p:cNvPr id="4139" name="Rectangle 44"/>
            <p:cNvSpPr>
              <a:spLocks noChangeArrowheads="1"/>
            </p:cNvSpPr>
            <p:nvPr/>
          </p:nvSpPr>
          <p:spPr bwMode="auto">
            <a:xfrm>
              <a:off x="4041" y="2274"/>
              <a:ext cx="4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dirty="0">
                  <a:solidFill>
                    <a:srgbClr val="000000"/>
                  </a:solidFill>
                </a:rPr>
                <a:t>Teaching</a:t>
              </a:r>
              <a:endParaRPr lang="en-US" altLang="en-US" sz="1800" dirty="0"/>
            </a:p>
          </p:txBody>
        </p:sp>
        <p:sp>
          <p:nvSpPr>
            <p:cNvPr id="4140" name="Rectangle 45"/>
            <p:cNvSpPr>
              <a:spLocks noChangeArrowheads="1"/>
            </p:cNvSpPr>
            <p:nvPr/>
          </p:nvSpPr>
          <p:spPr bwMode="auto">
            <a:xfrm>
              <a:off x="4041" y="2408"/>
              <a:ext cx="40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dirty="0">
                  <a:solidFill>
                    <a:srgbClr val="000000"/>
                  </a:solidFill>
                </a:rPr>
                <a:t>Award </a:t>
              </a:r>
              <a:r>
                <a:rPr lang="en-US" altLang="en-US" sz="1300" b="1" dirty="0" smtClean="0">
                  <a:solidFill>
                    <a:srgbClr val="000000"/>
                  </a:solidFill>
                </a:rPr>
                <a:t>2</a:t>
              </a:r>
              <a:endParaRPr lang="en-US" altLang="en-US" sz="1800" dirty="0"/>
            </a:p>
          </p:txBody>
        </p:sp>
        <p:sp>
          <p:nvSpPr>
            <p:cNvPr id="3085" name="Freeform 46"/>
            <p:cNvSpPr>
              <a:spLocks/>
            </p:cNvSpPr>
            <p:nvPr/>
          </p:nvSpPr>
          <p:spPr bwMode="auto">
            <a:xfrm>
              <a:off x="3912" y="2617"/>
              <a:ext cx="732" cy="447"/>
            </a:xfrm>
            <a:custGeom>
              <a:avLst/>
              <a:gdLst>
                <a:gd name="T0" fmla="*/ 1152 w 1312"/>
                <a:gd name="T1" fmla="*/ 0 h 800"/>
                <a:gd name="T2" fmla="*/ 1312 w 1312"/>
                <a:gd name="T3" fmla="*/ 160 h 800"/>
                <a:gd name="T4" fmla="*/ 1312 w 1312"/>
                <a:gd name="T5" fmla="*/ 160 h 800"/>
                <a:gd name="T6" fmla="*/ 1312 w 1312"/>
                <a:gd name="T7" fmla="*/ 640 h 800"/>
                <a:gd name="T8" fmla="*/ 1152 w 1312"/>
                <a:gd name="T9" fmla="*/ 800 h 800"/>
                <a:gd name="T10" fmla="*/ 160 w 1312"/>
                <a:gd name="T11" fmla="*/ 800 h 800"/>
                <a:gd name="T12" fmla="*/ 0 w 1312"/>
                <a:gd name="T13" fmla="*/ 640 h 800"/>
                <a:gd name="T14" fmla="*/ 0 w 1312"/>
                <a:gd name="T15" fmla="*/ 160 h 800"/>
                <a:gd name="T16" fmla="*/ 160 w 1312"/>
                <a:gd name="T17" fmla="*/ 0 h 800"/>
                <a:gd name="T18" fmla="*/ 1152 w 1312"/>
                <a:gd name="T19" fmla="*/ 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noFill/>
            <a:ln w="0">
              <a:solidFill>
                <a:srgbClr val="000000"/>
              </a:solidFill>
              <a:prstDash val="solid"/>
              <a:round/>
              <a:headEnd/>
              <a:tailEnd/>
            </a:ln>
          </p:spPr>
          <p:txBody>
            <a:bodyPr/>
            <a:lstStyle/>
            <a:p>
              <a:pPr>
                <a:defRPr/>
              </a:pPr>
              <a:endParaRPr lang="en-GB"/>
            </a:p>
          </p:txBody>
        </p:sp>
        <p:sp>
          <p:nvSpPr>
            <p:cNvPr id="4142" name="Freeform 47"/>
            <p:cNvSpPr>
              <a:spLocks/>
            </p:cNvSpPr>
            <p:nvPr/>
          </p:nvSpPr>
          <p:spPr bwMode="auto">
            <a:xfrm>
              <a:off x="3916" y="2622"/>
              <a:ext cx="723" cy="437"/>
            </a:xfrm>
            <a:custGeom>
              <a:avLst/>
              <a:gdLst>
                <a:gd name="T0" fmla="*/ 354 w 1296"/>
                <a:gd name="T1" fmla="*/ 0 h 784"/>
                <a:gd name="T2" fmla="*/ 403 w 1296"/>
                <a:gd name="T3" fmla="*/ 50 h 784"/>
                <a:gd name="T4" fmla="*/ 403 w 1296"/>
                <a:gd name="T5" fmla="*/ 50 h 784"/>
                <a:gd name="T6" fmla="*/ 403 w 1296"/>
                <a:gd name="T7" fmla="*/ 194 h 784"/>
                <a:gd name="T8" fmla="*/ 354 w 1296"/>
                <a:gd name="T9" fmla="*/ 244 h 784"/>
                <a:gd name="T10" fmla="*/ 50 w 1296"/>
                <a:gd name="T11" fmla="*/ 244 h 784"/>
                <a:gd name="T12" fmla="*/ 0 w 1296"/>
                <a:gd name="T13" fmla="*/ 194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43" name="Rectangle 48"/>
            <p:cNvSpPr>
              <a:spLocks noChangeArrowheads="1"/>
            </p:cNvSpPr>
            <p:nvPr/>
          </p:nvSpPr>
          <p:spPr bwMode="auto">
            <a:xfrm>
              <a:off x="4014" y="2640"/>
              <a:ext cx="52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Edinburgh</a:t>
              </a:r>
              <a:endParaRPr lang="en-US" altLang="en-US" sz="1800"/>
            </a:p>
          </p:txBody>
        </p:sp>
        <p:sp>
          <p:nvSpPr>
            <p:cNvPr id="4144" name="Rectangle 49"/>
            <p:cNvSpPr>
              <a:spLocks noChangeArrowheads="1"/>
            </p:cNvSpPr>
            <p:nvPr/>
          </p:nvSpPr>
          <p:spPr bwMode="auto">
            <a:xfrm>
              <a:off x="4041" y="2774"/>
              <a:ext cx="4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Teaching</a:t>
              </a:r>
              <a:endParaRPr lang="en-US" altLang="en-US" sz="1800"/>
            </a:p>
          </p:txBody>
        </p:sp>
        <p:sp>
          <p:nvSpPr>
            <p:cNvPr id="4145" name="Rectangle 50"/>
            <p:cNvSpPr>
              <a:spLocks noChangeArrowheads="1"/>
            </p:cNvSpPr>
            <p:nvPr/>
          </p:nvSpPr>
          <p:spPr bwMode="auto">
            <a:xfrm>
              <a:off x="4041" y="2908"/>
              <a:ext cx="40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dirty="0">
                  <a:solidFill>
                    <a:srgbClr val="000000"/>
                  </a:solidFill>
                </a:rPr>
                <a:t>Award </a:t>
              </a:r>
              <a:r>
                <a:rPr lang="en-US" altLang="en-US" sz="1300" b="1" dirty="0" smtClean="0">
                  <a:solidFill>
                    <a:srgbClr val="000000"/>
                  </a:solidFill>
                </a:rPr>
                <a:t>3</a:t>
              </a:r>
              <a:endParaRPr lang="en-US" altLang="en-US" sz="1800" dirty="0"/>
            </a:p>
          </p:txBody>
        </p:sp>
        <p:sp>
          <p:nvSpPr>
            <p:cNvPr id="4146" name="Freeform 51"/>
            <p:cNvSpPr>
              <a:spLocks/>
            </p:cNvSpPr>
            <p:nvPr/>
          </p:nvSpPr>
          <p:spPr bwMode="auto">
            <a:xfrm>
              <a:off x="3912" y="3117"/>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FFFFFF"/>
            </a:solidFill>
            <a:ln w="0">
              <a:solidFill>
                <a:srgbClr val="000000"/>
              </a:solidFill>
              <a:prstDash val="solid"/>
              <a:round/>
              <a:headEnd/>
              <a:tailEnd/>
            </a:ln>
          </p:spPr>
          <p:txBody>
            <a:bodyPr/>
            <a:lstStyle/>
            <a:p>
              <a:endParaRPr lang="en-GB"/>
            </a:p>
          </p:txBody>
        </p:sp>
        <p:sp>
          <p:nvSpPr>
            <p:cNvPr id="3091" name="Freeform 52"/>
            <p:cNvSpPr>
              <a:spLocks/>
            </p:cNvSpPr>
            <p:nvPr/>
          </p:nvSpPr>
          <p:spPr bwMode="auto">
            <a:xfrm>
              <a:off x="3916" y="3122"/>
              <a:ext cx="723" cy="437"/>
            </a:xfrm>
            <a:custGeom>
              <a:avLst/>
              <a:gdLst>
                <a:gd name="T0" fmla="*/ 1136 w 1296"/>
                <a:gd name="T1" fmla="*/ 0 h 784"/>
                <a:gd name="T2" fmla="*/ 1296 w 1296"/>
                <a:gd name="T3" fmla="*/ 160 h 784"/>
                <a:gd name="T4" fmla="*/ 1296 w 1296"/>
                <a:gd name="T5" fmla="*/ 160 h 784"/>
                <a:gd name="T6" fmla="*/ 1296 w 1296"/>
                <a:gd name="T7" fmla="*/ 624 h 784"/>
                <a:gd name="T8" fmla="*/ 1136 w 1296"/>
                <a:gd name="T9" fmla="*/ 784 h 784"/>
                <a:gd name="T10" fmla="*/ 160 w 1296"/>
                <a:gd name="T11" fmla="*/ 784 h 784"/>
                <a:gd name="T12" fmla="*/ 0 w 1296"/>
                <a:gd name="T13" fmla="*/ 624 h 784"/>
                <a:gd name="T14" fmla="*/ 0 w 1296"/>
                <a:gd name="T15" fmla="*/ 160 h 784"/>
                <a:gd name="T16" fmla="*/ 160 w 1296"/>
                <a:gd name="T17" fmla="*/ 0 h 784"/>
                <a:gd name="T18" fmla="*/ 1136 w 1296"/>
                <a:gd name="T19" fmla="*/ 0 h 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p:spPr>
          <p:txBody>
            <a:bodyPr/>
            <a:lstStyle/>
            <a:p>
              <a:pPr>
                <a:defRPr/>
              </a:pPr>
              <a:endParaRPr lang="en-GB"/>
            </a:p>
          </p:txBody>
        </p:sp>
        <p:sp>
          <p:nvSpPr>
            <p:cNvPr id="4148" name="Rectangle 53"/>
            <p:cNvSpPr>
              <a:spLocks noChangeArrowheads="1"/>
            </p:cNvSpPr>
            <p:nvPr/>
          </p:nvSpPr>
          <p:spPr bwMode="auto">
            <a:xfrm>
              <a:off x="4014" y="3140"/>
              <a:ext cx="52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Edinburgh</a:t>
              </a:r>
              <a:endParaRPr lang="en-US" altLang="en-US" sz="1800"/>
            </a:p>
          </p:txBody>
        </p:sp>
        <p:sp>
          <p:nvSpPr>
            <p:cNvPr id="4149" name="Rectangle 54"/>
            <p:cNvSpPr>
              <a:spLocks noChangeArrowheads="1"/>
            </p:cNvSpPr>
            <p:nvPr/>
          </p:nvSpPr>
          <p:spPr bwMode="auto">
            <a:xfrm>
              <a:off x="4041" y="3273"/>
              <a:ext cx="45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Teaching</a:t>
              </a:r>
              <a:endParaRPr lang="en-US" altLang="en-US" sz="1800"/>
            </a:p>
          </p:txBody>
        </p:sp>
        <p:sp>
          <p:nvSpPr>
            <p:cNvPr id="4150" name="Rectangle 55"/>
            <p:cNvSpPr>
              <a:spLocks noChangeArrowheads="1"/>
            </p:cNvSpPr>
            <p:nvPr/>
          </p:nvSpPr>
          <p:spPr bwMode="auto">
            <a:xfrm>
              <a:off x="4041" y="3407"/>
              <a:ext cx="49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dirty="0">
                  <a:solidFill>
                    <a:srgbClr val="000000"/>
                  </a:solidFill>
                </a:rPr>
                <a:t>Award </a:t>
              </a:r>
              <a:r>
                <a:rPr lang="en-US" altLang="en-US" sz="1300" b="1" dirty="0" smtClean="0">
                  <a:solidFill>
                    <a:srgbClr val="000000"/>
                  </a:solidFill>
                </a:rPr>
                <a:t>4   </a:t>
              </a:r>
              <a:endParaRPr lang="en-US" altLang="en-US" sz="1800" dirty="0"/>
            </a:p>
          </p:txBody>
        </p:sp>
        <p:sp>
          <p:nvSpPr>
            <p:cNvPr id="4151" name="Freeform 56"/>
            <p:cNvSpPr>
              <a:spLocks/>
            </p:cNvSpPr>
            <p:nvPr/>
          </p:nvSpPr>
          <p:spPr bwMode="auto">
            <a:xfrm>
              <a:off x="4786" y="1636"/>
              <a:ext cx="732" cy="419"/>
            </a:xfrm>
            <a:custGeom>
              <a:avLst/>
              <a:gdLst>
                <a:gd name="T0" fmla="*/ 359 w 1312"/>
                <a:gd name="T1" fmla="*/ 0 h 752"/>
                <a:gd name="T2" fmla="*/ 408 w 1312"/>
                <a:gd name="T3" fmla="*/ 50 h 752"/>
                <a:gd name="T4" fmla="*/ 408 w 1312"/>
                <a:gd name="T5" fmla="*/ 50 h 752"/>
                <a:gd name="T6" fmla="*/ 408 w 1312"/>
                <a:gd name="T7" fmla="*/ 184 h 752"/>
                <a:gd name="T8" fmla="*/ 359 w 1312"/>
                <a:gd name="T9" fmla="*/ 233 h 752"/>
                <a:gd name="T10" fmla="*/ 50 w 1312"/>
                <a:gd name="T11" fmla="*/ 233 h 752"/>
                <a:gd name="T12" fmla="*/ 0 w 1312"/>
                <a:gd name="T13" fmla="*/ 184 h 752"/>
                <a:gd name="T14" fmla="*/ 0 w 1312"/>
                <a:gd name="T15" fmla="*/ 50 h 752"/>
                <a:gd name="T16" fmla="*/ 50 w 1312"/>
                <a:gd name="T17" fmla="*/ 0 h 752"/>
                <a:gd name="T18" fmla="*/ 359 w 1312"/>
                <a:gd name="T19" fmla="*/ 0 h 7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752">
                  <a:moveTo>
                    <a:pt x="1152" y="0"/>
                  </a:moveTo>
                  <a:cubicBezTo>
                    <a:pt x="1241" y="0"/>
                    <a:pt x="1312" y="72"/>
                    <a:pt x="1312" y="160"/>
                  </a:cubicBezTo>
                  <a:cubicBezTo>
                    <a:pt x="1312" y="160"/>
                    <a:pt x="1312" y="160"/>
                    <a:pt x="1312" y="160"/>
                  </a:cubicBezTo>
                  <a:lnTo>
                    <a:pt x="1312" y="592"/>
                  </a:lnTo>
                  <a:cubicBezTo>
                    <a:pt x="1312" y="681"/>
                    <a:pt x="1241" y="752"/>
                    <a:pt x="1152" y="752"/>
                  </a:cubicBezTo>
                  <a:lnTo>
                    <a:pt x="160" y="752"/>
                  </a:lnTo>
                  <a:cubicBezTo>
                    <a:pt x="72" y="752"/>
                    <a:pt x="0" y="681"/>
                    <a:pt x="0" y="592"/>
                  </a:cubicBezTo>
                  <a:lnTo>
                    <a:pt x="0" y="160"/>
                  </a:lnTo>
                  <a:cubicBezTo>
                    <a:pt x="0" y="72"/>
                    <a:pt x="72" y="0"/>
                    <a:pt x="160" y="0"/>
                  </a:cubicBezTo>
                  <a:lnTo>
                    <a:pt x="1152" y="0"/>
                  </a:lnTo>
                  <a:close/>
                </a:path>
              </a:pathLst>
            </a:custGeom>
            <a:solidFill>
              <a:srgbClr val="E6E3E3"/>
            </a:solidFill>
            <a:ln w="0">
              <a:solidFill>
                <a:srgbClr val="000000"/>
              </a:solidFill>
              <a:prstDash val="solid"/>
              <a:round/>
              <a:headEnd/>
              <a:tailEnd/>
            </a:ln>
          </p:spPr>
          <p:txBody>
            <a:bodyPr/>
            <a:lstStyle/>
            <a:p>
              <a:endParaRPr lang="en-GB"/>
            </a:p>
          </p:txBody>
        </p:sp>
        <p:sp>
          <p:nvSpPr>
            <p:cNvPr id="4152" name="Freeform 57"/>
            <p:cNvSpPr>
              <a:spLocks/>
            </p:cNvSpPr>
            <p:nvPr/>
          </p:nvSpPr>
          <p:spPr bwMode="auto">
            <a:xfrm>
              <a:off x="4791" y="1640"/>
              <a:ext cx="723" cy="411"/>
            </a:xfrm>
            <a:custGeom>
              <a:avLst/>
              <a:gdLst>
                <a:gd name="T0" fmla="*/ 354 w 1296"/>
                <a:gd name="T1" fmla="*/ 0 h 736"/>
                <a:gd name="T2" fmla="*/ 403 w 1296"/>
                <a:gd name="T3" fmla="*/ 50 h 736"/>
                <a:gd name="T4" fmla="*/ 403 w 1296"/>
                <a:gd name="T5" fmla="*/ 50 h 736"/>
                <a:gd name="T6" fmla="*/ 403 w 1296"/>
                <a:gd name="T7" fmla="*/ 180 h 736"/>
                <a:gd name="T8" fmla="*/ 354 w 1296"/>
                <a:gd name="T9" fmla="*/ 230 h 736"/>
                <a:gd name="T10" fmla="*/ 50 w 1296"/>
                <a:gd name="T11" fmla="*/ 230 h 736"/>
                <a:gd name="T12" fmla="*/ 0 w 1296"/>
                <a:gd name="T13" fmla="*/ 180 h 736"/>
                <a:gd name="T14" fmla="*/ 0 w 1296"/>
                <a:gd name="T15" fmla="*/ 50 h 736"/>
                <a:gd name="T16" fmla="*/ 50 w 1296"/>
                <a:gd name="T17" fmla="*/ 0 h 736"/>
                <a:gd name="T18" fmla="*/ 354 w 1296"/>
                <a:gd name="T19" fmla="*/ 0 h 7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36">
                  <a:moveTo>
                    <a:pt x="1136" y="0"/>
                  </a:moveTo>
                  <a:cubicBezTo>
                    <a:pt x="1225" y="0"/>
                    <a:pt x="1296" y="72"/>
                    <a:pt x="1296" y="160"/>
                  </a:cubicBezTo>
                  <a:cubicBezTo>
                    <a:pt x="1296" y="160"/>
                    <a:pt x="1296" y="160"/>
                    <a:pt x="1296" y="160"/>
                  </a:cubicBezTo>
                  <a:lnTo>
                    <a:pt x="1296" y="576"/>
                  </a:lnTo>
                  <a:cubicBezTo>
                    <a:pt x="1296" y="665"/>
                    <a:pt x="1225" y="736"/>
                    <a:pt x="1136" y="736"/>
                  </a:cubicBezTo>
                  <a:lnTo>
                    <a:pt x="160" y="736"/>
                  </a:lnTo>
                  <a:cubicBezTo>
                    <a:pt x="72" y="736"/>
                    <a:pt x="0" y="665"/>
                    <a:pt x="0" y="576"/>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53" name="Rectangle 58"/>
            <p:cNvSpPr>
              <a:spLocks noChangeArrowheads="1"/>
            </p:cNvSpPr>
            <p:nvPr/>
          </p:nvSpPr>
          <p:spPr bwMode="auto">
            <a:xfrm>
              <a:off x="4907" y="1712"/>
              <a:ext cx="61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Individual    </a:t>
              </a:r>
              <a:endParaRPr lang="en-US" altLang="en-US" sz="1800"/>
            </a:p>
          </p:txBody>
        </p:sp>
        <p:sp>
          <p:nvSpPr>
            <p:cNvPr id="4154" name="Rectangle 59"/>
            <p:cNvSpPr>
              <a:spLocks noChangeArrowheads="1"/>
            </p:cNvSpPr>
            <p:nvPr/>
          </p:nvSpPr>
          <p:spPr bwMode="auto">
            <a:xfrm>
              <a:off x="4871" y="1845"/>
              <a:ext cx="64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application   </a:t>
              </a:r>
              <a:endParaRPr lang="en-US" altLang="en-US" sz="1800"/>
            </a:p>
          </p:txBody>
        </p:sp>
        <p:sp>
          <p:nvSpPr>
            <p:cNvPr id="4155" name="Freeform 60"/>
            <p:cNvSpPr>
              <a:spLocks/>
            </p:cNvSpPr>
            <p:nvPr/>
          </p:nvSpPr>
          <p:spPr bwMode="auto">
            <a:xfrm>
              <a:off x="4786" y="2135"/>
              <a:ext cx="732" cy="420"/>
            </a:xfrm>
            <a:custGeom>
              <a:avLst/>
              <a:gdLst>
                <a:gd name="T0" fmla="*/ 359 w 1312"/>
                <a:gd name="T1" fmla="*/ 0 h 752"/>
                <a:gd name="T2" fmla="*/ 408 w 1312"/>
                <a:gd name="T3" fmla="*/ 50 h 752"/>
                <a:gd name="T4" fmla="*/ 408 w 1312"/>
                <a:gd name="T5" fmla="*/ 50 h 752"/>
                <a:gd name="T6" fmla="*/ 408 w 1312"/>
                <a:gd name="T7" fmla="*/ 185 h 752"/>
                <a:gd name="T8" fmla="*/ 359 w 1312"/>
                <a:gd name="T9" fmla="*/ 235 h 752"/>
                <a:gd name="T10" fmla="*/ 50 w 1312"/>
                <a:gd name="T11" fmla="*/ 235 h 752"/>
                <a:gd name="T12" fmla="*/ 0 w 1312"/>
                <a:gd name="T13" fmla="*/ 185 h 752"/>
                <a:gd name="T14" fmla="*/ 0 w 1312"/>
                <a:gd name="T15" fmla="*/ 50 h 752"/>
                <a:gd name="T16" fmla="*/ 50 w 1312"/>
                <a:gd name="T17" fmla="*/ 0 h 752"/>
                <a:gd name="T18" fmla="*/ 359 w 1312"/>
                <a:gd name="T19" fmla="*/ 0 h 7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752">
                  <a:moveTo>
                    <a:pt x="1152" y="0"/>
                  </a:moveTo>
                  <a:cubicBezTo>
                    <a:pt x="1241" y="0"/>
                    <a:pt x="1312" y="72"/>
                    <a:pt x="1312" y="160"/>
                  </a:cubicBezTo>
                  <a:cubicBezTo>
                    <a:pt x="1312" y="160"/>
                    <a:pt x="1312" y="160"/>
                    <a:pt x="1312" y="160"/>
                  </a:cubicBezTo>
                  <a:lnTo>
                    <a:pt x="1312" y="592"/>
                  </a:lnTo>
                  <a:cubicBezTo>
                    <a:pt x="1312" y="681"/>
                    <a:pt x="1241" y="752"/>
                    <a:pt x="1152" y="752"/>
                  </a:cubicBezTo>
                  <a:lnTo>
                    <a:pt x="160" y="752"/>
                  </a:lnTo>
                  <a:cubicBezTo>
                    <a:pt x="72" y="752"/>
                    <a:pt x="0" y="681"/>
                    <a:pt x="0" y="592"/>
                  </a:cubicBezTo>
                  <a:lnTo>
                    <a:pt x="0" y="160"/>
                  </a:lnTo>
                  <a:cubicBezTo>
                    <a:pt x="0" y="72"/>
                    <a:pt x="72" y="0"/>
                    <a:pt x="160" y="0"/>
                  </a:cubicBezTo>
                  <a:lnTo>
                    <a:pt x="1152" y="0"/>
                  </a:lnTo>
                  <a:close/>
                </a:path>
              </a:pathLst>
            </a:custGeom>
            <a:solidFill>
              <a:srgbClr val="E6E3E3"/>
            </a:solidFill>
            <a:ln w="0">
              <a:solidFill>
                <a:srgbClr val="000000"/>
              </a:solidFill>
              <a:prstDash val="solid"/>
              <a:round/>
              <a:headEnd/>
              <a:tailEnd/>
            </a:ln>
          </p:spPr>
          <p:txBody>
            <a:bodyPr/>
            <a:lstStyle/>
            <a:p>
              <a:endParaRPr lang="en-GB"/>
            </a:p>
          </p:txBody>
        </p:sp>
        <p:sp>
          <p:nvSpPr>
            <p:cNvPr id="4156" name="Freeform 61"/>
            <p:cNvSpPr>
              <a:spLocks/>
            </p:cNvSpPr>
            <p:nvPr/>
          </p:nvSpPr>
          <p:spPr bwMode="auto">
            <a:xfrm>
              <a:off x="4791" y="2140"/>
              <a:ext cx="723" cy="410"/>
            </a:xfrm>
            <a:custGeom>
              <a:avLst/>
              <a:gdLst>
                <a:gd name="T0" fmla="*/ 354 w 1296"/>
                <a:gd name="T1" fmla="*/ 0 h 736"/>
                <a:gd name="T2" fmla="*/ 403 w 1296"/>
                <a:gd name="T3" fmla="*/ 50 h 736"/>
                <a:gd name="T4" fmla="*/ 403 w 1296"/>
                <a:gd name="T5" fmla="*/ 50 h 736"/>
                <a:gd name="T6" fmla="*/ 403 w 1296"/>
                <a:gd name="T7" fmla="*/ 179 h 736"/>
                <a:gd name="T8" fmla="*/ 354 w 1296"/>
                <a:gd name="T9" fmla="*/ 228 h 736"/>
                <a:gd name="T10" fmla="*/ 50 w 1296"/>
                <a:gd name="T11" fmla="*/ 228 h 736"/>
                <a:gd name="T12" fmla="*/ 0 w 1296"/>
                <a:gd name="T13" fmla="*/ 179 h 736"/>
                <a:gd name="T14" fmla="*/ 0 w 1296"/>
                <a:gd name="T15" fmla="*/ 50 h 736"/>
                <a:gd name="T16" fmla="*/ 50 w 1296"/>
                <a:gd name="T17" fmla="*/ 0 h 736"/>
                <a:gd name="T18" fmla="*/ 354 w 1296"/>
                <a:gd name="T19" fmla="*/ 0 h 7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36">
                  <a:moveTo>
                    <a:pt x="1136" y="0"/>
                  </a:moveTo>
                  <a:cubicBezTo>
                    <a:pt x="1225" y="0"/>
                    <a:pt x="1296" y="72"/>
                    <a:pt x="1296" y="160"/>
                  </a:cubicBezTo>
                  <a:cubicBezTo>
                    <a:pt x="1296" y="160"/>
                    <a:pt x="1296" y="160"/>
                    <a:pt x="1296" y="160"/>
                  </a:cubicBezTo>
                  <a:lnTo>
                    <a:pt x="1296" y="576"/>
                  </a:lnTo>
                  <a:cubicBezTo>
                    <a:pt x="1296" y="665"/>
                    <a:pt x="1225" y="736"/>
                    <a:pt x="1136" y="736"/>
                  </a:cubicBezTo>
                  <a:lnTo>
                    <a:pt x="160" y="736"/>
                  </a:lnTo>
                  <a:cubicBezTo>
                    <a:pt x="72" y="736"/>
                    <a:pt x="0" y="665"/>
                    <a:pt x="0" y="576"/>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57" name="Rectangle 62"/>
            <p:cNvSpPr>
              <a:spLocks noChangeArrowheads="1"/>
            </p:cNvSpPr>
            <p:nvPr/>
          </p:nvSpPr>
          <p:spPr bwMode="auto">
            <a:xfrm>
              <a:off x="4907" y="2211"/>
              <a:ext cx="610"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Individual    </a:t>
              </a:r>
              <a:endParaRPr lang="en-US" altLang="en-US" sz="1800"/>
            </a:p>
          </p:txBody>
        </p:sp>
        <p:sp>
          <p:nvSpPr>
            <p:cNvPr id="4158" name="Rectangle 63"/>
            <p:cNvSpPr>
              <a:spLocks noChangeArrowheads="1"/>
            </p:cNvSpPr>
            <p:nvPr/>
          </p:nvSpPr>
          <p:spPr bwMode="auto">
            <a:xfrm>
              <a:off x="4871" y="2345"/>
              <a:ext cx="67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application    </a:t>
              </a:r>
              <a:endParaRPr lang="en-US" altLang="en-US" sz="1800"/>
            </a:p>
          </p:txBody>
        </p:sp>
        <p:sp>
          <p:nvSpPr>
            <p:cNvPr id="4159" name="Freeform 64"/>
            <p:cNvSpPr>
              <a:spLocks/>
            </p:cNvSpPr>
            <p:nvPr/>
          </p:nvSpPr>
          <p:spPr bwMode="auto">
            <a:xfrm>
              <a:off x="4786" y="2635"/>
              <a:ext cx="732" cy="420"/>
            </a:xfrm>
            <a:custGeom>
              <a:avLst/>
              <a:gdLst>
                <a:gd name="T0" fmla="*/ 359 w 1312"/>
                <a:gd name="T1" fmla="*/ 0 h 752"/>
                <a:gd name="T2" fmla="*/ 408 w 1312"/>
                <a:gd name="T3" fmla="*/ 50 h 752"/>
                <a:gd name="T4" fmla="*/ 408 w 1312"/>
                <a:gd name="T5" fmla="*/ 50 h 752"/>
                <a:gd name="T6" fmla="*/ 408 w 1312"/>
                <a:gd name="T7" fmla="*/ 185 h 752"/>
                <a:gd name="T8" fmla="*/ 359 w 1312"/>
                <a:gd name="T9" fmla="*/ 235 h 752"/>
                <a:gd name="T10" fmla="*/ 50 w 1312"/>
                <a:gd name="T11" fmla="*/ 235 h 752"/>
                <a:gd name="T12" fmla="*/ 0 w 1312"/>
                <a:gd name="T13" fmla="*/ 185 h 752"/>
                <a:gd name="T14" fmla="*/ 0 w 1312"/>
                <a:gd name="T15" fmla="*/ 50 h 752"/>
                <a:gd name="T16" fmla="*/ 50 w 1312"/>
                <a:gd name="T17" fmla="*/ 0 h 752"/>
                <a:gd name="T18" fmla="*/ 359 w 1312"/>
                <a:gd name="T19" fmla="*/ 0 h 7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752">
                  <a:moveTo>
                    <a:pt x="1152" y="0"/>
                  </a:moveTo>
                  <a:cubicBezTo>
                    <a:pt x="1241" y="0"/>
                    <a:pt x="1312" y="72"/>
                    <a:pt x="1312" y="160"/>
                  </a:cubicBezTo>
                  <a:cubicBezTo>
                    <a:pt x="1312" y="160"/>
                    <a:pt x="1312" y="160"/>
                    <a:pt x="1312" y="160"/>
                  </a:cubicBezTo>
                  <a:lnTo>
                    <a:pt x="1312" y="592"/>
                  </a:lnTo>
                  <a:cubicBezTo>
                    <a:pt x="1312" y="681"/>
                    <a:pt x="1241" y="752"/>
                    <a:pt x="1152" y="752"/>
                  </a:cubicBezTo>
                  <a:lnTo>
                    <a:pt x="160" y="752"/>
                  </a:lnTo>
                  <a:cubicBezTo>
                    <a:pt x="72" y="752"/>
                    <a:pt x="0" y="681"/>
                    <a:pt x="0" y="592"/>
                  </a:cubicBezTo>
                  <a:lnTo>
                    <a:pt x="0" y="160"/>
                  </a:lnTo>
                  <a:cubicBezTo>
                    <a:pt x="0" y="72"/>
                    <a:pt x="72" y="0"/>
                    <a:pt x="160" y="0"/>
                  </a:cubicBezTo>
                  <a:lnTo>
                    <a:pt x="1152" y="0"/>
                  </a:lnTo>
                  <a:close/>
                </a:path>
              </a:pathLst>
            </a:custGeom>
            <a:solidFill>
              <a:srgbClr val="E6E3E3"/>
            </a:solidFill>
            <a:ln w="0">
              <a:solidFill>
                <a:srgbClr val="000000"/>
              </a:solidFill>
              <a:prstDash val="solid"/>
              <a:round/>
              <a:headEnd/>
              <a:tailEnd/>
            </a:ln>
          </p:spPr>
          <p:txBody>
            <a:bodyPr/>
            <a:lstStyle/>
            <a:p>
              <a:endParaRPr lang="en-GB"/>
            </a:p>
          </p:txBody>
        </p:sp>
        <p:sp>
          <p:nvSpPr>
            <p:cNvPr id="4160" name="Freeform 65"/>
            <p:cNvSpPr>
              <a:spLocks/>
            </p:cNvSpPr>
            <p:nvPr/>
          </p:nvSpPr>
          <p:spPr bwMode="auto">
            <a:xfrm>
              <a:off x="4791" y="2640"/>
              <a:ext cx="723" cy="410"/>
            </a:xfrm>
            <a:custGeom>
              <a:avLst/>
              <a:gdLst>
                <a:gd name="T0" fmla="*/ 354 w 1296"/>
                <a:gd name="T1" fmla="*/ 0 h 736"/>
                <a:gd name="T2" fmla="*/ 403 w 1296"/>
                <a:gd name="T3" fmla="*/ 50 h 736"/>
                <a:gd name="T4" fmla="*/ 403 w 1296"/>
                <a:gd name="T5" fmla="*/ 50 h 736"/>
                <a:gd name="T6" fmla="*/ 403 w 1296"/>
                <a:gd name="T7" fmla="*/ 179 h 736"/>
                <a:gd name="T8" fmla="*/ 354 w 1296"/>
                <a:gd name="T9" fmla="*/ 228 h 736"/>
                <a:gd name="T10" fmla="*/ 50 w 1296"/>
                <a:gd name="T11" fmla="*/ 228 h 736"/>
                <a:gd name="T12" fmla="*/ 0 w 1296"/>
                <a:gd name="T13" fmla="*/ 179 h 736"/>
                <a:gd name="T14" fmla="*/ 0 w 1296"/>
                <a:gd name="T15" fmla="*/ 50 h 736"/>
                <a:gd name="T16" fmla="*/ 50 w 1296"/>
                <a:gd name="T17" fmla="*/ 0 h 736"/>
                <a:gd name="T18" fmla="*/ 354 w 1296"/>
                <a:gd name="T19" fmla="*/ 0 h 7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36">
                  <a:moveTo>
                    <a:pt x="1136" y="0"/>
                  </a:moveTo>
                  <a:cubicBezTo>
                    <a:pt x="1225" y="0"/>
                    <a:pt x="1296" y="72"/>
                    <a:pt x="1296" y="160"/>
                  </a:cubicBezTo>
                  <a:cubicBezTo>
                    <a:pt x="1296" y="160"/>
                    <a:pt x="1296" y="160"/>
                    <a:pt x="1296" y="160"/>
                  </a:cubicBezTo>
                  <a:lnTo>
                    <a:pt x="1296" y="576"/>
                  </a:lnTo>
                  <a:cubicBezTo>
                    <a:pt x="1296" y="665"/>
                    <a:pt x="1225" y="736"/>
                    <a:pt x="1136" y="736"/>
                  </a:cubicBezTo>
                  <a:lnTo>
                    <a:pt x="160" y="736"/>
                  </a:lnTo>
                  <a:cubicBezTo>
                    <a:pt x="72" y="736"/>
                    <a:pt x="0" y="665"/>
                    <a:pt x="0" y="576"/>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61" name="Rectangle 66"/>
            <p:cNvSpPr>
              <a:spLocks noChangeArrowheads="1"/>
            </p:cNvSpPr>
            <p:nvPr/>
          </p:nvSpPr>
          <p:spPr bwMode="auto">
            <a:xfrm>
              <a:off x="4907" y="2711"/>
              <a:ext cx="49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Individual</a:t>
              </a:r>
              <a:endParaRPr lang="en-US" altLang="en-US" sz="1800"/>
            </a:p>
          </p:txBody>
        </p:sp>
        <p:sp>
          <p:nvSpPr>
            <p:cNvPr id="4162" name="Rectangle 67"/>
            <p:cNvSpPr>
              <a:spLocks noChangeArrowheads="1"/>
            </p:cNvSpPr>
            <p:nvPr/>
          </p:nvSpPr>
          <p:spPr bwMode="auto">
            <a:xfrm>
              <a:off x="4871" y="2845"/>
              <a:ext cx="55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application</a:t>
              </a:r>
              <a:endParaRPr lang="en-US" altLang="en-US" sz="1800"/>
            </a:p>
          </p:txBody>
        </p:sp>
        <p:sp>
          <p:nvSpPr>
            <p:cNvPr id="4163" name="Freeform 68"/>
            <p:cNvSpPr>
              <a:spLocks/>
            </p:cNvSpPr>
            <p:nvPr/>
          </p:nvSpPr>
          <p:spPr bwMode="auto">
            <a:xfrm>
              <a:off x="4786" y="3135"/>
              <a:ext cx="732" cy="419"/>
            </a:xfrm>
            <a:custGeom>
              <a:avLst/>
              <a:gdLst>
                <a:gd name="T0" fmla="*/ 359 w 1312"/>
                <a:gd name="T1" fmla="*/ 0 h 752"/>
                <a:gd name="T2" fmla="*/ 408 w 1312"/>
                <a:gd name="T3" fmla="*/ 50 h 752"/>
                <a:gd name="T4" fmla="*/ 408 w 1312"/>
                <a:gd name="T5" fmla="*/ 50 h 752"/>
                <a:gd name="T6" fmla="*/ 408 w 1312"/>
                <a:gd name="T7" fmla="*/ 184 h 752"/>
                <a:gd name="T8" fmla="*/ 359 w 1312"/>
                <a:gd name="T9" fmla="*/ 233 h 752"/>
                <a:gd name="T10" fmla="*/ 50 w 1312"/>
                <a:gd name="T11" fmla="*/ 233 h 752"/>
                <a:gd name="T12" fmla="*/ 0 w 1312"/>
                <a:gd name="T13" fmla="*/ 184 h 752"/>
                <a:gd name="T14" fmla="*/ 0 w 1312"/>
                <a:gd name="T15" fmla="*/ 50 h 752"/>
                <a:gd name="T16" fmla="*/ 50 w 1312"/>
                <a:gd name="T17" fmla="*/ 0 h 752"/>
                <a:gd name="T18" fmla="*/ 359 w 1312"/>
                <a:gd name="T19" fmla="*/ 0 h 7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752">
                  <a:moveTo>
                    <a:pt x="1152" y="0"/>
                  </a:moveTo>
                  <a:cubicBezTo>
                    <a:pt x="1241" y="0"/>
                    <a:pt x="1312" y="72"/>
                    <a:pt x="1312" y="160"/>
                  </a:cubicBezTo>
                  <a:cubicBezTo>
                    <a:pt x="1312" y="160"/>
                    <a:pt x="1312" y="160"/>
                    <a:pt x="1312" y="160"/>
                  </a:cubicBezTo>
                  <a:lnTo>
                    <a:pt x="1312" y="592"/>
                  </a:lnTo>
                  <a:cubicBezTo>
                    <a:pt x="1312" y="681"/>
                    <a:pt x="1241" y="752"/>
                    <a:pt x="1152" y="752"/>
                  </a:cubicBezTo>
                  <a:lnTo>
                    <a:pt x="160" y="752"/>
                  </a:lnTo>
                  <a:cubicBezTo>
                    <a:pt x="72" y="752"/>
                    <a:pt x="0" y="681"/>
                    <a:pt x="0" y="592"/>
                  </a:cubicBezTo>
                  <a:lnTo>
                    <a:pt x="0" y="160"/>
                  </a:lnTo>
                  <a:cubicBezTo>
                    <a:pt x="0" y="72"/>
                    <a:pt x="72" y="0"/>
                    <a:pt x="160" y="0"/>
                  </a:cubicBezTo>
                  <a:lnTo>
                    <a:pt x="1152" y="0"/>
                  </a:lnTo>
                  <a:close/>
                </a:path>
              </a:pathLst>
            </a:custGeom>
            <a:solidFill>
              <a:srgbClr val="E6E3E3"/>
            </a:solidFill>
            <a:ln w="0">
              <a:solidFill>
                <a:srgbClr val="000000"/>
              </a:solidFill>
              <a:prstDash val="solid"/>
              <a:round/>
              <a:headEnd/>
              <a:tailEnd/>
            </a:ln>
          </p:spPr>
          <p:txBody>
            <a:bodyPr/>
            <a:lstStyle/>
            <a:p>
              <a:endParaRPr lang="en-GB"/>
            </a:p>
          </p:txBody>
        </p:sp>
        <p:sp>
          <p:nvSpPr>
            <p:cNvPr id="4164" name="Freeform 69"/>
            <p:cNvSpPr>
              <a:spLocks/>
            </p:cNvSpPr>
            <p:nvPr/>
          </p:nvSpPr>
          <p:spPr bwMode="auto">
            <a:xfrm>
              <a:off x="4791" y="3139"/>
              <a:ext cx="723" cy="411"/>
            </a:xfrm>
            <a:custGeom>
              <a:avLst/>
              <a:gdLst>
                <a:gd name="T0" fmla="*/ 354 w 1296"/>
                <a:gd name="T1" fmla="*/ 0 h 736"/>
                <a:gd name="T2" fmla="*/ 403 w 1296"/>
                <a:gd name="T3" fmla="*/ 50 h 736"/>
                <a:gd name="T4" fmla="*/ 403 w 1296"/>
                <a:gd name="T5" fmla="*/ 50 h 736"/>
                <a:gd name="T6" fmla="*/ 403 w 1296"/>
                <a:gd name="T7" fmla="*/ 180 h 736"/>
                <a:gd name="T8" fmla="*/ 354 w 1296"/>
                <a:gd name="T9" fmla="*/ 230 h 736"/>
                <a:gd name="T10" fmla="*/ 50 w 1296"/>
                <a:gd name="T11" fmla="*/ 230 h 736"/>
                <a:gd name="T12" fmla="*/ 0 w 1296"/>
                <a:gd name="T13" fmla="*/ 180 h 736"/>
                <a:gd name="T14" fmla="*/ 0 w 1296"/>
                <a:gd name="T15" fmla="*/ 50 h 736"/>
                <a:gd name="T16" fmla="*/ 50 w 1296"/>
                <a:gd name="T17" fmla="*/ 0 h 736"/>
                <a:gd name="T18" fmla="*/ 354 w 1296"/>
                <a:gd name="T19" fmla="*/ 0 h 7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36">
                  <a:moveTo>
                    <a:pt x="1136" y="0"/>
                  </a:moveTo>
                  <a:cubicBezTo>
                    <a:pt x="1225" y="0"/>
                    <a:pt x="1296" y="72"/>
                    <a:pt x="1296" y="160"/>
                  </a:cubicBezTo>
                  <a:cubicBezTo>
                    <a:pt x="1296" y="160"/>
                    <a:pt x="1296" y="160"/>
                    <a:pt x="1296" y="160"/>
                  </a:cubicBezTo>
                  <a:lnTo>
                    <a:pt x="1296" y="576"/>
                  </a:lnTo>
                  <a:cubicBezTo>
                    <a:pt x="1296" y="665"/>
                    <a:pt x="1225" y="736"/>
                    <a:pt x="1136" y="736"/>
                  </a:cubicBezTo>
                  <a:lnTo>
                    <a:pt x="160" y="736"/>
                  </a:lnTo>
                  <a:cubicBezTo>
                    <a:pt x="72" y="736"/>
                    <a:pt x="0" y="665"/>
                    <a:pt x="0" y="576"/>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65" name="Rectangle 70"/>
            <p:cNvSpPr>
              <a:spLocks noChangeArrowheads="1"/>
            </p:cNvSpPr>
            <p:nvPr/>
          </p:nvSpPr>
          <p:spPr bwMode="auto">
            <a:xfrm>
              <a:off x="4907" y="3211"/>
              <a:ext cx="63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Individual    j</a:t>
              </a:r>
              <a:endParaRPr lang="en-US" altLang="en-US" sz="1800"/>
            </a:p>
          </p:txBody>
        </p:sp>
        <p:sp>
          <p:nvSpPr>
            <p:cNvPr id="4166" name="Rectangle 71"/>
            <p:cNvSpPr>
              <a:spLocks noChangeArrowheads="1"/>
            </p:cNvSpPr>
            <p:nvPr/>
          </p:nvSpPr>
          <p:spPr bwMode="auto">
            <a:xfrm>
              <a:off x="4871" y="3345"/>
              <a:ext cx="67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application    </a:t>
              </a:r>
              <a:endParaRPr lang="en-US" altLang="en-US" sz="1800"/>
            </a:p>
          </p:txBody>
        </p:sp>
        <p:sp>
          <p:nvSpPr>
            <p:cNvPr id="4167" name="Freeform 72"/>
            <p:cNvSpPr>
              <a:spLocks/>
            </p:cNvSpPr>
            <p:nvPr/>
          </p:nvSpPr>
          <p:spPr bwMode="auto">
            <a:xfrm>
              <a:off x="1217" y="984"/>
              <a:ext cx="3373" cy="464"/>
            </a:xfrm>
            <a:custGeom>
              <a:avLst/>
              <a:gdLst>
                <a:gd name="T0" fmla="*/ 1832 w 6048"/>
                <a:gd name="T1" fmla="*/ 0 h 832"/>
                <a:gd name="T2" fmla="*/ 1881 w 6048"/>
                <a:gd name="T3" fmla="*/ 50 h 832"/>
                <a:gd name="T4" fmla="*/ 1881 w 6048"/>
                <a:gd name="T5" fmla="*/ 50 h 832"/>
                <a:gd name="T6" fmla="*/ 1881 w 6048"/>
                <a:gd name="T7" fmla="*/ 209 h 832"/>
                <a:gd name="T8" fmla="*/ 1832 w 6048"/>
                <a:gd name="T9" fmla="*/ 259 h 832"/>
                <a:gd name="T10" fmla="*/ 50 w 6048"/>
                <a:gd name="T11" fmla="*/ 259 h 832"/>
                <a:gd name="T12" fmla="*/ 0 w 6048"/>
                <a:gd name="T13" fmla="*/ 209 h 832"/>
                <a:gd name="T14" fmla="*/ 0 w 6048"/>
                <a:gd name="T15" fmla="*/ 50 h 832"/>
                <a:gd name="T16" fmla="*/ 50 w 6048"/>
                <a:gd name="T17" fmla="*/ 0 h 832"/>
                <a:gd name="T18" fmla="*/ 1832 w 6048"/>
                <a:gd name="T19" fmla="*/ 0 h 8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48" h="832">
                  <a:moveTo>
                    <a:pt x="5888" y="0"/>
                  </a:moveTo>
                  <a:cubicBezTo>
                    <a:pt x="5977" y="0"/>
                    <a:pt x="6048" y="72"/>
                    <a:pt x="6048" y="160"/>
                  </a:cubicBezTo>
                  <a:cubicBezTo>
                    <a:pt x="6048" y="160"/>
                    <a:pt x="6048" y="160"/>
                    <a:pt x="6048" y="160"/>
                  </a:cubicBezTo>
                  <a:lnTo>
                    <a:pt x="6048" y="672"/>
                  </a:lnTo>
                  <a:cubicBezTo>
                    <a:pt x="6048" y="761"/>
                    <a:pt x="5977" y="832"/>
                    <a:pt x="5888" y="832"/>
                  </a:cubicBezTo>
                  <a:lnTo>
                    <a:pt x="160" y="832"/>
                  </a:lnTo>
                  <a:cubicBezTo>
                    <a:pt x="72" y="832"/>
                    <a:pt x="0" y="761"/>
                    <a:pt x="0" y="672"/>
                  </a:cubicBezTo>
                  <a:lnTo>
                    <a:pt x="0" y="160"/>
                  </a:lnTo>
                  <a:cubicBezTo>
                    <a:pt x="0" y="72"/>
                    <a:pt x="72" y="0"/>
                    <a:pt x="160" y="0"/>
                  </a:cubicBezTo>
                  <a:lnTo>
                    <a:pt x="5888" y="0"/>
                  </a:lnTo>
                  <a:close/>
                </a:path>
              </a:pathLst>
            </a:custGeom>
            <a:solidFill>
              <a:srgbClr val="FFFFFF"/>
            </a:solidFill>
            <a:ln w="0">
              <a:solidFill>
                <a:srgbClr val="000000"/>
              </a:solidFill>
              <a:prstDash val="solid"/>
              <a:round/>
              <a:headEnd/>
              <a:tailEnd/>
            </a:ln>
          </p:spPr>
          <p:txBody>
            <a:bodyPr/>
            <a:lstStyle/>
            <a:p>
              <a:endParaRPr lang="en-GB"/>
            </a:p>
          </p:txBody>
        </p:sp>
        <p:sp>
          <p:nvSpPr>
            <p:cNvPr id="4168" name="Freeform 73"/>
            <p:cNvSpPr>
              <a:spLocks/>
            </p:cNvSpPr>
            <p:nvPr/>
          </p:nvSpPr>
          <p:spPr bwMode="auto">
            <a:xfrm>
              <a:off x="1221" y="988"/>
              <a:ext cx="3365" cy="456"/>
            </a:xfrm>
            <a:custGeom>
              <a:avLst/>
              <a:gdLst>
                <a:gd name="T0" fmla="*/ 1828 w 6032"/>
                <a:gd name="T1" fmla="*/ 0 h 816"/>
                <a:gd name="T2" fmla="*/ 1877 w 6032"/>
                <a:gd name="T3" fmla="*/ 50 h 816"/>
                <a:gd name="T4" fmla="*/ 1877 w 6032"/>
                <a:gd name="T5" fmla="*/ 50 h 816"/>
                <a:gd name="T6" fmla="*/ 1877 w 6032"/>
                <a:gd name="T7" fmla="*/ 205 h 816"/>
                <a:gd name="T8" fmla="*/ 1828 w 6032"/>
                <a:gd name="T9" fmla="*/ 255 h 816"/>
                <a:gd name="T10" fmla="*/ 50 w 6032"/>
                <a:gd name="T11" fmla="*/ 255 h 816"/>
                <a:gd name="T12" fmla="*/ 0 w 6032"/>
                <a:gd name="T13" fmla="*/ 205 h 816"/>
                <a:gd name="T14" fmla="*/ 0 w 6032"/>
                <a:gd name="T15" fmla="*/ 50 h 816"/>
                <a:gd name="T16" fmla="*/ 50 w 6032"/>
                <a:gd name="T17" fmla="*/ 0 h 816"/>
                <a:gd name="T18" fmla="*/ 1828 w 6032"/>
                <a:gd name="T19" fmla="*/ 0 h 8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032" h="816">
                  <a:moveTo>
                    <a:pt x="5872" y="0"/>
                  </a:moveTo>
                  <a:cubicBezTo>
                    <a:pt x="5961" y="0"/>
                    <a:pt x="6032" y="72"/>
                    <a:pt x="6032" y="160"/>
                  </a:cubicBezTo>
                  <a:cubicBezTo>
                    <a:pt x="6032" y="160"/>
                    <a:pt x="6032" y="160"/>
                    <a:pt x="6032" y="160"/>
                  </a:cubicBezTo>
                  <a:lnTo>
                    <a:pt x="6032" y="656"/>
                  </a:lnTo>
                  <a:cubicBezTo>
                    <a:pt x="6032" y="745"/>
                    <a:pt x="5961" y="816"/>
                    <a:pt x="5872" y="816"/>
                  </a:cubicBezTo>
                  <a:lnTo>
                    <a:pt x="160" y="816"/>
                  </a:lnTo>
                  <a:cubicBezTo>
                    <a:pt x="72" y="816"/>
                    <a:pt x="0" y="745"/>
                    <a:pt x="0" y="656"/>
                  </a:cubicBezTo>
                  <a:lnTo>
                    <a:pt x="0" y="160"/>
                  </a:lnTo>
                  <a:cubicBezTo>
                    <a:pt x="0" y="72"/>
                    <a:pt x="72" y="0"/>
                    <a:pt x="160" y="0"/>
                  </a:cubicBezTo>
                  <a:lnTo>
                    <a:pt x="5872"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69" name="Rectangle 74"/>
            <p:cNvSpPr>
              <a:spLocks noChangeArrowheads="1"/>
            </p:cNvSpPr>
            <p:nvPr/>
          </p:nvSpPr>
          <p:spPr bwMode="auto">
            <a:xfrm>
              <a:off x="1668" y="1087"/>
              <a:ext cx="258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University of Edinburgh Continuing Professional    </a:t>
              </a:r>
              <a:endParaRPr lang="en-US" altLang="en-US" sz="1800"/>
            </a:p>
          </p:txBody>
        </p:sp>
        <p:sp>
          <p:nvSpPr>
            <p:cNvPr id="4170" name="Rectangle 75"/>
            <p:cNvSpPr>
              <a:spLocks noChangeArrowheads="1"/>
            </p:cNvSpPr>
            <p:nvPr/>
          </p:nvSpPr>
          <p:spPr bwMode="auto">
            <a:xfrm>
              <a:off x="1578" y="1221"/>
              <a:ext cx="271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Development Framework for Learning and Teaching   </a:t>
              </a:r>
              <a:endParaRPr lang="en-US" altLang="en-US" sz="1800"/>
            </a:p>
          </p:txBody>
        </p:sp>
        <p:sp>
          <p:nvSpPr>
            <p:cNvPr id="4171" name="Freeform 76"/>
            <p:cNvSpPr>
              <a:spLocks/>
            </p:cNvSpPr>
            <p:nvPr/>
          </p:nvSpPr>
          <p:spPr bwMode="auto">
            <a:xfrm>
              <a:off x="4786" y="993"/>
              <a:ext cx="732" cy="446"/>
            </a:xfrm>
            <a:custGeom>
              <a:avLst/>
              <a:gdLst>
                <a:gd name="T0" fmla="*/ 359 w 1312"/>
                <a:gd name="T1" fmla="*/ 0 h 800"/>
                <a:gd name="T2" fmla="*/ 408 w 1312"/>
                <a:gd name="T3" fmla="*/ 50 h 800"/>
                <a:gd name="T4" fmla="*/ 408 w 1312"/>
                <a:gd name="T5" fmla="*/ 50 h 800"/>
                <a:gd name="T6" fmla="*/ 408 w 1312"/>
                <a:gd name="T7" fmla="*/ 199 h 800"/>
                <a:gd name="T8" fmla="*/ 359 w 1312"/>
                <a:gd name="T9" fmla="*/ 249 h 800"/>
                <a:gd name="T10" fmla="*/ 50 w 1312"/>
                <a:gd name="T11" fmla="*/ 249 h 800"/>
                <a:gd name="T12" fmla="*/ 0 w 1312"/>
                <a:gd name="T13" fmla="*/ 199 h 800"/>
                <a:gd name="T14" fmla="*/ 0 w 1312"/>
                <a:gd name="T15" fmla="*/ 50 h 800"/>
                <a:gd name="T16" fmla="*/ 50 w 1312"/>
                <a:gd name="T17" fmla="*/ 0 h 800"/>
                <a:gd name="T18" fmla="*/ 359 w 1312"/>
                <a:gd name="T19" fmla="*/ 0 h 8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12" h="800">
                  <a:moveTo>
                    <a:pt x="1152" y="0"/>
                  </a:moveTo>
                  <a:cubicBezTo>
                    <a:pt x="1241" y="0"/>
                    <a:pt x="1312" y="72"/>
                    <a:pt x="1312" y="160"/>
                  </a:cubicBezTo>
                  <a:cubicBezTo>
                    <a:pt x="1312" y="160"/>
                    <a:pt x="1312" y="160"/>
                    <a:pt x="1312" y="160"/>
                  </a:cubicBezTo>
                  <a:lnTo>
                    <a:pt x="1312" y="640"/>
                  </a:lnTo>
                  <a:cubicBezTo>
                    <a:pt x="1312" y="729"/>
                    <a:pt x="1241" y="800"/>
                    <a:pt x="1152" y="800"/>
                  </a:cubicBezTo>
                  <a:lnTo>
                    <a:pt x="160" y="800"/>
                  </a:lnTo>
                  <a:cubicBezTo>
                    <a:pt x="72" y="800"/>
                    <a:pt x="0" y="729"/>
                    <a:pt x="0" y="640"/>
                  </a:cubicBezTo>
                  <a:lnTo>
                    <a:pt x="0" y="160"/>
                  </a:lnTo>
                  <a:cubicBezTo>
                    <a:pt x="0" y="72"/>
                    <a:pt x="72" y="0"/>
                    <a:pt x="160" y="0"/>
                  </a:cubicBezTo>
                  <a:lnTo>
                    <a:pt x="1152" y="0"/>
                  </a:lnTo>
                  <a:close/>
                </a:path>
              </a:pathLst>
            </a:custGeom>
            <a:solidFill>
              <a:srgbClr val="E6E3E3"/>
            </a:solidFill>
            <a:ln w="0">
              <a:solidFill>
                <a:srgbClr val="000000"/>
              </a:solidFill>
              <a:prstDash val="solid"/>
              <a:round/>
              <a:headEnd/>
              <a:tailEnd/>
            </a:ln>
          </p:spPr>
          <p:txBody>
            <a:bodyPr/>
            <a:lstStyle/>
            <a:p>
              <a:endParaRPr lang="en-GB"/>
            </a:p>
          </p:txBody>
        </p:sp>
        <p:sp>
          <p:nvSpPr>
            <p:cNvPr id="4172" name="Freeform 77"/>
            <p:cNvSpPr>
              <a:spLocks/>
            </p:cNvSpPr>
            <p:nvPr/>
          </p:nvSpPr>
          <p:spPr bwMode="auto">
            <a:xfrm>
              <a:off x="4791" y="997"/>
              <a:ext cx="723" cy="438"/>
            </a:xfrm>
            <a:custGeom>
              <a:avLst/>
              <a:gdLst>
                <a:gd name="T0" fmla="*/ 354 w 1296"/>
                <a:gd name="T1" fmla="*/ 0 h 784"/>
                <a:gd name="T2" fmla="*/ 403 w 1296"/>
                <a:gd name="T3" fmla="*/ 50 h 784"/>
                <a:gd name="T4" fmla="*/ 403 w 1296"/>
                <a:gd name="T5" fmla="*/ 50 h 784"/>
                <a:gd name="T6" fmla="*/ 403 w 1296"/>
                <a:gd name="T7" fmla="*/ 195 h 784"/>
                <a:gd name="T8" fmla="*/ 354 w 1296"/>
                <a:gd name="T9" fmla="*/ 245 h 784"/>
                <a:gd name="T10" fmla="*/ 50 w 1296"/>
                <a:gd name="T11" fmla="*/ 245 h 784"/>
                <a:gd name="T12" fmla="*/ 0 w 1296"/>
                <a:gd name="T13" fmla="*/ 195 h 784"/>
                <a:gd name="T14" fmla="*/ 0 w 1296"/>
                <a:gd name="T15" fmla="*/ 50 h 784"/>
                <a:gd name="T16" fmla="*/ 50 w 1296"/>
                <a:gd name="T17" fmla="*/ 0 h 784"/>
                <a:gd name="T18" fmla="*/ 354 w 1296"/>
                <a:gd name="T19" fmla="*/ 0 h 7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96" h="784">
                  <a:moveTo>
                    <a:pt x="1136" y="0"/>
                  </a:moveTo>
                  <a:cubicBezTo>
                    <a:pt x="1225" y="0"/>
                    <a:pt x="1296" y="72"/>
                    <a:pt x="1296" y="160"/>
                  </a:cubicBezTo>
                  <a:cubicBezTo>
                    <a:pt x="1296" y="160"/>
                    <a:pt x="1296" y="160"/>
                    <a:pt x="1296" y="160"/>
                  </a:cubicBezTo>
                  <a:lnTo>
                    <a:pt x="1296" y="624"/>
                  </a:lnTo>
                  <a:cubicBezTo>
                    <a:pt x="1296" y="713"/>
                    <a:pt x="1225" y="784"/>
                    <a:pt x="1136" y="784"/>
                  </a:cubicBezTo>
                  <a:lnTo>
                    <a:pt x="160" y="784"/>
                  </a:lnTo>
                  <a:cubicBezTo>
                    <a:pt x="72" y="784"/>
                    <a:pt x="0" y="713"/>
                    <a:pt x="0" y="624"/>
                  </a:cubicBezTo>
                  <a:lnTo>
                    <a:pt x="0" y="160"/>
                  </a:lnTo>
                  <a:cubicBezTo>
                    <a:pt x="0" y="72"/>
                    <a:pt x="72" y="0"/>
                    <a:pt x="160" y="0"/>
                  </a:cubicBezTo>
                  <a:lnTo>
                    <a:pt x="1136" y="0"/>
                  </a:lnTo>
                  <a:close/>
                </a:path>
              </a:pathLst>
            </a:custGeom>
            <a:noFill/>
            <a:ln w="42863" cap="rnd">
              <a:solidFill>
                <a:srgbClr val="54545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73" name="Rectangle 78"/>
            <p:cNvSpPr>
              <a:spLocks noChangeArrowheads="1"/>
            </p:cNvSpPr>
            <p:nvPr/>
          </p:nvSpPr>
          <p:spPr bwMode="auto">
            <a:xfrm>
              <a:off x="5005" y="1015"/>
              <a:ext cx="41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Direct    </a:t>
              </a:r>
              <a:endParaRPr lang="en-US" altLang="en-US" sz="1800"/>
            </a:p>
          </p:txBody>
        </p:sp>
        <p:sp>
          <p:nvSpPr>
            <p:cNvPr id="4174" name="Rectangle 79"/>
            <p:cNvSpPr>
              <a:spLocks noChangeArrowheads="1"/>
            </p:cNvSpPr>
            <p:nvPr/>
          </p:nvSpPr>
          <p:spPr bwMode="auto">
            <a:xfrm>
              <a:off x="4871" y="1149"/>
              <a:ext cx="675"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application   j</a:t>
              </a:r>
              <a:endParaRPr lang="en-US" altLang="en-US" sz="1800"/>
            </a:p>
          </p:txBody>
        </p:sp>
        <p:sp>
          <p:nvSpPr>
            <p:cNvPr id="4175" name="Rectangle 80"/>
            <p:cNvSpPr>
              <a:spLocks noChangeArrowheads="1"/>
            </p:cNvSpPr>
            <p:nvPr/>
          </p:nvSpPr>
          <p:spPr bwMode="auto">
            <a:xfrm>
              <a:off x="4978" y="1283"/>
              <a:ext cx="30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to  EA</a:t>
              </a:r>
              <a:endParaRPr lang="en-US" altLang="en-US" sz="1800"/>
            </a:p>
          </p:txBody>
        </p:sp>
        <p:sp>
          <p:nvSpPr>
            <p:cNvPr id="4176" name="Rectangle 81"/>
            <p:cNvSpPr>
              <a:spLocks noChangeArrowheads="1"/>
            </p:cNvSpPr>
            <p:nvPr/>
          </p:nvSpPr>
          <p:spPr bwMode="auto">
            <a:xfrm>
              <a:off x="5103" y="1283"/>
              <a:ext cx="7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H</a:t>
              </a:r>
              <a:endParaRPr lang="en-US" altLang="en-US" sz="1800"/>
            </a:p>
          </p:txBody>
        </p:sp>
        <p:sp>
          <p:nvSpPr>
            <p:cNvPr id="4177" name="Freeform 82"/>
            <p:cNvSpPr>
              <a:spLocks/>
            </p:cNvSpPr>
            <p:nvPr/>
          </p:nvSpPr>
          <p:spPr bwMode="auto">
            <a:xfrm>
              <a:off x="289" y="2100"/>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close/>
                </a:path>
              </a:pathLst>
            </a:custGeom>
            <a:solidFill>
              <a:srgbClr val="CAC5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78" name="Freeform 83"/>
            <p:cNvSpPr>
              <a:spLocks/>
            </p:cNvSpPr>
            <p:nvPr/>
          </p:nvSpPr>
          <p:spPr bwMode="auto">
            <a:xfrm>
              <a:off x="293" y="2104"/>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path>
              </a:pathLst>
            </a:custGeom>
            <a:noFill/>
            <a:ln w="42863" cap="rnd">
              <a:solidFill>
                <a:srgbClr val="54545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79" name="Rectangle 84"/>
            <p:cNvSpPr>
              <a:spLocks noChangeArrowheads="1"/>
            </p:cNvSpPr>
            <p:nvPr/>
          </p:nvSpPr>
          <p:spPr bwMode="auto">
            <a:xfrm>
              <a:off x="418" y="2274"/>
              <a:ext cx="35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 Fellow</a:t>
              </a:r>
              <a:endParaRPr lang="en-US" altLang="en-US" sz="1800"/>
            </a:p>
          </p:txBody>
        </p:sp>
        <p:sp>
          <p:nvSpPr>
            <p:cNvPr id="4180" name="Freeform 85"/>
            <p:cNvSpPr>
              <a:spLocks/>
            </p:cNvSpPr>
            <p:nvPr/>
          </p:nvSpPr>
          <p:spPr bwMode="auto">
            <a:xfrm>
              <a:off x="289" y="2599"/>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8 h 473"/>
                <a:gd name="T12" fmla="*/ 0 w 723"/>
                <a:gd name="T13" fmla="*/ 108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8"/>
                  </a:lnTo>
                  <a:lnTo>
                    <a:pt x="0" y="108"/>
                  </a:lnTo>
                  <a:lnTo>
                    <a:pt x="0" y="366"/>
                  </a:lnTo>
                  <a:close/>
                </a:path>
              </a:pathLst>
            </a:custGeom>
            <a:solidFill>
              <a:srgbClr val="CAC5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81" name="Freeform 86"/>
            <p:cNvSpPr>
              <a:spLocks/>
            </p:cNvSpPr>
            <p:nvPr/>
          </p:nvSpPr>
          <p:spPr bwMode="auto">
            <a:xfrm>
              <a:off x="293" y="2604"/>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path>
              </a:pathLst>
            </a:custGeom>
            <a:noFill/>
            <a:ln w="42863" cap="rnd">
              <a:solidFill>
                <a:srgbClr val="54545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82" name="Rectangle 87"/>
            <p:cNvSpPr>
              <a:spLocks noChangeArrowheads="1"/>
            </p:cNvSpPr>
            <p:nvPr/>
          </p:nvSpPr>
          <p:spPr bwMode="auto">
            <a:xfrm>
              <a:off x="436" y="2720"/>
              <a:ext cx="32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Senior</a:t>
              </a:r>
              <a:endParaRPr lang="en-US" altLang="en-US" sz="1800"/>
            </a:p>
          </p:txBody>
        </p:sp>
        <p:sp>
          <p:nvSpPr>
            <p:cNvPr id="4183" name="Rectangle 88"/>
            <p:cNvSpPr>
              <a:spLocks noChangeArrowheads="1"/>
            </p:cNvSpPr>
            <p:nvPr/>
          </p:nvSpPr>
          <p:spPr bwMode="auto">
            <a:xfrm>
              <a:off x="436" y="2854"/>
              <a:ext cx="32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Fellow</a:t>
              </a:r>
              <a:endParaRPr lang="en-US" altLang="en-US" sz="1800"/>
            </a:p>
          </p:txBody>
        </p:sp>
        <p:sp>
          <p:nvSpPr>
            <p:cNvPr id="4184" name="Freeform 89"/>
            <p:cNvSpPr>
              <a:spLocks/>
            </p:cNvSpPr>
            <p:nvPr/>
          </p:nvSpPr>
          <p:spPr bwMode="auto">
            <a:xfrm>
              <a:off x="289" y="3099"/>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close/>
                </a:path>
              </a:pathLst>
            </a:custGeom>
            <a:solidFill>
              <a:srgbClr val="CAC5C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85" name="Freeform 90"/>
            <p:cNvSpPr>
              <a:spLocks/>
            </p:cNvSpPr>
            <p:nvPr/>
          </p:nvSpPr>
          <p:spPr bwMode="auto">
            <a:xfrm>
              <a:off x="293" y="3104"/>
              <a:ext cx="723" cy="473"/>
            </a:xfrm>
            <a:custGeom>
              <a:avLst/>
              <a:gdLst>
                <a:gd name="T0" fmla="*/ 0 w 723"/>
                <a:gd name="T1" fmla="*/ 366 h 473"/>
                <a:gd name="T2" fmla="*/ 482 w 723"/>
                <a:gd name="T3" fmla="*/ 366 h 473"/>
                <a:gd name="T4" fmla="*/ 482 w 723"/>
                <a:gd name="T5" fmla="*/ 473 h 473"/>
                <a:gd name="T6" fmla="*/ 723 w 723"/>
                <a:gd name="T7" fmla="*/ 241 h 473"/>
                <a:gd name="T8" fmla="*/ 482 w 723"/>
                <a:gd name="T9" fmla="*/ 0 h 473"/>
                <a:gd name="T10" fmla="*/ 482 w 723"/>
                <a:gd name="T11" fmla="*/ 107 h 473"/>
                <a:gd name="T12" fmla="*/ 0 w 723"/>
                <a:gd name="T13" fmla="*/ 107 h 473"/>
                <a:gd name="T14" fmla="*/ 0 w 723"/>
                <a:gd name="T15" fmla="*/ 366 h 4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23" h="473">
                  <a:moveTo>
                    <a:pt x="0" y="366"/>
                  </a:moveTo>
                  <a:lnTo>
                    <a:pt x="482" y="366"/>
                  </a:lnTo>
                  <a:lnTo>
                    <a:pt x="482" y="473"/>
                  </a:lnTo>
                  <a:lnTo>
                    <a:pt x="723" y="241"/>
                  </a:lnTo>
                  <a:lnTo>
                    <a:pt x="482" y="0"/>
                  </a:lnTo>
                  <a:lnTo>
                    <a:pt x="482" y="107"/>
                  </a:lnTo>
                  <a:lnTo>
                    <a:pt x="0" y="107"/>
                  </a:lnTo>
                  <a:lnTo>
                    <a:pt x="0" y="366"/>
                  </a:lnTo>
                </a:path>
              </a:pathLst>
            </a:custGeom>
            <a:noFill/>
            <a:ln w="42863" cap="rnd">
              <a:solidFill>
                <a:srgbClr val="54545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4186" name="Rectangle 91"/>
            <p:cNvSpPr>
              <a:spLocks noChangeArrowheads="1"/>
            </p:cNvSpPr>
            <p:nvPr/>
          </p:nvSpPr>
          <p:spPr bwMode="auto">
            <a:xfrm>
              <a:off x="374" y="3220"/>
              <a:ext cx="44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Principal</a:t>
              </a:r>
              <a:endParaRPr lang="en-US" altLang="en-US" sz="1800"/>
            </a:p>
          </p:txBody>
        </p:sp>
        <p:sp>
          <p:nvSpPr>
            <p:cNvPr id="4187" name="Rectangle 92"/>
            <p:cNvSpPr>
              <a:spLocks noChangeArrowheads="1"/>
            </p:cNvSpPr>
            <p:nvPr/>
          </p:nvSpPr>
          <p:spPr bwMode="auto">
            <a:xfrm>
              <a:off x="436" y="3354"/>
              <a:ext cx="328"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300" b="1">
                  <a:solidFill>
                    <a:srgbClr val="000000"/>
                  </a:solidFill>
                </a:rPr>
                <a:t>Fellow</a:t>
              </a:r>
              <a:endParaRPr lang="en-US" altLang="en-US" sz="1800"/>
            </a:p>
          </p:txBody>
        </p:sp>
      </p:grpSp>
    </p:spTree>
    <p:extLst>
      <p:ext uri="{BB962C8B-B14F-4D97-AF65-F5344CB8AC3E}">
        <p14:creationId xmlns:p14="http://schemas.microsoft.com/office/powerpoint/2010/main" val="2558782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891704"/>
            <a:ext cx="6172200" cy="479822"/>
          </a:xfrm>
        </p:spPr>
        <p:txBody>
          <a:bodyPr>
            <a:normAutofit fontScale="90000"/>
          </a:bodyPr>
          <a:lstStyle/>
          <a:p>
            <a:pPr algn="l"/>
            <a:r>
              <a:rPr lang="en-GB" sz="3000" b="1" dirty="0">
                <a:latin typeface="Calibri Light" panose="020F0302020204030204" pitchFamily="34" charset="0"/>
              </a:rPr>
              <a:t/>
            </a:r>
            <a:br>
              <a:rPr lang="en-GB" sz="3000" b="1" dirty="0">
                <a:latin typeface="Calibri Light" panose="020F0302020204030204" pitchFamily="34" charset="0"/>
              </a:rPr>
            </a:br>
            <a:r>
              <a:rPr lang="en-GB" sz="3000" b="1" dirty="0">
                <a:latin typeface="Calibri Light" panose="020F0302020204030204" pitchFamily="34" charset="0"/>
              </a:rPr>
              <a:t>HEA Basic Facts  -  </a:t>
            </a:r>
            <a:r>
              <a:rPr lang="en-GB" sz="2700" dirty="0">
                <a:latin typeface="Calibri Light" panose="020F0302020204030204" pitchFamily="34" charset="0"/>
              </a:rPr>
              <a:t>The HEA is….</a:t>
            </a:r>
            <a:br>
              <a:rPr lang="en-GB" sz="2700" dirty="0">
                <a:latin typeface="Calibri Light" panose="020F0302020204030204" pitchFamily="34" charset="0"/>
              </a:rPr>
            </a:br>
            <a:endParaRPr lang="en-GB" sz="3000" b="1" dirty="0">
              <a:latin typeface="Calibri Light" panose="020F0302020204030204" pitchFamily="34" charset="0"/>
            </a:endParaRPr>
          </a:p>
        </p:txBody>
      </p:sp>
      <p:sp>
        <p:nvSpPr>
          <p:cNvPr id="3" name="Content Placeholder 2"/>
          <p:cNvSpPr>
            <a:spLocks noGrp="1"/>
          </p:cNvSpPr>
          <p:nvPr>
            <p:ph idx="1"/>
          </p:nvPr>
        </p:nvSpPr>
        <p:spPr>
          <a:xfrm>
            <a:off x="585787" y="2350530"/>
            <a:ext cx="7772400" cy="4286250"/>
          </a:xfrm>
        </p:spPr>
        <p:txBody>
          <a:bodyPr>
            <a:normAutofit fontScale="62500" lnSpcReduction="20000"/>
          </a:bodyPr>
          <a:lstStyle/>
          <a:p>
            <a:r>
              <a:rPr lang="en-GB" dirty="0" smtClean="0">
                <a:latin typeface="Calibri Light" panose="020F0302020204030204" pitchFamily="34" charset="0"/>
              </a:rPr>
              <a:t>A UK-wide membership organisation championing teaching quality for all types and levels of staff in Higher Education.</a:t>
            </a:r>
          </a:p>
          <a:p>
            <a:pPr marL="0" indent="0">
              <a:buNone/>
            </a:pPr>
            <a:endParaRPr lang="en-GB" sz="1050" dirty="0">
              <a:latin typeface="Calibri Light" panose="020F0302020204030204" pitchFamily="34" charset="0"/>
            </a:endParaRPr>
          </a:p>
          <a:p>
            <a:r>
              <a:rPr lang="en-GB" dirty="0" smtClean="0">
                <a:latin typeface="Calibri Light" panose="020F0302020204030204" pitchFamily="34" charset="0"/>
              </a:rPr>
              <a:t>There are four levels of membership:</a:t>
            </a:r>
          </a:p>
          <a:p>
            <a:pPr lvl="1"/>
            <a:r>
              <a:rPr lang="en-GB" dirty="0" smtClean="0">
                <a:latin typeface="Calibri Light" panose="020F0302020204030204" pitchFamily="34" charset="0"/>
              </a:rPr>
              <a:t>Associate Fellow</a:t>
            </a:r>
          </a:p>
          <a:p>
            <a:pPr lvl="1"/>
            <a:r>
              <a:rPr lang="en-GB" dirty="0" smtClean="0">
                <a:latin typeface="Calibri Light" panose="020F0302020204030204" pitchFamily="34" charset="0"/>
              </a:rPr>
              <a:t>Fellow</a:t>
            </a:r>
          </a:p>
          <a:p>
            <a:pPr lvl="1"/>
            <a:r>
              <a:rPr lang="en-GB" dirty="0">
                <a:latin typeface="Calibri Light" panose="020F0302020204030204" pitchFamily="34" charset="0"/>
              </a:rPr>
              <a:t>Senior Fellow </a:t>
            </a:r>
            <a:endParaRPr lang="en-GB" dirty="0" smtClean="0">
              <a:latin typeface="Calibri Light" panose="020F0302020204030204" pitchFamily="34" charset="0"/>
            </a:endParaRPr>
          </a:p>
          <a:p>
            <a:pPr lvl="1"/>
            <a:r>
              <a:rPr lang="en-GB" dirty="0" smtClean="0">
                <a:latin typeface="Calibri Light" panose="020F0302020204030204" pitchFamily="34" charset="0"/>
              </a:rPr>
              <a:t>Principal Fellow</a:t>
            </a:r>
          </a:p>
          <a:p>
            <a:pPr marL="0" indent="0">
              <a:buNone/>
            </a:pPr>
            <a:endParaRPr lang="en-GB" sz="975" dirty="0">
              <a:latin typeface="Calibri Light" panose="020F0302020204030204" pitchFamily="34" charset="0"/>
            </a:endParaRPr>
          </a:p>
          <a:p>
            <a:r>
              <a:rPr lang="en-GB" dirty="0" smtClean="0">
                <a:latin typeface="Calibri Light" panose="020F0302020204030204" pitchFamily="34" charset="0"/>
              </a:rPr>
              <a:t>It accredits courses / frameworks (in institutions), </a:t>
            </a:r>
            <a:r>
              <a:rPr lang="en-GB" dirty="0">
                <a:latin typeface="Calibri Light" panose="020F0302020204030204" pitchFamily="34" charset="0"/>
              </a:rPr>
              <a:t>and </a:t>
            </a:r>
            <a:r>
              <a:rPr lang="en-GB" dirty="0" smtClean="0">
                <a:latin typeface="Calibri Light" panose="020F0302020204030204" pitchFamily="34" charset="0"/>
              </a:rPr>
              <a:t>individual teachers’ practice (by direct application).</a:t>
            </a:r>
          </a:p>
          <a:p>
            <a:pPr marL="0" indent="0">
              <a:buNone/>
            </a:pPr>
            <a:endParaRPr lang="en-GB" sz="975" dirty="0">
              <a:latin typeface="Calibri Light" panose="020F0302020204030204" pitchFamily="34" charset="0"/>
            </a:endParaRPr>
          </a:p>
          <a:p>
            <a:r>
              <a:rPr lang="en-GB" dirty="0" smtClean="0">
                <a:latin typeface="Calibri Light" panose="020F0302020204030204" pitchFamily="34" charset="0"/>
              </a:rPr>
              <a:t>It provides teaching resources for individuals and for institutions </a:t>
            </a:r>
            <a:r>
              <a:rPr lang="en-GB" dirty="0">
                <a:latin typeface="Calibri Light" panose="020F0302020204030204" pitchFamily="34" charset="0"/>
              </a:rPr>
              <a:t>(online </a:t>
            </a:r>
            <a:r>
              <a:rPr lang="en-GB" dirty="0" smtClean="0">
                <a:latin typeface="Calibri Light" panose="020F0302020204030204" pitchFamily="34" charset="0"/>
              </a:rPr>
              <a:t>materials, events, funding, collaborative projects, commissioned research).</a:t>
            </a:r>
          </a:p>
          <a:p>
            <a:r>
              <a:rPr lang="en-GB" dirty="0" smtClean="0">
                <a:latin typeface="Calibri Light" panose="020F0302020204030204" pitchFamily="34" charset="0"/>
              </a:rPr>
              <a:t>Now part of Advance HE</a:t>
            </a:r>
          </a:p>
          <a:p>
            <a:pPr marL="0" indent="0">
              <a:buNone/>
            </a:pPr>
            <a:endParaRPr lang="en-GB" sz="900" dirty="0">
              <a:latin typeface="Calibri Light" panose="020F0302020204030204" pitchFamily="34" charset="0"/>
            </a:endParaRPr>
          </a:p>
          <a:p>
            <a:pPr marL="0" indent="0" algn="ctr">
              <a:buNone/>
            </a:pPr>
            <a:r>
              <a:rPr lang="en-GB" sz="2700" i="1" dirty="0">
                <a:latin typeface="Calibri Light" panose="020F0302020204030204" pitchFamily="34" charset="0"/>
                <a:hlinkClick r:id="rId3"/>
              </a:rPr>
              <a:t>www.heacademy.ac.uk</a:t>
            </a:r>
            <a:endParaRPr lang="en-GB" sz="2700" i="1" dirty="0">
              <a:latin typeface="Calibri Light" panose="020F0302020204030204" pitchFamily="34" charset="0"/>
            </a:endParaRPr>
          </a:p>
        </p:txBody>
      </p:sp>
      <p:pic>
        <p:nvPicPr>
          <p:cNvPr id="6" name="Picture 2" descr="https://i.vimeocdn.com/video/582614439_780x439.jpg"/>
          <p:cNvPicPr>
            <a:picLocks noChangeAspect="1" noChangeArrowheads="1"/>
          </p:cNvPicPr>
          <p:nvPr/>
        </p:nvPicPr>
        <p:blipFill rotWithShape="1">
          <a:blip r:embed="rId4">
            <a:extLst>
              <a:ext uri="{28A0092B-C50C-407E-A947-70E740481C1C}">
                <a14:useLocalDpi xmlns:a14="http://schemas.microsoft.com/office/drawing/2010/main" val="0"/>
              </a:ext>
            </a:extLst>
          </a:blip>
          <a:srcRect l="17522" t="32194" r="17222" b="32270"/>
          <a:stretch/>
        </p:blipFill>
        <p:spPr bwMode="auto">
          <a:xfrm>
            <a:off x="209550" y="205581"/>
            <a:ext cx="4848225"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116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76758"/>
            <a:ext cx="6172200" cy="857250"/>
          </a:xfrm>
        </p:spPr>
        <p:txBody>
          <a:bodyPr>
            <a:normAutofit fontScale="90000"/>
          </a:bodyPr>
          <a:lstStyle/>
          <a:p>
            <a:pPr algn="l"/>
            <a:r>
              <a:rPr lang="en-GB" dirty="0" smtClean="0">
                <a:latin typeface="Calibri Light" panose="020F0302020204030204" pitchFamily="34" charset="0"/>
              </a:rPr>
              <a:t>The UK Professional Standards Framework (UKPSF)</a:t>
            </a:r>
            <a:endParaRPr lang="en-GB" dirty="0">
              <a:latin typeface="Calibri Light" panose="020F0302020204030204" pitchFamily="34" charset="0"/>
            </a:endParaRPr>
          </a:p>
        </p:txBody>
      </p:sp>
      <p:pic>
        <p:nvPicPr>
          <p:cNvPr id="5" name="Picture 2" descr="https://studentblogs.swan.ac.uk/new-salt/wp-content/uploads/2015/05/UKPSF-summary.jpg"/>
          <p:cNvPicPr>
            <a:picLocks noChangeAspect="1" noChangeArrowheads="1"/>
          </p:cNvPicPr>
          <p:nvPr/>
        </p:nvPicPr>
        <p:blipFill rotWithShape="1">
          <a:blip r:embed="rId3">
            <a:extLst>
              <a:ext uri="{28A0092B-C50C-407E-A947-70E740481C1C}">
                <a14:useLocalDpi xmlns:a14="http://schemas.microsoft.com/office/drawing/2010/main" val="0"/>
              </a:ext>
            </a:extLst>
          </a:blip>
          <a:srcRect l="4992" t="13159" r="1218"/>
          <a:stretch/>
        </p:blipFill>
        <p:spPr bwMode="auto">
          <a:xfrm>
            <a:off x="3943350" y="2400300"/>
            <a:ext cx="4400550" cy="247868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313509" y="2571750"/>
            <a:ext cx="3229792" cy="3600450"/>
          </a:xfrm>
        </p:spPr>
        <p:txBody>
          <a:bodyPr>
            <a:normAutofit fontScale="92500" lnSpcReduction="10000"/>
          </a:bodyPr>
          <a:lstStyle/>
          <a:p>
            <a:pPr marL="0" indent="0">
              <a:buNone/>
            </a:pPr>
            <a:r>
              <a:rPr lang="en-GB" dirty="0" smtClean="0">
                <a:latin typeface="Calibri Light" panose="020F0302020204030204" pitchFamily="34" charset="0"/>
              </a:rPr>
              <a:t>The Areas of </a:t>
            </a:r>
            <a:r>
              <a:rPr lang="en-GB" dirty="0">
                <a:latin typeface="Calibri Light" panose="020F0302020204030204" pitchFamily="34" charset="0"/>
              </a:rPr>
              <a:t>a</a:t>
            </a:r>
            <a:r>
              <a:rPr lang="en-GB" dirty="0" smtClean="0">
                <a:latin typeface="Calibri Light" panose="020F0302020204030204" pitchFamily="34" charset="0"/>
              </a:rPr>
              <a:t>ctivity (A 1-5), Values (V 1-4) and Core Knowledge (K 1-6) map onto the different levels of accreditation in different ways.</a:t>
            </a:r>
          </a:p>
          <a:p>
            <a:pPr marL="0" indent="0">
              <a:buNone/>
            </a:pPr>
            <a:endParaRPr lang="en-GB" sz="825" dirty="0">
              <a:latin typeface="Calibri Light" panose="020F0302020204030204" pitchFamily="34" charset="0"/>
            </a:endParaRPr>
          </a:p>
          <a:p>
            <a:endParaRPr lang="en-GB" sz="825" dirty="0">
              <a:latin typeface="Calibri Light" panose="020F0302020204030204" pitchFamily="34" charset="0"/>
            </a:endParaRPr>
          </a:p>
        </p:txBody>
      </p:sp>
      <p:sp>
        <p:nvSpPr>
          <p:cNvPr id="6" name="Title 1"/>
          <p:cNvSpPr txBox="1">
            <a:spLocks/>
          </p:cNvSpPr>
          <p:nvPr/>
        </p:nvSpPr>
        <p:spPr>
          <a:xfrm>
            <a:off x="4286250" y="5029200"/>
            <a:ext cx="4180284" cy="857250"/>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1350" dirty="0">
                <a:latin typeface="Calibri Light" panose="020F0302020204030204" pitchFamily="34" charset="0"/>
              </a:rPr>
              <a:t>Adapted from Swansea Academy of Learning and Teaching, </a:t>
            </a:r>
            <a:r>
              <a:rPr lang="en-GB" sz="1350" dirty="0">
                <a:latin typeface="Calibri Light" panose="020F0302020204030204" pitchFamily="34" charset="0"/>
                <a:hlinkClick r:id="rId4"/>
              </a:rPr>
              <a:t>https://salt.swan.ac.uk/about-the-hea-and-ukpsf/</a:t>
            </a:r>
            <a:r>
              <a:rPr lang="en-GB" sz="1500" dirty="0">
                <a:latin typeface="Calibri Light" panose="020F0302020204030204" pitchFamily="34" charset="0"/>
              </a:rPr>
              <a:t/>
            </a:r>
            <a:br>
              <a:rPr lang="en-GB" sz="1500" dirty="0">
                <a:latin typeface="Calibri Light" panose="020F0302020204030204" pitchFamily="34" charset="0"/>
              </a:rPr>
            </a:br>
            <a:endParaRPr lang="en-GB" sz="1500" dirty="0">
              <a:latin typeface="Calibri Light" panose="020F0302020204030204" pitchFamily="34" charset="0"/>
            </a:endParaRPr>
          </a:p>
        </p:txBody>
      </p:sp>
    </p:spTree>
    <p:extLst>
      <p:ext uri="{BB962C8B-B14F-4D97-AF65-F5344CB8AC3E}">
        <p14:creationId xmlns:p14="http://schemas.microsoft.com/office/powerpoint/2010/main" val="1310219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What is the best route?</a:t>
            </a:r>
          </a:p>
        </p:txBody>
      </p:sp>
      <p:graphicFrame>
        <p:nvGraphicFramePr>
          <p:cNvPr id="2" name="Table 1"/>
          <p:cNvGraphicFramePr>
            <a:graphicFrameLocks noGrp="1"/>
          </p:cNvGraphicFramePr>
          <p:nvPr>
            <p:extLst>
              <p:ext uri="{D42A27DB-BD31-4B8C-83A1-F6EECF244321}">
                <p14:modId xmlns:p14="http://schemas.microsoft.com/office/powerpoint/2010/main" val="1705068915"/>
              </p:ext>
            </p:extLst>
          </p:nvPr>
        </p:nvGraphicFramePr>
        <p:xfrm>
          <a:off x="354460" y="904125"/>
          <a:ext cx="8532687" cy="6044948"/>
        </p:xfrm>
        <a:graphic>
          <a:graphicData uri="http://schemas.openxmlformats.org/drawingml/2006/table">
            <a:tbl>
              <a:tblPr firstRow="1" firstCol="1" bandRow="1">
                <a:tableStyleId>{5C22544A-7EE6-4342-B048-85BDC9FD1C3A}</a:tableStyleId>
              </a:tblPr>
              <a:tblGrid>
                <a:gridCol w="5147715">
                  <a:extLst>
                    <a:ext uri="{9D8B030D-6E8A-4147-A177-3AD203B41FA5}">
                      <a16:colId xmlns:a16="http://schemas.microsoft.com/office/drawing/2014/main" xmlns="" val="20000"/>
                    </a:ext>
                  </a:extLst>
                </a:gridCol>
                <a:gridCol w="3384972">
                  <a:extLst>
                    <a:ext uri="{9D8B030D-6E8A-4147-A177-3AD203B41FA5}">
                      <a16:colId xmlns:a16="http://schemas.microsoft.com/office/drawing/2014/main" xmlns="" val="20001"/>
                    </a:ext>
                  </a:extLst>
                </a:gridCol>
              </a:tblGrid>
              <a:tr h="397818">
                <a:tc>
                  <a:txBody>
                    <a:bodyPr/>
                    <a:lstStyle/>
                    <a:p>
                      <a:pPr>
                        <a:lnSpc>
                          <a:spcPct val="115000"/>
                        </a:lnSpc>
                        <a:spcAft>
                          <a:spcPts val="0"/>
                        </a:spcAft>
                      </a:pPr>
                      <a:r>
                        <a:rPr lang="en-GB" sz="1200" dirty="0">
                          <a:solidFill>
                            <a:schemeClr val="accent2">
                              <a:lumMod val="50000"/>
                            </a:schemeClr>
                          </a:solidFill>
                          <a:effectLst/>
                        </a:rPr>
                        <a:t>Questions to consider</a:t>
                      </a:r>
                    </a:p>
                    <a:p>
                      <a:pPr>
                        <a:lnSpc>
                          <a:spcPct val="115000"/>
                        </a:lnSpc>
                        <a:spcAft>
                          <a:spcPts val="0"/>
                        </a:spcAft>
                      </a:pPr>
                      <a:r>
                        <a:rPr lang="en-GB" sz="1200" dirty="0">
                          <a:solidFill>
                            <a:schemeClr val="accent2">
                              <a:lumMod val="50000"/>
                            </a:schemeClr>
                          </a:solidFill>
                          <a:effectLst/>
                        </a:rPr>
                        <a:t> </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tc>
                  <a:txBody>
                    <a:bodyPr/>
                    <a:lstStyle/>
                    <a:p>
                      <a:pPr>
                        <a:lnSpc>
                          <a:spcPct val="115000"/>
                        </a:lnSpc>
                        <a:spcAft>
                          <a:spcPts val="0"/>
                        </a:spcAft>
                      </a:pPr>
                      <a:r>
                        <a:rPr lang="en-GB" sz="1100" dirty="0">
                          <a:solidFill>
                            <a:schemeClr val="accent2">
                              <a:lumMod val="50000"/>
                            </a:schemeClr>
                          </a:solidFill>
                          <a:effectLst/>
                        </a:rPr>
                        <a:t>Pros and cons of different options?</a:t>
                      </a:r>
                    </a:p>
                    <a:p>
                      <a:pPr>
                        <a:lnSpc>
                          <a:spcPct val="115000"/>
                        </a:lnSpc>
                        <a:spcAft>
                          <a:spcPts val="0"/>
                        </a:spcAft>
                      </a:pPr>
                      <a:r>
                        <a:rPr lang="en-GB" sz="1100" dirty="0">
                          <a:solidFill>
                            <a:schemeClr val="accent2">
                              <a:lumMod val="50000"/>
                            </a:schemeClr>
                          </a:solidFill>
                          <a:effectLst/>
                        </a:rPr>
                        <a:t>Provisional conclusions?</a:t>
                      </a:r>
                      <a:endParaRPr lang="en-GB"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extLst>
                  <a:ext uri="{0D108BD9-81ED-4DB2-BD59-A6C34878D82A}">
                    <a16:rowId xmlns:a16="http://schemas.microsoft.com/office/drawing/2014/main" xmlns="" val="10000"/>
                  </a:ext>
                </a:extLst>
              </a:tr>
              <a:tr h="1836440">
                <a:tc>
                  <a:txBody>
                    <a:bodyPr/>
                    <a:lstStyle/>
                    <a:p>
                      <a:pPr>
                        <a:lnSpc>
                          <a:spcPct val="115000"/>
                        </a:lnSpc>
                        <a:spcAft>
                          <a:spcPts val="0"/>
                        </a:spcAft>
                      </a:pPr>
                      <a:r>
                        <a:rPr lang="en-GB" sz="1200" dirty="0">
                          <a:solidFill>
                            <a:schemeClr val="accent2">
                              <a:lumMod val="50000"/>
                            </a:schemeClr>
                          </a:solidFill>
                          <a:effectLst/>
                        </a:rPr>
                        <a:t> </a:t>
                      </a:r>
                    </a:p>
                    <a:p>
                      <a:pPr>
                        <a:lnSpc>
                          <a:spcPct val="115000"/>
                        </a:lnSpc>
                        <a:spcAft>
                          <a:spcPts val="0"/>
                        </a:spcAft>
                      </a:pPr>
                      <a:r>
                        <a:rPr lang="en-GB" sz="1200" dirty="0">
                          <a:solidFill>
                            <a:schemeClr val="accent2">
                              <a:lumMod val="50000"/>
                            </a:schemeClr>
                          </a:solidFill>
                          <a:effectLst/>
                        </a:rPr>
                        <a:t>WHEN do you want to do this? </a:t>
                      </a:r>
                    </a:p>
                    <a:p>
                      <a:pPr>
                        <a:lnSpc>
                          <a:spcPct val="115000"/>
                        </a:lnSpc>
                        <a:spcAft>
                          <a:spcPts val="0"/>
                        </a:spcAft>
                      </a:pPr>
                      <a:r>
                        <a:rPr lang="en-GB" sz="1200" dirty="0">
                          <a:solidFill>
                            <a:schemeClr val="accent2">
                              <a:lumMod val="50000"/>
                            </a:schemeClr>
                          </a:solidFill>
                          <a:effectLst/>
                        </a:rPr>
                        <a:t> </a:t>
                      </a:r>
                    </a:p>
                    <a:p>
                      <a:pPr>
                        <a:lnSpc>
                          <a:spcPct val="115000"/>
                        </a:lnSpc>
                        <a:spcAft>
                          <a:spcPts val="0"/>
                        </a:spcAft>
                      </a:pPr>
                      <a:r>
                        <a:rPr lang="en-GB" sz="1200" dirty="0">
                          <a:solidFill>
                            <a:schemeClr val="accent2">
                              <a:lumMod val="50000"/>
                            </a:schemeClr>
                          </a:solidFill>
                          <a:effectLst/>
                        </a:rPr>
                        <a:t>- How much time do you have left at Edinburgh?</a:t>
                      </a:r>
                    </a:p>
                    <a:p>
                      <a:pPr>
                        <a:lnSpc>
                          <a:spcPct val="115000"/>
                        </a:lnSpc>
                        <a:spcAft>
                          <a:spcPts val="0"/>
                        </a:spcAft>
                      </a:pPr>
                      <a:r>
                        <a:rPr lang="en-GB" sz="1200" dirty="0">
                          <a:solidFill>
                            <a:schemeClr val="accent2">
                              <a:lumMod val="50000"/>
                            </a:schemeClr>
                          </a:solidFill>
                          <a:effectLst/>
                        </a:rPr>
                        <a:t>- When do you aim to complete this process?</a:t>
                      </a:r>
                    </a:p>
                    <a:p>
                      <a:pPr>
                        <a:lnSpc>
                          <a:spcPct val="115000"/>
                        </a:lnSpc>
                        <a:spcAft>
                          <a:spcPts val="0"/>
                        </a:spcAft>
                      </a:pPr>
                      <a:r>
                        <a:rPr lang="en-GB" sz="1200" dirty="0">
                          <a:solidFill>
                            <a:schemeClr val="accent2">
                              <a:lumMod val="50000"/>
                            </a:schemeClr>
                          </a:solidFill>
                          <a:effectLst/>
                        </a:rPr>
                        <a:t>- When could you make time to fit it in (alongside your other commitments)?</a:t>
                      </a:r>
                    </a:p>
                    <a:p>
                      <a:pPr>
                        <a:lnSpc>
                          <a:spcPct val="115000"/>
                        </a:lnSpc>
                        <a:spcAft>
                          <a:spcPts val="0"/>
                        </a:spcAft>
                      </a:pPr>
                      <a:r>
                        <a:rPr lang="en-GB" sz="1200" dirty="0">
                          <a:solidFill>
                            <a:schemeClr val="accent2">
                              <a:lumMod val="50000"/>
                            </a:schemeClr>
                          </a:solidFill>
                          <a:effectLst/>
                        </a:rPr>
                        <a:t> </a:t>
                      </a:r>
                    </a:p>
                    <a:p>
                      <a:pPr>
                        <a:lnSpc>
                          <a:spcPct val="115000"/>
                        </a:lnSpc>
                        <a:spcAft>
                          <a:spcPts val="0"/>
                        </a:spcAft>
                      </a:pPr>
                      <a:r>
                        <a:rPr lang="en-GB" sz="1200" dirty="0">
                          <a:solidFill>
                            <a:schemeClr val="accent2">
                              <a:lumMod val="50000"/>
                            </a:schemeClr>
                          </a:solidFill>
                          <a:effectLst/>
                        </a:rPr>
                        <a:t> </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tc>
                  <a:txBody>
                    <a:bodyPr/>
                    <a:lstStyle/>
                    <a:p>
                      <a:pPr>
                        <a:lnSpc>
                          <a:spcPct val="115000"/>
                        </a:lnSpc>
                        <a:spcAft>
                          <a:spcPts val="0"/>
                        </a:spcAft>
                      </a:pPr>
                      <a:r>
                        <a:rPr lang="en-GB" sz="8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extLst>
                  <a:ext uri="{0D108BD9-81ED-4DB2-BD59-A6C34878D82A}">
                    <a16:rowId xmlns:a16="http://schemas.microsoft.com/office/drawing/2014/main" xmlns="" val="10001"/>
                  </a:ext>
                </a:extLst>
              </a:tr>
              <a:tr h="1630922">
                <a:tc>
                  <a:txBody>
                    <a:bodyPr/>
                    <a:lstStyle/>
                    <a:p>
                      <a:pPr>
                        <a:lnSpc>
                          <a:spcPct val="115000"/>
                        </a:lnSpc>
                        <a:spcAft>
                          <a:spcPts val="0"/>
                        </a:spcAft>
                      </a:pPr>
                      <a:r>
                        <a:rPr lang="en-GB" sz="1200">
                          <a:solidFill>
                            <a:schemeClr val="accent2">
                              <a:lumMod val="50000"/>
                            </a:schemeClr>
                          </a:solidFill>
                          <a:effectLst/>
                        </a:rPr>
                        <a:t> </a:t>
                      </a:r>
                    </a:p>
                    <a:p>
                      <a:pPr>
                        <a:lnSpc>
                          <a:spcPct val="115000"/>
                        </a:lnSpc>
                        <a:spcAft>
                          <a:spcPts val="0"/>
                        </a:spcAft>
                      </a:pPr>
                      <a:r>
                        <a:rPr lang="en-GB" sz="1200">
                          <a:solidFill>
                            <a:schemeClr val="accent2">
                              <a:lumMod val="50000"/>
                            </a:schemeClr>
                          </a:solidFill>
                          <a:effectLst/>
                        </a:rPr>
                        <a:t>WHAT level of accreditation are you aiming for?</a:t>
                      </a:r>
                    </a:p>
                    <a:p>
                      <a:pPr>
                        <a:lnSpc>
                          <a:spcPct val="115000"/>
                        </a:lnSpc>
                        <a:spcAft>
                          <a:spcPts val="0"/>
                        </a:spcAft>
                      </a:pPr>
                      <a:r>
                        <a:rPr lang="en-GB" sz="1200">
                          <a:solidFill>
                            <a:schemeClr val="accent2">
                              <a:lumMod val="50000"/>
                            </a:schemeClr>
                          </a:solidFill>
                          <a:effectLst/>
                        </a:rPr>
                        <a:t> </a:t>
                      </a:r>
                    </a:p>
                    <a:p>
                      <a:pPr>
                        <a:lnSpc>
                          <a:spcPct val="115000"/>
                        </a:lnSpc>
                        <a:spcAft>
                          <a:spcPts val="0"/>
                        </a:spcAft>
                      </a:pPr>
                      <a:r>
                        <a:rPr lang="en-GB" sz="1200">
                          <a:solidFill>
                            <a:schemeClr val="accent2">
                              <a:lumMod val="50000"/>
                            </a:schemeClr>
                          </a:solidFill>
                          <a:effectLst/>
                        </a:rPr>
                        <a:t>- What teaching experiences do you currently have?</a:t>
                      </a:r>
                      <a:br>
                        <a:rPr lang="en-GB" sz="1200">
                          <a:solidFill>
                            <a:schemeClr val="accent2">
                              <a:lumMod val="50000"/>
                            </a:schemeClr>
                          </a:solidFill>
                          <a:effectLst/>
                        </a:rPr>
                      </a:br>
                      <a:r>
                        <a:rPr lang="en-GB" sz="1200">
                          <a:solidFill>
                            <a:schemeClr val="accent2">
                              <a:lumMod val="50000"/>
                            </a:schemeClr>
                          </a:solidFill>
                          <a:effectLst/>
                        </a:rPr>
                        <a:t>- How do you plan to expand your roles and responsibilities?</a:t>
                      </a:r>
                    </a:p>
                    <a:p>
                      <a:pPr>
                        <a:lnSpc>
                          <a:spcPct val="115000"/>
                        </a:lnSpc>
                        <a:spcAft>
                          <a:spcPts val="0"/>
                        </a:spcAft>
                      </a:pPr>
                      <a:r>
                        <a:rPr lang="en-GB" sz="1200">
                          <a:solidFill>
                            <a:schemeClr val="accent2">
                              <a:lumMod val="50000"/>
                            </a:schemeClr>
                          </a:solidFill>
                          <a:effectLst/>
                        </a:rPr>
                        <a:t>- How might this fit alongside your research and other commitments?</a:t>
                      </a:r>
                    </a:p>
                    <a:p>
                      <a:pPr>
                        <a:lnSpc>
                          <a:spcPct val="115000"/>
                        </a:lnSpc>
                        <a:spcAft>
                          <a:spcPts val="0"/>
                        </a:spcAft>
                      </a:pPr>
                      <a:r>
                        <a:rPr lang="en-GB" sz="1200">
                          <a:solidFill>
                            <a:schemeClr val="accent2">
                              <a:lumMod val="50000"/>
                            </a:schemeClr>
                          </a:solidFill>
                          <a:effectLst/>
                        </a:rPr>
                        <a:t> </a:t>
                      </a:r>
                    </a:p>
                    <a:p>
                      <a:pPr>
                        <a:lnSpc>
                          <a:spcPct val="115000"/>
                        </a:lnSpc>
                        <a:spcAft>
                          <a:spcPts val="0"/>
                        </a:spcAft>
                      </a:pPr>
                      <a:r>
                        <a:rPr lang="en-GB" sz="1200">
                          <a:solidFill>
                            <a:schemeClr val="accent2">
                              <a:lumMod val="50000"/>
                            </a:schemeClr>
                          </a:solidFill>
                          <a:effectLst/>
                        </a:rPr>
                        <a:t> </a:t>
                      </a:r>
                      <a:endParaRPr lang="en-GB" sz="12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tc>
                  <a:txBody>
                    <a:bodyPr/>
                    <a:lstStyle/>
                    <a:p>
                      <a:pPr>
                        <a:lnSpc>
                          <a:spcPct val="1150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extLst>
                  <a:ext uri="{0D108BD9-81ED-4DB2-BD59-A6C34878D82A}">
                    <a16:rowId xmlns:a16="http://schemas.microsoft.com/office/drawing/2014/main" xmlns="" val="10002"/>
                  </a:ext>
                </a:extLst>
              </a:tr>
              <a:tr h="2041957">
                <a:tc>
                  <a:txBody>
                    <a:bodyPr/>
                    <a:lstStyle/>
                    <a:p>
                      <a:pPr>
                        <a:lnSpc>
                          <a:spcPct val="115000"/>
                        </a:lnSpc>
                        <a:spcAft>
                          <a:spcPts val="0"/>
                        </a:spcAft>
                      </a:pPr>
                      <a:r>
                        <a:rPr lang="en-GB" sz="1200" dirty="0">
                          <a:solidFill>
                            <a:schemeClr val="accent2">
                              <a:lumMod val="50000"/>
                            </a:schemeClr>
                          </a:solidFill>
                          <a:effectLst/>
                        </a:rPr>
                        <a:t> </a:t>
                      </a:r>
                    </a:p>
                    <a:p>
                      <a:pPr>
                        <a:lnSpc>
                          <a:spcPct val="115000"/>
                        </a:lnSpc>
                        <a:spcAft>
                          <a:spcPts val="0"/>
                        </a:spcAft>
                      </a:pPr>
                      <a:r>
                        <a:rPr lang="en-GB" sz="1200" dirty="0">
                          <a:solidFill>
                            <a:schemeClr val="accent2">
                              <a:lumMod val="50000"/>
                            </a:schemeClr>
                          </a:solidFill>
                          <a:effectLst/>
                        </a:rPr>
                        <a:t>HOW do you want to work on this?</a:t>
                      </a:r>
                    </a:p>
                    <a:p>
                      <a:pPr>
                        <a:lnSpc>
                          <a:spcPct val="115000"/>
                        </a:lnSpc>
                        <a:spcAft>
                          <a:spcPts val="0"/>
                        </a:spcAft>
                      </a:pPr>
                      <a:r>
                        <a:rPr lang="en-GB" sz="1200" dirty="0">
                          <a:solidFill>
                            <a:schemeClr val="accent2">
                              <a:lumMod val="50000"/>
                            </a:schemeClr>
                          </a:solidFill>
                          <a:effectLst/>
                        </a:rPr>
                        <a:t> </a:t>
                      </a:r>
                    </a:p>
                    <a:p>
                      <a:pPr>
                        <a:lnSpc>
                          <a:spcPct val="115000"/>
                        </a:lnSpc>
                        <a:spcAft>
                          <a:spcPts val="0"/>
                        </a:spcAft>
                      </a:pPr>
                      <a:r>
                        <a:rPr lang="en-GB" sz="1200" dirty="0">
                          <a:solidFill>
                            <a:schemeClr val="accent2">
                              <a:lumMod val="50000"/>
                            </a:schemeClr>
                          </a:solidFill>
                          <a:effectLst/>
                        </a:rPr>
                        <a:t>- How easy do you find it to write about your teaching?</a:t>
                      </a:r>
                    </a:p>
                    <a:p>
                      <a:pPr>
                        <a:lnSpc>
                          <a:spcPct val="115000"/>
                        </a:lnSpc>
                        <a:spcAft>
                          <a:spcPts val="0"/>
                        </a:spcAft>
                      </a:pPr>
                      <a:r>
                        <a:rPr lang="en-GB" sz="1200" dirty="0">
                          <a:solidFill>
                            <a:schemeClr val="accent2">
                              <a:lumMod val="50000"/>
                            </a:schemeClr>
                          </a:solidFill>
                          <a:effectLst/>
                        </a:rPr>
                        <a:t>- How easy is it for you to commit to participating in face-to-face workshops?</a:t>
                      </a:r>
                    </a:p>
                    <a:p>
                      <a:pPr>
                        <a:lnSpc>
                          <a:spcPct val="115000"/>
                        </a:lnSpc>
                        <a:spcAft>
                          <a:spcPts val="0"/>
                        </a:spcAft>
                      </a:pPr>
                      <a:r>
                        <a:rPr lang="en-GB" sz="1200" dirty="0">
                          <a:solidFill>
                            <a:schemeClr val="accent2">
                              <a:lumMod val="50000"/>
                            </a:schemeClr>
                          </a:solidFill>
                          <a:effectLst/>
                        </a:rPr>
                        <a:t>- Realistically, how motivated are you to complete this in your own timeframe?</a:t>
                      </a:r>
                    </a:p>
                    <a:p>
                      <a:pPr>
                        <a:lnSpc>
                          <a:spcPct val="115000"/>
                        </a:lnSpc>
                        <a:spcAft>
                          <a:spcPts val="0"/>
                        </a:spcAft>
                      </a:pPr>
                      <a:r>
                        <a:rPr lang="en-GB" sz="1200" dirty="0">
                          <a:solidFill>
                            <a:schemeClr val="accent2">
                              <a:lumMod val="50000"/>
                            </a:schemeClr>
                          </a:solidFill>
                          <a:effectLst/>
                        </a:rPr>
                        <a:t>- In what ways do you prefer to work generally?</a:t>
                      </a:r>
                    </a:p>
                    <a:p>
                      <a:pPr>
                        <a:lnSpc>
                          <a:spcPct val="115000"/>
                        </a:lnSpc>
                        <a:spcAft>
                          <a:spcPts val="0"/>
                        </a:spcAft>
                      </a:pPr>
                      <a:r>
                        <a:rPr lang="en-GB" sz="1200" dirty="0">
                          <a:solidFill>
                            <a:schemeClr val="accent2">
                              <a:lumMod val="50000"/>
                            </a:schemeClr>
                          </a:solidFill>
                          <a:effectLst/>
                        </a:rPr>
                        <a:t> </a:t>
                      </a:r>
                      <a:endParaRPr lang="en-GB" sz="12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tc>
                  <a:txBody>
                    <a:bodyPr/>
                    <a:lstStyle/>
                    <a:p>
                      <a:pPr>
                        <a:lnSpc>
                          <a:spcPct val="115000"/>
                        </a:lnSpc>
                        <a:spcAft>
                          <a:spcPts val="0"/>
                        </a:spcAft>
                      </a:pPr>
                      <a:r>
                        <a:rPr lang="en-GB" sz="800" dirty="0">
                          <a:effectLst/>
                        </a:rPr>
                        <a:t> </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936" marR="51936" marT="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073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31234" y="1311965"/>
            <a:ext cx="6586331" cy="4401205"/>
          </a:xfrm>
          <a:prstGeom prst="rect">
            <a:avLst/>
          </a:prstGeom>
          <a:noFill/>
        </p:spPr>
        <p:txBody>
          <a:bodyPr wrap="square" rtlCol="0">
            <a:spAutoFit/>
          </a:bodyPr>
          <a:lstStyle/>
          <a:p>
            <a:pPr algn="ctr"/>
            <a:r>
              <a:rPr lang="en-GB" b="1" dirty="0" smtClean="0"/>
              <a:t>Your options (1)</a:t>
            </a:r>
          </a:p>
          <a:p>
            <a:pPr algn="ctr"/>
            <a:endParaRPr lang="en-GB" b="1" dirty="0" smtClean="0"/>
          </a:p>
          <a:p>
            <a:pPr algn="ctr"/>
            <a:r>
              <a:rPr lang="en-GB" sz="2800" b="1" dirty="0"/>
              <a:t>Direct Application to Advance </a:t>
            </a:r>
            <a:r>
              <a:rPr lang="en-GB" sz="2800" b="1" dirty="0" smtClean="0"/>
              <a:t>HE  </a:t>
            </a:r>
            <a:endParaRPr lang="en-GB" sz="2800" b="1" dirty="0"/>
          </a:p>
          <a:p>
            <a:pPr algn="ctr"/>
            <a:endParaRPr lang="en-GB" b="1" dirty="0"/>
          </a:p>
          <a:p>
            <a:r>
              <a:rPr lang="en-GB" dirty="0" smtClean="0"/>
              <a:t>For any category of Higher Education Fellowship :</a:t>
            </a:r>
          </a:p>
          <a:p>
            <a:endParaRPr lang="en-GB" dirty="0"/>
          </a:p>
          <a:p>
            <a:r>
              <a:rPr lang="en-GB" dirty="0" smtClean="0"/>
              <a:t>                   Go online to </a:t>
            </a:r>
            <a:r>
              <a:rPr lang="en-GB" i="1" dirty="0">
                <a:latin typeface="Calibri Light" panose="020F0302020204030204" pitchFamily="34" charset="0"/>
                <a:hlinkClick r:id="rId2"/>
              </a:rPr>
              <a:t>www.heacademy.ac.uk</a:t>
            </a:r>
            <a:endParaRPr lang="en-GB" i="1" dirty="0">
              <a:latin typeface="Calibri Light" panose="020F0302020204030204" pitchFamily="34" charset="0"/>
            </a:endParaRPr>
          </a:p>
          <a:p>
            <a:r>
              <a:rPr lang="en-GB" dirty="0" smtClean="0"/>
              <a:t>	     Go to professional recognition</a:t>
            </a:r>
          </a:p>
          <a:p>
            <a:r>
              <a:rPr lang="en-GB" dirty="0"/>
              <a:t>	</a:t>
            </a:r>
            <a:r>
              <a:rPr lang="en-GB" dirty="0" smtClean="0"/>
              <a:t>     Apply by demonstrating you meet UKPSF</a:t>
            </a:r>
          </a:p>
          <a:p>
            <a:r>
              <a:rPr lang="en-GB" dirty="0"/>
              <a:t> </a:t>
            </a:r>
            <a:r>
              <a:rPr lang="en-GB" dirty="0" smtClean="0"/>
              <a:t>                  Pay online for application</a:t>
            </a:r>
          </a:p>
          <a:p>
            <a:r>
              <a:rPr lang="en-GB" dirty="0"/>
              <a:t>	 </a:t>
            </a:r>
            <a:r>
              <a:rPr lang="en-GB" dirty="0" smtClean="0"/>
              <a:t>    Assessment is made through Advance HE</a:t>
            </a:r>
          </a:p>
          <a:p>
            <a:endParaRPr lang="en-GB" dirty="0" smtClean="0"/>
          </a:p>
          <a:p>
            <a:r>
              <a:rPr lang="en-GB" dirty="0" smtClean="0"/>
              <a:t>Advantages :   Faster (possibly); under your own control</a:t>
            </a:r>
          </a:p>
          <a:p>
            <a:r>
              <a:rPr lang="en-GB" dirty="0" smtClean="0"/>
              <a:t>Disadvantages :  Costs  (even at reduced institutional rate)</a:t>
            </a:r>
          </a:p>
          <a:p>
            <a:r>
              <a:rPr lang="en-GB" dirty="0"/>
              <a:t> </a:t>
            </a:r>
            <a:r>
              <a:rPr lang="en-GB" dirty="0" smtClean="0"/>
              <a:t>                             Less/No direct support</a:t>
            </a:r>
            <a:endParaRPr lang="en-GB" dirty="0"/>
          </a:p>
        </p:txBody>
      </p:sp>
    </p:spTree>
    <p:extLst>
      <p:ext uri="{BB962C8B-B14F-4D97-AF65-F5344CB8AC3E}">
        <p14:creationId xmlns:p14="http://schemas.microsoft.com/office/powerpoint/2010/main" val="3630048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89043" y="1537252"/>
            <a:ext cx="5870713" cy="2554545"/>
          </a:xfrm>
          <a:prstGeom prst="rect">
            <a:avLst/>
          </a:prstGeom>
          <a:noFill/>
        </p:spPr>
        <p:txBody>
          <a:bodyPr wrap="square" rtlCol="0">
            <a:spAutoFit/>
          </a:bodyPr>
          <a:lstStyle/>
          <a:p>
            <a:pPr algn="ctr"/>
            <a:r>
              <a:rPr lang="en-GB" b="1" dirty="0"/>
              <a:t>Your options </a:t>
            </a:r>
            <a:r>
              <a:rPr lang="en-GB" b="1" dirty="0" smtClean="0"/>
              <a:t>(2)</a:t>
            </a:r>
            <a:endParaRPr lang="en-GB" b="1" dirty="0"/>
          </a:p>
          <a:p>
            <a:pPr algn="ctr"/>
            <a:endParaRPr lang="en-GB" b="1" dirty="0" smtClean="0"/>
          </a:p>
          <a:p>
            <a:pPr algn="ctr"/>
            <a:r>
              <a:rPr lang="en-GB" sz="4400" b="1" dirty="0" smtClean="0"/>
              <a:t>Introduction to Academic Practice</a:t>
            </a:r>
          </a:p>
          <a:p>
            <a:pPr algn="ctr"/>
            <a:endParaRPr lang="en-GB" b="1" dirty="0"/>
          </a:p>
          <a:p>
            <a:pPr algn="ctr"/>
            <a:endParaRPr lang="en-GB" b="1" dirty="0" smtClean="0"/>
          </a:p>
        </p:txBody>
      </p:sp>
    </p:spTree>
    <p:extLst>
      <p:ext uri="{BB962C8B-B14F-4D97-AF65-F5344CB8AC3E}">
        <p14:creationId xmlns:p14="http://schemas.microsoft.com/office/powerpoint/2010/main" val="21436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What is </a:t>
            </a:r>
            <a:r>
              <a:rPr lang="en-GB" sz="3200" dirty="0" err="1" smtClean="0"/>
              <a:t>IntroAP</a:t>
            </a:r>
            <a:r>
              <a:rPr lang="en-GB" sz="3200" dirty="0" smtClean="0"/>
              <a:t>?</a:t>
            </a:r>
          </a:p>
        </p:txBody>
      </p:sp>
      <p:sp>
        <p:nvSpPr>
          <p:cNvPr id="12291" name="Rectangle 3"/>
          <p:cNvSpPr>
            <a:spLocks noGrp="1" noChangeArrowheads="1"/>
          </p:cNvSpPr>
          <p:nvPr>
            <p:ph type="body" idx="1"/>
          </p:nvPr>
        </p:nvSpPr>
        <p:spPr>
          <a:xfrm>
            <a:off x="457200" y="914400"/>
            <a:ext cx="8229600" cy="5211763"/>
          </a:xfrm>
        </p:spPr>
        <p:txBody>
          <a:bodyPr/>
          <a:lstStyle/>
          <a:p>
            <a:r>
              <a:rPr lang="en-GB" sz="1600" dirty="0" smtClean="0"/>
              <a:t>HEA accredited course within Edinburgh’s </a:t>
            </a:r>
            <a:r>
              <a:rPr lang="en-GB" sz="1600" dirty="0"/>
              <a:t>support for Tutors and Demonstrators (</a:t>
            </a:r>
            <a:r>
              <a:rPr lang="en-GB" sz="1600" dirty="0" smtClean="0"/>
              <a:t>University‘s </a:t>
            </a:r>
            <a:r>
              <a:rPr lang="en-GB" sz="1600" dirty="0"/>
              <a:t>CPD framework for learning and </a:t>
            </a:r>
            <a:r>
              <a:rPr lang="en-GB" sz="1600" dirty="0" smtClean="0"/>
              <a:t>teaching) </a:t>
            </a:r>
          </a:p>
          <a:p>
            <a:endParaRPr lang="en-GB" sz="1600" dirty="0" smtClean="0"/>
          </a:p>
          <a:p>
            <a:r>
              <a:rPr lang="en-GB" sz="1600" dirty="0" smtClean="0"/>
              <a:t>Nationally </a:t>
            </a:r>
            <a:r>
              <a:rPr lang="en-GB" sz="1600" dirty="0"/>
              <a:t>recognised accreditation </a:t>
            </a:r>
            <a:r>
              <a:rPr lang="en-GB" sz="1600" dirty="0" smtClean="0"/>
              <a:t>as Associate </a:t>
            </a:r>
            <a:r>
              <a:rPr lang="en-GB" sz="1600" dirty="0"/>
              <a:t>Fellowship of the </a:t>
            </a:r>
            <a:r>
              <a:rPr lang="en-GB" sz="1600" i="1" dirty="0"/>
              <a:t>Higher Education </a:t>
            </a:r>
            <a:r>
              <a:rPr lang="en-GB" sz="1600" i="1" dirty="0" smtClean="0"/>
              <a:t>Academy</a:t>
            </a:r>
          </a:p>
          <a:p>
            <a:pPr marL="0" indent="0">
              <a:buNone/>
            </a:pPr>
            <a:endParaRPr lang="en-GB" sz="1600" dirty="0"/>
          </a:p>
          <a:p>
            <a:r>
              <a:rPr lang="en-GB" sz="1600" dirty="0" smtClean="0"/>
              <a:t>More </a:t>
            </a:r>
            <a:r>
              <a:rPr lang="en-GB" sz="1600" dirty="0"/>
              <a:t>experienced tutors and demonstrators </a:t>
            </a:r>
            <a:endParaRPr lang="en-GB" sz="1600" dirty="0" smtClean="0"/>
          </a:p>
          <a:p>
            <a:endParaRPr lang="en-GB" sz="1600" dirty="0" smtClean="0"/>
          </a:p>
          <a:p>
            <a:r>
              <a:rPr lang="en-GB" sz="1600" dirty="0" smtClean="0"/>
              <a:t>Builds </a:t>
            </a:r>
            <a:r>
              <a:rPr lang="en-GB" sz="1600" dirty="0"/>
              <a:t>on the current series of </a:t>
            </a:r>
            <a:r>
              <a:rPr lang="en-GB" sz="1600" i="1" dirty="0"/>
              <a:t>IAD Courses for Tutors and </a:t>
            </a:r>
            <a:r>
              <a:rPr lang="en-GB" sz="1600" i="1" dirty="0" smtClean="0"/>
              <a:t>Demonstrators</a:t>
            </a:r>
            <a:endParaRPr lang="en-GB" sz="1600" dirty="0" smtClean="0"/>
          </a:p>
          <a:p>
            <a:endParaRPr lang="en-GB" sz="1600" dirty="0" smtClean="0"/>
          </a:p>
          <a:p>
            <a:r>
              <a:rPr lang="en-GB" sz="1600" dirty="0" smtClean="0"/>
              <a:t>Starting step towards higher accreditation via supported or individual application. </a:t>
            </a:r>
            <a:endParaRPr lang="en-GB" sz="1600" dirty="0"/>
          </a:p>
          <a:p>
            <a:pPr marL="0" indent="0">
              <a:buNone/>
            </a:pPr>
            <a:r>
              <a:rPr lang="en-GB" sz="1600" dirty="0"/>
              <a:t> </a:t>
            </a:r>
          </a:p>
          <a:p>
            <a:r>
              <a:rPr lang="en-GB" sz="1600" dirty="0"/>
              <a:t>R</a:t>
            </a:r>
            <a:r>
              <a:rPr lang="en-GB" sz="1600" dirty="0" smtClean="0"/>
              <a:t>egular </a:t>
            </a:r>
            <a:r>
              <a:rPr lang="en-GB" sz="1600" dirty="0"/>
              <a:t>face-to-face and online contact with a small cohort of peers and facilitators that you will get to know well. </a:t>
            </a:r>
            <a:endParaRPr lang="en-GB" sz="1600" dirty="0" smtClean="0"/>
          </a:p>
          <a:p>
            <a:pPr marL="0" indent="0">
              <a:buNone/>
            </a:pPr>
            <a:endParaRPr lang="en-GB" sz="1600" dirty="0" smtClean="0"/>
          </a:p>
          <a:p>
            <a:r>
              <a:rPr lang="en-GB" sz="1600" dirty="0"/>
              <a:t>C</a:t>
            </a:r>
            <a:r>
              <a:rPr lang="en-GB" sz="1600" dirty="0" smtClean="0"/>
              <a:t>arry </a:t>
            </a:r>
            <a:r>
              <a:rPr lang="en-GB" sz="1600" dirty="0"/>
              <a:t>out new and different tasks around your current teaching </a:t>
            </a:r>
            <a:r>
              <a:rPr lang="en-GB" sz="1600" dirty="0" smtClean="0"/>
              <a:t>duties.</a:t>
            </a:r>
          </a:p>
          <a:p>
            <a:pPr marL="0" indent="0">
              <a:buNone/>
            </a:pPr>
            <a:endParaRPr lang="en-GB" sz="1600" dirty="0" smtClean="0"/>
          </a:p>
          <a:p>
            <a:r>
              <a:rPr lang="en-GB" sz="1600" dirty="0" smtClean="0"/>
              <a:t>Opportunity to focus in on specific aspects of your teaching</a:t>
            </a:r>
          </a:p>
        </p:txBody>
      </p:sp>
    </p:spTree>
    <p:extLst>
      <p:ext uri="{BB962C8B-B14F-4D97-AF65-F5344CB8AC3E}">
        <p14:creationId xmlns:p14="http://schemas.microsoft.com/office/powerpoint/2010/main" val="293785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9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6275388" cy="777875"/>
          </a:xfrm>
        </p:spPr>
        <p:txBody>
          <a:bodyPr anchor="t"/>
          <a:lstStyle/>
          <a:p>
            <a:pPr algn="l" eaLnBrk="1" hangingPunct="1"/>
            <a:r>
              <a:rPr lang="en-GB" sz="3200" dirty="0" smtClean="0"/>
              <a:t>Aims</a:t>
            </a:r>
          </a:p>
        </p:txBody>
      </p:sp>
      <p:sp>
        <p:nvSpPr>
          <p:cNvPr id="12291" name="Rectangle 3"/>
          <p:cNvSpPr>
            <a:spLocks noGrp="1" noChangeArrowheads="1"/>
          </p:cNvSpPr>
          <p:nvPr>
            <p:ph type="body" idx="1"/>
          </p:nvPr>
        </p:nvSpPr>
        <p:spPr>
          <a:xfrm>
            <a:off x="457200" y="914400"/>
            <a:ext cx="8229600" cy="5211763"/>
          </a:xfrm>
        </p:spPr>
        <p:txBody>
          <a:bodyPr/>
          <a:lstStyle/>
          <a:p>
            <a:pPr lvl="0"/>
            <a:r>
              <a:rPr lang="en-GB" sz="1800" dirty="0" smtClean="0">
                <a:solidFill>
                  <a:srgbClr val="000000"/>
                </a:solidFill>
              </a:rPr>
              <a:t>Ultimate aim is to gain Associate Fellowship of the HEA</a:t>
            </a:r>
          </a:p>
          <a:p>
            <a:pPr lvl="1"/>
            <a:r>
              <a:rPr lang="en-GB" sz="1400" dirty="0" smtClean="0">
                <a:solidFill>
                  <a:srgbClr val="000000"/>
                </a:solidFill>
              </a:rPr>
              <a:t>Accredited course and facilitators</a:t>
            </a:r>
          </a:p>
          <a:p>
            <a:pPr marL="457200" lvl="1" indent="0">
              <a:buNone/>
            </a:pPr>
            <a:endParaRPr lang="en-GB" sz="1400" dirty="0" smtClean="0">
              <a:solidFill>
                <a:srgbClr val="000000"/>
              </a:solidFill>
            </a:endParaRPr>
          </a:p>
          <a:p>
            <a:pPr lvl="0"/>
            <a:r>
              <a:rPr lang="en-GB" sz="1800" dirty="0" smtClean="0">
                <a:solidFill>
                  <a:srgbClr val="000000"/>
                </a:solidFill>
              </a:rPr>
              <a:t>Introduction to education theory</a:t>
            </a:r>
          </a:p>
          <a:p>
            <a:pPr lvl="1"/>
            <a:r>
              <a:rPr lang="en-GB" sz="1400" dirty="0" smtClean="0">
                <a:solidFill>
                  <a:srgbClr val="000000"/>
                </a:solidFill>
              </a:rPr>
              <a:t>How it can be applied in a practical setting</a:t>
            </a:r>
          </a:p>
          <a:p>
            <a:pPr lvl="0"/>
            <a:endParaRPr lang="en-GB" sz="1800" dirty="0" smtClean="0">
              <a:solidFill>
                <a:srgbClr val="000000"/>
              </a:solidFill>
            </a:endParaRPr>
          </a:p>
          <a:p>
            <a:pPr lvl="0"/>
            <a:r>
              <a:rPr lang="en-GB" sz="1800" dirty="0" smtClean="0">
                <a:solidFill>
                  <a:srgbClr val="000000"/>
                </a:solidFill>
              </a:rPr>
              <a:t>Supportive guidance through pedagogical literature</a:t>
            </a:r>
          </a:p>
          <a:p>
            <a:pPr lvl="1"/>
            <a:r>
              <a:rPr lang="en-GB" sz="1400" dirty="0" smtClean="0">
                <a:solidFill>
                  <a:srgbClr val="000000"/>
                </a:solidFill>
              </a:rPr>
              <a:t>Group readings and discussions</a:t>
            </a:r>
          </a:p>
          <a:p>
            <a:pPr lvl="0"/>
            <a:endParaRPr lang="en-GB" sz="1800" dirty="0" smtClean="0">
              <a:solidFill>
                <a:srgbClr val="000000"/>
              </a:solidFill>
            </a:endParaRPr>
          </a:p>
          <a:p>
            <a:pPr lvl="0"/>
            <a:r>
              <a:rPr lang="en-GB" sz="1800" dirty="0" smtClean="0">
                <a:solidFill>
                  <a:srgbClr val="000000"/>
                </a:solidFill>
              </a:rPr>
              <a:t>Peer support and learning</a:t>
            </a:r>
          </a:p>
          <a:p>
            <a:pPr lvl="1"/>
            <a:r>
              <a:rPr lang="en-GB" sz="1400" dirty="0" smtClean="0">
                <a:solidFill>
                  <a:srgbClr val="000000"/>
                </a:solidFill>
              </a:rPr>
              <a:t>Experience exchange </a:t>
            </a:r>
          </a:p>
          <a:p>
            <a:pPr lvl="1"/>
            <a:r>
              <a:rPr lang="en-GB" sz="1400" dirty="0" smtClean="0">
                <a:solidFill>
                  <a:srgbClr val="000000"/>
                </a:solidFill>
              </a:rPr>
              <a:t>Peer networking</a:t>
            </a:r>
          </a:p>
          <a:p>
            <a:pPr lvl="0"/>
            <a:endParaRPr lang="en-GB" sz="1800" dirty="0" smtClean="0">
              <a:solidFill>
                <a:srgbClr val="000000"/>
              </a:solidFill>
            </a:endParaRPr>
          </a:p>
          <a:p>
            <a:pPr lvl="0"/>
            <a:r>
              <a:rPr lang="en-GB" sz="1800" dirty="0" smtClean="0">
                <a:solidFill>
                  <a:srgbClr val="000000"/>
                </a:solidFill>
              </a:rPr>
              <a:t>Introduction to learning and teaching self reflection, and reflective writing</a:t>
            </a:r>
          </a:p>
          <a:p>
            <a:pPr lvl="1"/>
            <a:r>
              <a:rPr lang="en-GB" sz="1400" dirty="0" smtClean="0">
                <a:solidFill>
                  <a:srgbClr val="000000"/>
                </a:solidFill>
              </a:rPr>
              <a:t>Peer observation exchange</a:t>
            </a:r>
          </a:p>
          <a:p>
            <a:pPr lvl="1"/>
            <a:r>
              <a:rPr lang="en-GB" sz="1400" dirty="0" smtClean="0">
                <a:solidFill>
                  <a:srgbClr val="000000"/>
                </a:solidFill>
              </a:rPr>
              <a:t>Blog post discussions</a:t>
            </a:r>
          </a:p>
          <a:p>
            <a:pPr lvl="1"/>
            <a:r>
              <a:rPr lang="en-GB" sz="1400" dirty="0" smtClean="0">
                <a:solidFill>
                  <a:srgbClr val="000000"/>
                </a:solidFill>
              </a:rPr>
              <a:t>Peer and mentor feedback</a:t>
            </a:r>
          </a:p>
          <a:p>
            <a:pPr lvl="0"/>
            <a:endParaRPr lang="en-GB" sz="1600" dirty="0">
              <a:solidFill>
                <a:srgbClr val="000000"/>
              </a:solidFill>
            </a:endParaRPr>
          </a:p>
          <a:p>
            <a:pPr marL="0" indent="0" eaLnBrk="1" hangingPunct="1">
              <a:lnSpc>
                <a:spcPct val="80000"/>
              </a:lnSpc>
              <a:buFontTx/>
              <a:buNone/>
              <a:defRPr/>
            </a:pPr>
            <a:endParaRPr lang="en-GB" sz="1600" i="1" dirty="0" smtClean="0"/>
          </a:p>
        </p:txBody>
      </p:sp>
    </p:spTree>
    <p:extLst>
      <p:ext uri="{BB962C8B-B14F-4D97-AF65-F5344CB8AC3E}">
        <p14:creationId xmlns:p14="http://schemas.microsoft.com/office/powerpoint/2010/main" val="423112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9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291">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1">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291">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291">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29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7999</TotalTime>
  <Words>1907</Words>
  <Application>Microsoft Office PowerPoint</Application>
  <PresentationFormat>On-screen Show (4:3)</PresentationFormat>
  <Paragraphs>399</Paragraphs>
  <Slides>18</Slides>
  <Notes>16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Calibri Light</vt:lpstr>
      <vt:lpstr>Times New Roman</vt:lpstr>
      <vt:lpstr>Default Design</vt:lpstr>
      <vt:lpstr>Custom Design</vt:lpstr>
      <vt:lpstr>Applying the  UoE CPD Framework for Tutors in Informatics  </vt:lpstr>
      <vt:lpstr>CPD Framework for  Learning and Teaching</vt:lpstr>
      <vt:lpstr> HEA Basic Facts  -  The HEA is…. </vt:lpstr>
      <vt:lpstr>The UK Professional Standards Framework (UKPSF)</vt:lpstr>
      <vt:lpstr>What is the best route?</vt:lpstr>
      <vt:lpstr>PowerPoint Presentation</vt:lpstr>
      <vt:lpstr>PowerPoint Presentation</vt:lpstr>
      <vt:lpstr>What is IntroAP?</vt:lpstr>
      <vt:lpstr>Aims</vt:lpstr>
      <vt:lpstr>Structure</vt:lpstr>
      <vt:lpstr>Key points   – and what people get out of these</vt:lpstr>
      <vt:lpstr>PowerPoint Presentation</vt:lpstr>
      <vt:lpstr>Compulsory Elements</vt:lpstr>
      <vt:lpstr>Eligibility</vt:lpstr>
      <vt:lpstr>Selection Priority Parameters</vt:lpstr>
      <vt:lpstr> Your options (3) </vt:lpstr>
      <vt:lpstr> Your options (3) </vt:lpstr>
      <vt:lpstr> Your options (4) </vt:lpstr>
    </vt:vector>
  </TitlesOfParts>
  <Company>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Academic Practice Information Session  IAD course for tutors and demonstrators  accredited by the Higher Education Academy (HEA)</dc:title>
  <dc:creator>QUINLAN-PLUCK Fiona</dc:creator>
  <cp:lastModifiedBy>SALVESEN Emily</cp:lastModifiedBy>
  <cp:revision>81</cp:revision>
  <cp:lastPrinted>2018-11-14T12:09:21Z</cp:lastPrinted>
  <dcterms:created xsi:type="dcterms:W3CDTF">2016-10-28T10:07:25Z</dcterms:created>
  <dcterms:modified xsi:type="dcterms:W3CDTF">2018-11-14T12:09:22Z</dcterms:modified>
</cp:coreProperties>
</file>