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324" r:id="rId3"/>
    <p:sldId id="325" r:id="rId4"/>
    <p:sldId id="326" r:id="rId5"/>
    <p:sldId id="336" r:id="rId6"/>
    <p:sldId id="327" r:id="rId7"/>
    <p:sldId id="333" r:id="rId8"/>
    <p:sldId id="334" r:id="rId9"/>
    <p:sldId id="335" r:id="rId10"/>
    <p:sldId id="328" r:id="rId11"/>
    <p:sldId id="329" r:id="rId12"/>
    <p:sldId id="330" r:id="rId13"/>
    <p:sldId id="331" r:id="rId14"/>
    <p:sldId id="332" r:id="rId15"/>
    <p:sldId id="337" r:id="rId16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ZIR Asad" initials="NA" lastIdx="2" clrIdx="0">
    <p:extLst>
      <p:ext uri="{19B8F6BF-5375-455C-9EA6-DF929625EA0E}">
        <p15:presenceInfo xmlns:p15="http://schemas.microsoft.com/office/powerpoint/2012/main" userId="S-1-5-21-861567501-1417001333-682003330-533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66"/>
    <a:srgbClr val="3399FF"/>
    <a:srgbClr val="3366FF"/>
    <a:srgbClr val="3366CC"/>
    <a:srgbClr val="003399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5" autoAdjust="0"/>
    <p:restoredTop sz="88682" autoAdjust="0"/>
  </p:normalViewPr>
  <p:slideViewPr>
    <p:cSldViewPr>
      <p:cViewPr varScale="1">
        <p:scale>
          <a:sx n="55" d="100"/>
          <a:sy n="55" d="100"/>
        </p:scale>
        <p:origin x="11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76" y="-84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75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>
            <a:lvl1pPr defTabSz="927619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8813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>
            <a:lvl1pPr algn="r" defTabSz="927619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7375"/>
            <a:ext cx="29575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b" anchorCtr="0" compatLnSpc="1">
            <a:prstTxWarp prst="textNoShape">
              <a:avLst/>
            </a:prstTxWarp>
          </a:bodyPr>
          <a:lstStyle>
            <a:lvl1pPr defTabSz="927619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477375"/>
            <a:ext cx="28813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b" anchorCtr="0" compatLnSpc="1">
            <a:prstTxWarp prst="textNoShape">
              <a:avLst/>
            </a:prstTxWarp>
          </a:bodyPr>
          <a:lstStyle>
            <a:lvl1pPr algn="r" defTabSz="9271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82112E-EB48-4571-B8D8-1D0D12317E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8690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>
            <a:lvl1pPr defTabSz="927619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>
            <a:lvl1pPr algn="r" defTabSz="927619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b" anchorCtr="0" compatLnSpc="1">
            <a:prstTxWarp prst="textNoShape">
              <a:avLst/>
            </a:prstTxWarp>
          </a:bodyPr>
          <a:lstStyle>
            <a:lvl1pPr defTabSz="927619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5625"/>
            <a:ext cx="29495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8" tIns="46419" rIns="92838" bIns="46419" numCol="1" anchor="b" anchorCtr="0" compatLnSpc="1">
            <a:prstTxWarp prst="textNoShape">
              <a:avLst/>
            </a:prstTxWarp>
          </a:bodyPr>
          <a:lstStyle>
            <a:lvl1pPr algn="r" defTabSz="9271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419706-715F-4E8C-968E-631A8F3763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4546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9300" indent="-287338" defTabSz="92710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52525" indent="-230188" defTabSz="92710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14488" indent="-230188" defTabSz="92710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74863" indent="-230188" defTabSz="92710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32063" indent="-230188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89263" indent="-230188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46463" indent="-230188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903663" indent="-230188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fld id="{7C00346A-8B77-4AB6-9D25-0283C52B8EB0}" type="slidenum">
              <a:rPr lang="en-GB" altLang="en-US" smtClean="0">
                <a:latin typeface="Times New Roman" panose="02020603050405020304" pitchFamily="18" charset="0"/>
              </a:rPr>
              <a:pPr/>
              <a:t>1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0438" y="771525"/>
            <a:ext cx="4930775" cy="36988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700588"/>
            <a:ext cx="4979987" cy="4468812"/>
          </a:xfrm>
          <a:noFill/>
        </p:spPr>
        <p:txBody>
          <a:bodyPr/>
          <a:lstStyle/>
          <a:p>
            <a:pPr lvl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910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56331-54F7-4FA9-81D2-F26D1422B4E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6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56331-54F7-4FA9-81D2-F26D1422B4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1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92803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4264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8561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63841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6276767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85748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9753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7117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04278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079301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5824204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7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my.Tayler@ei.ed.ac.u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sad.Nazir@ed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.rso.ed.ac.uk/" TargetMode="External"/><Relationship Id="rId2" Type="http://schemas.openxmlformats.org/officeDocument/2006/relationships/hyperlink" Target="http://www.ed.ac.uk/research-support-off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earchprofessional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web.ed.ac.uk/research-support-office/funders-and-funding/research-professional" TargetMode="External"/><Relationship Id="rId2" Type="http://schemas.openxmlformats.org/officeDocument/2006/relationships/hyperlink" Target="https://www.ed.ac.uk/research-support-office/funders-and-fu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web.ed.ac.uk/research-support-office/toolkit-for-applicants/successful-application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.ac.uk/research-support-office/about/research-support-c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web.ed.ac.uk/research-support-office/toolkit-for-applicants/costing-and-pric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ldCollege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46785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9388" y="620713"/>
            <a:ext cx="640883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Research Support Office</a:t>
            </a:r>
          </a:p>
          <a:p>
            <a:endParaRPr lang="en-GB" alt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Asad Nazir – Asad.Nazir@ed.ac.uk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Funding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Opportunities for Early </a:t>
            </a:r>
            <a:r>
              <a:rPr lang="en-GB" dirty="0" smtClean="0"/>
              <a:t>Career </a:t>
            </a:r>
            <a:r>
              <a:rPr lang="en-GB" dirty="0"/>
              <a:t>R</a:t>
            </a:r>
            <a:r>
              <a:rPr lang="en-GB" dirty="0" smtClean="0"/>
              <a:t>esearchers</a:t>
            </a:r>
            <a:endParaRPr lang="en-GB" dirty="0"/>
          </a:p>
          <a:p>
            <a:pPr lvl="1"/>
            <a:r>
              <a:rPr lang="en-GB" dirty="0"/>
              <a:t>Fellowships</a:t>
            </a:r>
          </a:p>
          <a:p>
            <a:pPr lvl="1"/>
            <a:r>
              <a:rPr lang="en-GB" dirty="0"/>
              <a:t>Career Starting grants</a:t>
            </a:r>
          </a:p>
          <a:p>
            <a:pPr lvl="1"/>
            <a:r>
              <a:rPr lang="en-GB" dirty="0"/>
              <a:t>Industrial Collaboration</a:t>
            </a:r>
          </a:p>
          <a:p>
            <a:pPr lvl="1"/>
            <a:r>
              <a:rPr lang="en-GB" dirty="0"/>
              <a:t>Standard Grants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0239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Fellowships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Focus on the researcher</a:t>
            </a:r>
          </a:p>
          <a:p>
            <a:r>
              <a:rPr lang="en-GB" dirty="0"/>
              <a:t>Research with opportunity to develop skills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EPSRC Fellowships (Post Doctoral, Early career and Established Career)</a:t>
            </a:r>
          </a:p>
          <a:p>
            <a:pPr lvl="2"/>
            <a:r>
              <a:rPr lang="en-GB" dirty="0"/>
              <a:t>No deadlines but panels sit twice a year</a:t>
            </a:r>
          </a:p>
          <a:p>
            <a:pPr lvl="2"/>
            <a:r>
              <a:rPr lang="en-GB" dirty="0" smtClean="0"/>
              <a:t>Up to </a:t>
            </a:r>
            <a:r>
              <a:rPr lang="en-GB" dirty="0"/>
              <a:t>3 years for post doctoral and 5 years for early career</a:t>
            </a:r>
          </a:p>
          <a:p>
            <a:pPr lvl="1"/>
            <a:r>
              <a:rPr lang="en-GB" dirty="0"/>
              <a:t>Royal Society University Research Fellowships</a:t>
            </a:r>
          </a:p>
          <a:p>
            <a:pPr lvl="2"/>
            <a:r>
              <a:rPr lang="en-GB" dirty="0"/>
              <a:t>Usually in September</a:t>
            </a:r>
          </a:p>
          <a:p>
            <a:pPr lvl="1"/>
            <a:r>
              <a:rPr lang="en-GB" dirty="0"/>
              <a:t>Royal Academy of Engineering Fellowships</a:t>
            </a:r>
          </a:p>
          <a:p>
            <a:r>
              <a:rPr lang="en-GB" dirty="0"/>
              <a:t>Upcoming Schemes</a:t>
            </a:r>
          </a:p>
          <a:p>
            <a:pPr lvl="1"/>
            <a:r>
              <a:rPr lang="en-GB" dirty="0"/>
              <a:t>UKRI Future Leadership Fellowship scheme- to be announced next month</a:t>
            </a:r>
          </a:p>
        </p:txBody>
      </p:sp>
    </p:spTree>
    <p:extLst>
      <p:ext uri="{BB962C8B-B14F-4D97-AF65-F5344CB8AC3E}">
        <p14:creationId xmlns:p14="http://schemas.microsoft.com/office/powerpoint/2010/main" val="14320537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 Starting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ERC Starting Grants</a:t>
            </a:r>
          </a:p>
          <a:p>
            <a:pPr lvl="1"/>
            <a:r>
              <a:rPr lang="en-GB" dirty="0"/>
              <a:t>2-7 years of experience after PhD (up to Euro 1.5 Million for 5 years)</a:t>
            </a:r>
          </a:p>
          <a:p>
            <a:pPr lvl="1"/>
            <a:r>
              <a:rPr lang="en-GB" dirty="0"/>
              <a:t>Pioneering frontier research in any field of science, engineering and scholarship </a:t>
            </a:r>
          </a:p>
          <a:p>
            <a:pPr lvl="1"/>
            <a:r>
              <a:rPr lang="en-GB" dirty="0"/>
              <a:t>Both Researcher and the proposed research are important.</a:t>
            </a:r>
          </a:p>
          <a:p>
            <a:pPr lvl="1"/>
            <a:r>
              <a:rPr lang="en-GB" dirty="0"/>
              <a:t>More like Fellowship than research grant</a:t>
            </a:r>
          </a:p>
          <a:p>
            <a:pPr lvl="1"/>
            <a:endParaRPr lang="en-GB" dirty="0"/>
          </a:p>
          <a:p>
            <a:r>
              <a:rPr lang="en-GB" dirty="0"/>
              <a:t>New Investigator Awards</a:t>
            </a:r>
          </a:p>
          <a:p>
            <a:pPr lvl="1"/>
            <a:r>
              <a:rPr lang="en-GB" dirty="0"/>
              <a:t>Previously called First Grant Scheme</a:t>
            </a:r>
          </a:p>
          <a:p>
            <a:pPr lvl="1"/>
            <a:r>
              <a:rPr lang="en-GB" dirty="0"/>
              <a:t>New academics, no experience of leading research groups</a:t>
            </a:r>
          </a:p>
          <a:p>
            <a:pPr lvl="1"/>
            <a:r>
              <a:rPr lang="en-GB" dirty="0"/>
              <a:t>Up to three years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6268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Industrial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/>
              <a:t>Work with Industry</a:t>
            </a:r>
          </a:p>
          <a:p>
            <a:pPr lvl="1"/>
            <a:r>
              <a:rPr lang="en-GB" dirty="0"/>
              <a:t>Through projects </a:t>
            </a:r>
          </a:p>
          <a:p>
            <a:pPr lvl="2"/>
            <a:r>
              <a:rPr lang="en-GB" dirty="0"/>
              <a:t>Through Innovate UK</a:t>
            </a:r>
          </a:p>
          <a:p>
            <a:pPr lvl="2"/>
            <a:r>
              <a:rPr lang="en-GB" dirty="0"/>
              <a:t>Directly from Industry</a:t>
            </a:r>
          </a:p>
          <a:p>
            <a:pPr lvl="1"/>
            <a:r>
              <a:rPr lang="en-GB" dirty="0"/>
              <a:t>KTPs (Knowledge Transfer Partnerships)</a:t>
            </a:r>
          </a:p>
          <a:p>
            <a:pPr lvl="2"/>
            <a:r>
              <a:rPr lang="en-GB" dirty="0"/>
              <a:t>Part funded by Innovate UK and rest by a UK based Industrial organisation </a:t>
            </a:r>
          </a:p>
          <a:p>
            <a:pPr lvl="2"/>
            <a:r>
              <a:rPr lang="en-GB" dirty="0"/>
              <a:t>Duration between 12 to 36 </a:t>
            </a:r>
            <a:r>
              <a:rPr lang="en-GB" dirty="0" smtClean="0"/>
              <a:t>months</a:t>
            </a:r>
          </a:p>
          <a:p>
            <a:pPr lvl="2"/>
            <a:r>
              <a:rPr lang="en-GB" dirty="0" smtClean="0"/>
              <a:t>Contact your BDE and Amy Taylor </a:t>
            </a:r>
            <a:r>
              <a:rPr lang="en-GB" u="sng" dirty="0" smtClean="0">
                <a:hlinkClick r:id="rId2"/>
              </a:rPr>
              <a:t>Amy.Tayler@ei.ed.ac.uk</a:t>
            </a:r>
            <a:r>
              <a:rPr lang="en-GB" u="sng" dirty="0" smtClean="0"/>
              <a:t> </a:t>
            </a:r>
            <a:r>
              <a:rPr lang="en-GB" dirty="0" smtClean="0"/>
              <a:t>in Edinburgh Innovation for KTPs and Innovate UK 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543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Early Career Researchers can be:</a:t>
            </a:r>
          </a:p>
          <a:p>
            <a:pPr lvl="1"/>
            <a:r>
              <a:rPr lang="en-GB" dirty="0"/>
              <a:t>Researcher Co-Is </a:t>
            </a:r>
          </a:p>
          <a:p>
            <a:pPr lvl="1"/>
            <a:r>
              <a:rPr lang="en-GB" dirty="0"/>
              <a:t>Co-Investigators (if in an open ended position)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5774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873" y="4278714"/>
            <a:ext cx="7814477" cy="121125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Asad Nazir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Asad.Nazir@ed.ac.uk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Tel: 0131 650 9034</a:t>
            </a:r>
          </a:p>
        </p:txBody>
      </p:sp>
    </p:spTree>
    <p:extLst>
      <p:ext uri="{BB962C8B-B14F-4D97-AF65-F5344CB8AC3E}">
        <p14:creationId xmlns:p14="http://schemas.microsoft.com/office/powerpoint/2010/main" val="38963821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Introduction to RSO</a:t>
            </a:r>
          </a:p>
          <a:p>
            <a:r>
              <a:rPr lang="en-GB" dirty="0" smtClean="0"/>
              <a:t>Application Process and Support available</a:t>
            </a:r>
          </a:p>
          <a:p>
            <a:r>
              <a:rPr lang="en-GB" dirty="0"/>
              <a:t>Research Funding Applications</a:t>
            </a:r>
          </a:p>
          <a:p>
            <a:pPr lvl="1"/>
            <a:r>
              <a:rPr lang="en-GB" dirty="0"/>
              <a:t>Opportunities for Early Career Researchers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8208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Support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Development</a:t>
            </a:r>
          </a:p>
          <a:p>
            <a:r>
              <a:rPr lang="en-GB" dirty="0"/>
              <a:t>Research Support</a:t>
            </a:r>
          </a:p>
          <a:p>
            <a:r>
              <a:rPr lang="en-GB" dirty="0"/>
              <a:t>EU Team</a:t>
            </a:r>
          </a:p>
          <a:p>
            <a:r>
              <a:rPr lang="en-GB" dirty="0"/>
              <a:t>Contracts Office (Studentships, MTAs)</a:t>
            </a:r>
          </a:p>
          <a:p>
            <a:r>
              <a:rPr lang="en-GB" dirty="0"/>
              <a:t>Strategic Research Initiative Team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5206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RSO: Research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GB" sz="2400" dirty="0"/>
              <a:t>Aims to encourage research funding application activity</a:t>
            </a:r>
          </a:p>
          <a:p>
            <a:pPr lvl="1"/>
            <a:r>
              <a:rPr lang="en-GB" sz="2400" dirty="0"/>
              <a:t>Promote funding opportunities</a:t>
            </a:r>
          </a:p>
          <a:p>
            <a:pPr lvl="1"/>
            <a:r>
              <a:rPr lang="en-GB" sz="2400" dirty="0"/>
              <a:t>Arrange funder visits</a:t>
            </a:r>
          </a:p>
          <a:p>
            <a:pPr lvl="1"/>
            <a:r>
              <a:rPr lang="en-GB" sz="2400" dirty="0"/>
              <a:t>Run workshops, Learning Lunches, Networking events</a:t>
            </a:r>
          </a:p>
          <a:p>
            <a:r>
              <a:rPr lang="en-GB" sz="2400" dirty="0"/>
              <a:t>Resources:</a:t>
            </a:r>
          </a:p>
          <a:p>
            <a:pPr lvl="1"/>
            <a:r>
              <a:rPr lang="en-GB" sz="2400" dirty="0"/>
              <a:t>Website </a:t>
            </a:r>
            <a:r>
              <a:rPr lang="en-GB" sz="2000" dirty="0">
                <a:solidFill>
                  <a:schemeClr val="accent6"/>
                </a:solidFill>
                <a:hlinkClick r:id="rId2"/>
              </a:rPr>
              <a:t>http://www.ed.ac.uk/research-support-office</a:t>
            </a:r>
            <a:r>
              <a:rPr lang="en-GB" sz="2000" dirty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GB" sz="2400" dirty="0"/>
              <a:t>Blog </a:t>
            </a:r>
            <a:r>
              <a:rPr lang="en-GB" sz="2000" dirty="0">
                <a:solidFill>
                  <a:schemeClr val="accent6"/>
                </a:solidFill>
                <a:hlinkClick r:id="rId3"/>
              </a:rPr>
              <a:t>http://www.blog.rso.ed.ac.uk/</a:t>
            </a:r>
            <a:r>
              <a:rPr lang="en-GB" sz="2000" dirty="0">
                <a:solidFill>
                  <a:schemeClr val="accent6"/>
                </a:solidFill>
              </a:rPr>
              <a:t>     </a:t>
            </a:r>
            <a:endParaRPr lang="en-GB" sz="2400" dirty="0">
              <a:solidFill>
                <a:schemeClr val="accent6"/>
              </a:solidFill>
            </a:endParaRPr>
          </a:p>
          <a:p>
            <a:pPr lvl="1"/>
            <a:r>
              <a:rPr lang="en-GB" sz="2400" dirty="0"/>
              <a:t>Research Professional </a:t>
            </a:r>
            <a:r>
              <a:rPr lang="en-GB" sz="2000" dirty="0">
                <a:hlinkClick r:id="rId4"/>
              </a:rPr>
              <a:t>http://www.researchprofessional.com/</a:t>
            </a: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06187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Support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300" dirty="0"/>
              <a:t>Funder Information</a:t>
            </a:r>
          </a:p>
          <a:p>
            <a:pPr lvl="1"/>
            <a:r>
              <a:rPr lang="en-GB" sz="2300" dirty="0"/>
              <a:t>RSO Website: </a:t>
            </a:r>
            <a:r>
              <a:rPr lang="en-GB" sz="2300" dirty="0">
                <a:hlinkClick r:id="rId2"/>
              </a:rPr>
              <a:t>https://www.ed.ac.uk/research-support-office/funders-and-funding</a:t>
            </a:r>
            <a:endParaRPr lang="en-GB" sz="2300" dirty="0"/>
          </a:p>
          <a:p>
            <a:pPr lvl="1"/>
            <a:r>
              <a:rPr lang="en-GB" sz="2300" dirty="0"/>
              <a:t>Research Professional: </a:t>
            </a:r>
            <a:r>
              <a:rPr lang="en-GB" sz="2300" dirty="0">
                <a:hlinkClick r:id="rId3"/>
              </a:rPr>
              <a:t>https://www.edweb.ed.ac.uk/research-support-office/funders-and-funding/research-professional</a:t>
            </a:r>
            <a:r>
              <a:rPr lang="en-GB" sz="2300" dirty="0"/>
              <a:t> </a:t>
            </a:r>
          </a:p>
          <a:p>
            <a:r>
              <a:rPr lang="en-GB" sz="2300" dirty="0"/>
              <a:t>Dossier of Previously Successful applications</a:t>
            </a:r>
          </a:p>
          <a:p>
            <a:pPr lvl="1"/>
            <a:r>
              <a:rPr lang="en-GB" sz="2300" dirty="0"/>
              <a:t>RSO Website: </a:t>
            </a:r>
            <a:r>
              <a:rPr lang="en-GB" sz="2300" dirty="0">
                <a:hlinkClick r:id="rId4"/>
              </a:rPr>
              <a:t>https://www.edweb.ed.ac.uk/research-support-office/toolkit-for-applicants/successful-applications</a:t>
            </a:r>
            <a:r>
              <a:rPr lang="en-GB" sz="2300" dirty="0"/>
              <a:t> </a:t>
            </a:r>
          </a:p>
          <a:p>
            <a:r>
              <a:rPr lang="en-GB" sz="2300" dirty="0"/>
              <a:t>Liaising with collaborators and partners for information</a:t>
            </a:r>
          </a:p>
          <a:p>
            <a:r>
              <a:rPr lang="en-GB" sz="2300" dirty="0"/>
              <a:t>Workshops and one to one discussions.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215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GB" dirty="0"/>
              <a:t>CSE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/>
              <a:t>Janet Ball (Manager) –514 053</a:t>
            </a:r>
          </a:p>
          <a:p>
            <a:pPr lvl="1"/>
            <a:r>
              <a:rPr lang="en-GB" dirty="0"/>
              <a:t>Gordon Marshall (Geosciences and Maths) –Ext 514 386</a:t>
            </a:r>
          </a:p>
          <a:p>
            <a:pPr lvl="1"/>
            <a:r>
              <a:rPr lang="en-GB" dirty="0"/>
              <a:t>Jenny </a:t>
            </a:r>
            <a:r>
              <a:rPr lang="en-GB" dirty="0" err="1"/>
              <a:t>Loukes</a:t>
            </a:r>
            <a:r>
              <a:rPr lang="en-GB" dirty="0"/>
              <a:t> (SBS) –514 061</a:t>
            </a:r>
          </a:p>
          <a:p>
            <a:pPr lvl="1"/>
            <a:r>
              <a:rPr lang="en-GB" b="1" dirty="0"/>
              <a:t>Asad Nazir (Informatics and Engineering) –509 034</a:t>
            </a:r>
          </a:p>
          <a:p>
            <a:pPr lvl="1"/>
            <a:r>
              <a:rPr lang="en-GB" dirty="0"/>
              <a:t>Katherine Quinn (Physics, EPCC and Chemistry) –509 032</a:t>
            </a:r>
          </a:p>
          <a:p>
            <a:pPr lvl="1"/>
            <a:r>
              <a:rPr lang="en-GB" dirty="0"/>
              <a:t>Nicola Bell (Chemistry) –514 719</a:t>
            </a:r>
          </a:p>
          <a:p>
            <a:pPr lvl="1"/>
            <a:r>
              <a:rPr lang="en-GB" dirty="0"/>
              <a:t>David Dougal (Engineering) –509 025</a:t>
            </a:r>
          </a:p>
          <a:p>
            <a:pPr lvl="1"/>
            <a:r>
              <a:rPr lang="en-GB" dirty="0">
                <a:hlinkClick r:id="rId2"/>
              </a:rPr>
              <a:t>http://www.ed.ac.uk/research-support-office/about/research-support-cse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55449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633607" cy="550147"/>
          </a:xfrm>
        </p:spPr>
        <p:txBody>
          <a:bodyPr/>
          <a:lstStyle/>
          <a:p>
            <a:r>
              <a:rPr lang="en-GB" dirty="0"/>
              <a:t>Funding Processes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875773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834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826451"/>
          </a:xfrm>
        </p:spPr>
        <p:txBody>
          <a:bodyPr/>
          <a:lstStyle/>
          <a:p>
            <a:r>
              <a:rPr lang="en-GB" dirty="0"/>
              <a:t>Costing a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7139"/>
            <a:ext cx="8047806" cy="4862181"/>
          </a:xfrm>
        </p:spPr>
        <p:txBody>
          <a:bodyPr>
            <a:normAutofit fontScale="47500" lnSpcReduction="20000"/>
          </a:bodyPr>
          <a:lstStyle/>
          <a:p>
            <a:r>
              <a:rPr lang="en-GB" sz="4200" dirty="0"/>
              <a:t>FEC is Full Economic Cost </a:t>
            </a:r>
          </a:p>
          <a:p>
            <a:pPr lvl="1"/>
            <a:r>
              <a:rPr lang="en-GB" sz="4200" dirty="0"/>
              <a:t>Directly Incurred Costs</a:t>
            </a:r>
          </a:p>
          <a:p>
            <a:pPr lvl="2"/>
            <a:r>
              <a:rPr lang="en-GB" sz="4200" dirty="0"/>
              <a:t>Cost that are specific to the research project</a:t>
            </a:r>
          </a:p>
          <a:p>
            <a:pPr lvl="2"/>
            <a:r>
              <a:rPr lang="en-GB" sz="4200" dirty="0"/>
              <a:t>E.g. RA costs, Travel, consumables etc.</a:t>
            </a:r>
          </a:p>
          <a:p>
            <a:pPr lvl="1"/>
            <a:r>
              <a:rPr lang="en-GB" sz="4200" dirty="0"/>
              <a:t>Directly Allocated Costs</a:t>
            </a:r>
          </a:p>
          <a:p>
            <a:pPr lvl="2"/>
            <a:r>
              <a:rPr lang="en-GB" sz="4200" dirty="0"/>
              <a:t>Directly allocated costs are a share of the costs of a resource used by a project, where the same resource is also used by other activities.</a:t>
            </a:r>
          </a:p>
          <a:p>
            <a:pPr lvl="2"/>
            <a:r>
              <a:rPr lang="en-GB" sz="4200" dirty="0"/>
              <a:t>E.g. Investigator costs, existing facility usage costs</a:t>
            </a:r>
          </a:p>
          <a:p>
            <a:pPr lvl="1"/>
            <a:r>
              <a:rPr lang="en-GB" sz="4200" dirty="0"/>
              <a:t>Estates costs</a:t>
            </a:r>
          </a:p>
          <a:p>
            <a:pPr lvl="2"/>
            <a:r>
              <a:rPr lang="en-GB" sz="4200" dirty="0"/>
              <a:t> costs related to buildings and premises used</a:t>
            </a:r>
          </a:p>
          <a:p>
            <a:pPr lvl="1"/>
            <a:r>
              <a:rPr lang="en-GB" sz="4200" dirty="0"/>
              <a:t>Indirect Costs</a:t>
            </a:r>
          </a:p>
          <a:p>
            <a:pPr lvl="2"/>
            <a:r>
              <a:rPr lang="en-GB" sz="4200" dirty="0"/>
              <a:t>Research Organisation’s management and administrative services</a:t>
            </a:r>
          </a:p>
          <a:p>
            <a:r>
              <a:rPr lang="en-GB" sz="4200" dirty="0"/>
              <a:t>RSO Website: </a:t>
            </a:r>
            <a:r>
              <a:rPr lang="en-GB" sz="4200" dirty="0">
                <a:hlinkClick r:id="rId2"/>
              </a:rPr>
              <a:t>https://www.edweb.ed.ac.uk/research-support-office/toolkit-for-applicants/costing-and-pricing</a:t>
            </a:r>
            <a:r>
              <a:rPr lang="en-GB" sz="42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361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FEC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Different funders use different FEC rates</a:t>
            </a:r>
          </a:p>
          <a:p>
            <a:pPr lvl="1"/>
            <a:r>
              <a:rPr lang="en-GB" sz="2400" dirty="0"/>
              <a:t>Research Councils fund 80% FEC</a:t>
            </a:r>
          </a:p>
          <a:p>
            <a:pPr lvl="1"/>
            <a:r>
              <a:rPr lang="en-GB" sz="2400" dirty="0"/>
              <a:t>Industrial Funders should be costed at full FEC</a:t>
            </a:r>
          </a:p>
          <a:p>
            <a:r>
              <a:rPr lang="en-GB" sz="2400" dirty="0"/>
              <a:t>Some Funders have different Rules</a:t>
            </a:r>
          </a:p>
          <a:p>
            <a:pPr lvl="1"/>
            <a:r>
              <a:rPr lang="en-GB" sz="2400" dirty="0"/>
              <a:t>EC funds 100% DI cost with 25% flat rate Indirect cost</a:t>
            </a:r>
          </a:p>
          <a:p>
            <a:pPr lvl="1"/>
            <a:r>
              <a:rPr lang="en-GB" sz="2400" dirty="0"/>
              <a:t>US funders differ:</a:t>
            </a:r>
          </a:p>
          <a:p>
            <a:pPr lvl="2"/>
            <a:r>
              <a:rPr lang="en-GB" dirty="0"/>
              <a:t>NIH funds only 8% Indirect costs</a:t>
            </a:r>
          </a:p>
          <a:p>
            <a:pPr lvl="1"/>
            <a:r>
              <a:rPr lang="en-GB" sz="2400" dirty="0"/>
              <a:t>Charities normally don’t fund any Estates or Indirect costs</a:t>
            </a:r>
          </a:p>
          <a:p>
            <a:pPr marL="6858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4189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</TotalTime>
  <Words>577</Words>
  <Application>Microsoft Office PowerPoint</Application>
  <PresentationFormat>On-screen Show (4:3)</PresentationFormat>
  <Paragraphs>113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Bookman Old Style</vt:lpstr>
      <vt:lpstr>Times New Roman</vt:lpstr>
      <vt:lpstr>Default Design</vt:lpstr>
      <vt:lpstr>PowerPoint Presentation</vt:lpstr>
      <vt:lpstr>Outline</vt:lpstr>
      <vt:lpstr>Research Support Office</vt:lpstr>
      <vt:lpstr>RSO: Research Development</vt:lpstr>
      <vt:lpstr>Proposal Support available</vt:lpstr>
      <vt:lpstr>CSE Team</vt:lpstr>
      <vt:lpstr>Funding Processes and Support</vt:lpstr>
      <vt:lpstr>Costing a Proposal</vt:lpstr>
      <vt:lpstr>FEC rates</vt:lpstr>
      <vt:lpstr>Research Funding Applications</vt:lpstr>
      <vt:lpstr>Fellowships</vt:lpstr>
      <vt:lpstr>Career Starting Grants</vt:lpstr>
      <vt:lpstr>Industrial Collaboration</vt:lpstr>
      <vt:lpstr>Standard Grants</vt:lpstr>
      <vt:lpstr>Any Questions?</vt:lpstr>
    </vt:vector>
  </TitlesOfParts>
  <Company>Edinburgh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Alex Proudfoot</dc:creator>
  <cp:lastModifiedBy>NAZIR Asad</cp:lastModifiedBy>
  <cp:revision>359</cp:revision>
  <cp:lastPrinted>2018-03-26T08:04:36Z</cp:lastPrinted>
  <dcterms:created xsi:type="dcterms:W3CDTF">2000-10-26T10:39:03Z</dcterms:created>
  <dcterms:modified xsi:type="dcterms:W3CDTF">2018-03-26T09:35:30Z</dcterms:modified>
</cp:coreProperties>
</file>