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1" r:id="rId3"/>
    <p:sldId id="314" r:id="rId4"/>
    <p:sldId id="321" r:id="rId5"/>
    <p:sldId id="316" r:id="rId6"/>
    <p:sldId id="320" r:id="rId7"/>
    <p:sldId id="322" r:id="rId8"/>
    <p:sldId id="323" r:id="rId9"/>
    <p:sldId id="324" r:id="rId10"/>
    <p:sldId id="325" r:id="rId11"/>
    <p:sldId id="326" r:id="rId12"/>
    <p:sldId id="327" r:id="rId13"/>
    <p:sldId id="318" r:id="rId14"/>
    <p:sldId id="294" r:id="rId15"/>
    <p:sldId id="328" r:id="rId16"/>
  </p:sldIdLst>
  <p:sldSz cx="9144000" cy="6858000" type="screen4x3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FFF00"/>
    <a:srgbClr val="E1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057" autoAdjust="0"/>
    <p:restoredTop sz="90953" autoAdjust="0"/>
  </p:normalViewPr>
  <p:slideViewPr>
    <p:cSldViewPr>
      <p:cViewPr varScale="1">
        <p:scale>
          <a:sx n="63" d="100"/>
          <a:sy n="63" d="100"/>
        </p:scale>
        <p:origin x="70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5" tIns="46017" rIns="92035" bIns="46017" numCol="1" anchor="t" anchorCtr="0" compatLnSpc="1">
            <a:prstTxWarp prst="textNoShape">
              <a:avLst/>
            </a:prstTxWarp>
          </a:bodyPr>
          <a:lstStyle>
            <a:lvl1pPr algn="l" defTabSz="921093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79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5" tIns="46017" rIns="92035" bIns="46017" numCol="1" anchor="t" anchorCtr="0" compatLnSpc="1">
            <a:prstTxWarp prst="textNoShape">
              <a:avLst/>
            </a:prstTxWarp>
          </a:bodyPr>
          <a:lstStyle>
            <a:lvl1pPr algn="r" defTabSz="921093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479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5" tIns="46017" rIns="92035" bIns="46017" numCol="1" anchor="b" anchorCtr="0" compatLnSpc="1">
            <a:prstTxWarp prst="textNoShape">
              <a:avLst/>
            </a:prstTxWarp>
          </a:bodyPr>
          <a:lstStyle>
            <a:lvl1pPr algn="l" defTabSz="921093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5625"/>
            <a:ext cx="29479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5" tIns="46017" rIns="92035" bIns="4601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7E3657DB-4552-4B1E-AE13-43BD7D1570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0767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5" tIns="46017" rIns="92035" bIns="46017" numCol="1" anchor="t" anchorCtr="0" compatLnSpc="1">
            <a:prstTxWarp prst="textNoShape">
              <a:avLst/>
            </a:prstTxWarp>
          </a:bodyPr>
          <a:lstStyle>
            <a:lvl1pPr algn="l" defTabSz="921093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79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5" tIns="46017" rIns="92035" bIns="46017" numCol="1" anchor="t" anchorCtr="0" compatLnSpc="1">
            <a:prstTxWarp prst="textNoShape">
              <a:avLst/>
            </a:prstTxWarp>
          </a:bodyPr>
          <a:lstStyle>
            <a:lvl1pPr algn="r" defTabSz="921093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5988"/>
            <a:ext cx="49926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5" tIns="46017" rIns="92035" bIns="4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79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5" tIns="46017" rIns="92035" bIns="46017" numCol="1" anchor="b" anchorCtr="0" compatLnSpc="1">
            <a:prstTxWarp prst="textNoShape">
              <a:avLst/>
            </a:prstTxWarp>
          </a:bodyPr>
          <a:lstStyle>
            <a:lvl1pPr algn="l" defTabSz="921093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5625"/>
            <a:ext cx="29479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5" tIns="46017" rIns="92035" bIns="4601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753B8DA6-330D-4D96-B491-DEBA353DC7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2748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76BB36C-D11C-4D07-98E8-E7CEF6AB7855}" type="slidenum">
              <a:rPr lang="en-GB" altLang="en-US" sz="1200" smtClean="0">
                <a:latin typeface="Times" panose="02020603050405020304" pitchFamily="18" charset="0"/>
              </a:rPr>
              <a:pPr/>
              <a:t>1</a:t>
            </a:fld>
            <a:endParaRPr lang="en-GB" altLang="en-US" sz="1200" smtClean="0">
              <a:latin typeface="Times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2552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FACD8D3-6DEF-494C-AC41-D0BFA924BF68}" type="slidenum">
              <a:rPr lang="en-GB" altLang="en-US" sz="1200" smtClean="0">
                <a:latin typeface="Times" panose="02020603050405020304" pitchFamily="18" charset="0"/>
              </a:rPr>
              <a:pPr/>
              <a:t>12</a:t>
            </a:fld>
            <a:endParaRPr lang="en-GB" altLang="en-US" sz="1200" smtClean="0">
              <a:latin typeface="Times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3254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F6CF30-2AD4-4E73-80B6-17AEDA695ABC}" type="slidenum">
              <a:rPr lang="en-GB" altLang="en-US" sz="1200" smtClean="0">
                <a:latin typeface="Times" panose="02020603050405020304" pitchFamily="18" charset="0"/>
              </a:rPr>
              <a:pPr/>
              <a:t>2</a:t>
            </a:fld>
            <a:endParaRPr lang="en-GB" altLang="en-US" sz="1200" smtClean="0">
              <a:latin typeface="Times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0463" cy="372903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4400"/>
            <a:ext cx="4992687" cy="4473575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GB" altLang="en-US" sz="1200" smtClean="0"/>
              <a:t>Disability Office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GB" altLang="en-US" sz="1200" smtClean="0"/>
              <a:t>August 2010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fld id="{32F0EF85-C3AF-4F23-9B3F-517E7BFE3913}" type="slidenum">
              <a:rPr lang="en-GB" altLang="en-US" sz="1200" smtClean="0"/>
              <a:pPr/>
              <a:t>4</a:t>
            </a:fld>
            <a:endParaRPr lang="en-GB" altLang="en-US" sz="1200" smtClean="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7225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4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GB" altLang="en-US" sz="1200" smtClean="0"/>
              <a:t>Disability Office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GB" altLang="en-US" sz="1200" smtClean="0"/>
              <a:t>August 2010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fld id="{3EA92C4A-D1EA-4BD0-8CD4-93AC242A8CE0}" type="slidenum">
              <a:rPr lang="en-GB" altLang="en-US" sz="1200" smtClean="0"/>
              <a:pPr/>
              <a:t>6</a:t>
            </a:fld>
            <a:endParaRPr lang="en-GB" altLang="en-US" sz="1200" smtClean="0"/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0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BB085F9-790C-48D6-BD88-4D708F3CEAFD}" type="slidenum">
              <a:rPr lang="en-GB" altLang="en-US" sz="1200" smtClean="0">
                <a:latin typeface="Times" panose="02020603050405020304" pitchFamily="18" charset="0"/>
              </a:rPr>
              <a:pPr/>
              <a:t>7</a:t>
            </a:fld>
            <a:endParaRPr lang="en-GB" altLang="en-US" sz="1200" smtClean="0">
              <a:latin typeface="Times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Manual wheelchair with messengers in Main Library which can be borrowed by users who can self transfer if difficulties moving around library in larger electric wheelchairs </a:t>
            </a:r>
          </a:p>
          <a:p>
            <a:pPr>
              <a:buFontTx/>
              <a:buChar char="•"/>
            </a:pPr>
            <a:r>
              <a:rPr lang="en-GB" altLang="en-US" smtClean="0"/>
              <a:t>Making as many doors push button or automatic as possible</a:t>
            </a:r>
          </a:p>
          <a:p>
            <a:pPr>
              <a:buFontTx/>
              <a:buChar char="•"/>
            </a:pPr>
            <a:r>
              <a:rPr lang="en-GB" altLang="en-US" smtClean="0"/>
              <a:t>Adjustable height desks In Main Library (ground floor) and in accessible study rooms</a:t>
            </a:r>
          </a:p>
          <a:p>
            <a:pPr>
              <a:buFontTx/>
              <a:buChar char="•"/>
            </a:pPr>
            <a:r>
              <a:rPr lang="en-GB" altLang="en-US" smtClean="0"/>
              <a:t>Priority lift access in IS buildings</a:t>
            </a:r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0453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BC1455F-06C4-46B7-804D-9CA3F44A4778}" type="slidenum">
              <a:rPr lang="en-GB" altLang="en-US" sz="1200" smtClean="0">
                <a:latin typeface="Times" panose="02020603050405020304" pitchFamily="18" charset="0"/>
              </a:rPr>
              <a:pPr/>
              <a:t>8</a:t>
            </a:fld>
            <a:endParaRPr lang="en-GB" altLang="en-US" sz="1200" smtClean="0">
              <a:latin typeface="Times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Range of ergonomic keyboards and mice available in Accessible study rooms 1-4 Main Library and in some other libraries</a:t>
            </a:r>
          </a:p>
        </p:txBody>
      </p:sp>
    </p:spTree>
    <p:extLst>
      <p:ext uri="{BB962C8B-B14F-4D97-AF65-F5344CB8AC3E}">
        <p14:creationId xmlns:p14="http://schemas.microsoft.com/office/powerpoint/2010/main" val="275966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FDC20D0-3A82-4C07-BA9B-A9B10CA444CF}" type="slidenum">
              <a:rPr lang="en-GB" altLang="en-US" sz="1200" smtClean="0">
                <a:latin typeface="Times" panose="02020603050405020304" pitchFamily="18" charset="0"/>
              </a:rPr>
              <a:pPr/>
              <a:t>9</a:t>
            </a:fld>
            <a:endParaRPr lang="en-GB" altLang="en-US" sz="1200" smtClean="0">
              <a:latin typeface="Times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Induction loops installed at or being installed at all library helpdesks</a:t>
            </a:r>
          </a:p>
          <a:p>
            <a:pPr>
              <a:buFontTx/>
              <a:buChar char="•"/>
            </a:pPr>
            <a:r>
              <a:rPr lang="en-GB" altLang="en-US" smtClean="0"/>
              <a:t>Induction loops in place at all desks in Main Library</a:t>
            </a:r>
          </a:p>
          <a:p>
            <a:pPr>
              <a:buFontTx/>
              <a:buChar char="•"/>
            </a:pPr>
            <a:r>
              <a:rPr lang="en-GB" altLang="en-US" smtClean="0"/>
              <a:t>Main Meeting Room on first floor Main Library has Infra red hearing system</a:t>
            </a:r>
          </a:p>
          <a:p>
            <a:pPr>
              <a:buFontTx/>
              <a:buChar char="•"/>
            </a:pPr>
            <a:r>
              <a:rPr lang="en-GB" altLang="en-US" smtClean="0"/>
              <a:t>There are portable induction loops at the reception desk on the first floor of the Main Library</a:t>
            </a:r>
          </a:p>
          <a:p>
            <a:pPr>
              <a:buFontTx/>
              <a:buChar char="•"/>
            </a:pPr>
            <a:r>
              <a:rPr lang="en-GB" altLang="en-US" smtClean="0"/>
              <a:t>The Main Library has deaf alerters at the helpdesk which can be handed out to alert students in case of fire ( we are looking into extending this to the other libraries) </a:t>
            </a:r>
          </a:p>
        </p:txBody>
      </p:sp>
    </p:spTree>
    <p:extLst>
      <p:ext uri="{BB962C8B-B14F-4D97-AF65-F5344CB8AC3E}">
        <p14:creationId xmlns:p14="http://schemas.microsoft.com/office/powerpoint/2010/main" val="199878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1EEDAE1-992B-4B91-B4AE-87954AEB6962}" type="slidenum">
              <a:rPr lang="en-GB" altLang="en-US" sz="1200" smtClean="0">
                <a:latin typeface="Times" panose="02020603050405020304" pitchFamily="18" charset="0"/>
              </a:rPr>
              <a:pPr/>
              <a:t>10</a:t>
            </a:fld>
            <a:endParaRPr lang="en-GB" altLang="en-US" sz="1200" smtClean="0">
              <a:latin typeface="Times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Braille printers and software available in Main library accessible study room 1 and Darwin Library</a:t>
            </a:r>
          </a:p>
          <a:p>
            <a:pPr>
              <a:buFontTx/>
              <a:buChar char="•"/>
            </a:pPr>
            <a:r>
              <a:rPr lang="en-GB" altLang="en-US" smtClean="0"/>
              <a:t>Magnifiers at Main Library helpdesk looking to extend this to other libraries</a:t>
            </a:r>
          </a:p>
          <a:p>
            <a:pPr>
              <a:buFontTx/>
              <a:buChar char="•"/>
            </a:pPr>
            <a:r>
              <a:rPr lang="en-GB" altLang="en-US" smtClean="0"/>
              <a:t>Braille fire evacuation instructions available from Messengers in Main Library</a:t>
            </a:r>
          </a:p>
          <a:p>
            <a:pPr>
              <a:buFontTx/>
              <a:buChar char="•"/>
            </a:pPr>
            <a:endParaRPr lang="en-GB" altLang="en-US" smtClean="0"/>
          </a:p>
          <a:p>
            <a:pPr>
              <a:buFontTx/>
              <a:buChar char="•"/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57220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5926D68-DFFC-4B5E-AC5F-9444C9C5E02B}" type="slidenum">
              <a:rPr lang="en-GB" altLang="en-US" sz="1200" smtClean="0">
                <a:latin typeface="Times" panose="02020603050405020304" pitchFamily="18" charset="0"/>
              </a:rPr>
              <a:pPr/>
              <a:t>11</a:t>
            </a:fld>
            <a:endParaRPr lang="en-GB" altLang="en-US" sz="1200" smtClean="0">
              <a:latin typeface="Times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880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CE8E8175-E1AF-4E90-A772-6906F45F599F}" type="datetimeFigureOut">
              <a:rPr lang="en-GB"/>
              <a:pPr>
                <a:defRPr/>
              </a:pPr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0F3EA51E-3E67-476F-8D41-393311E0FF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304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86757DE5-9B86-4F7F-AAD8-47ACF4AD254E}" type="datetimeFigureOut">
              <a:rPr lang="en-GB"/>
              <a:pPr>
                <a:defRPr/>
              </a:pPr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799559E6-C51A-4C31-B2AB-77D2B55B5C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770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F5618091-BFFD-4425-AF0A-D4DF3586F129}" type="datetimeFigureOut">
              <a:rPr lang="en-GB"/>
              <a:pPr>
                <a:defRPr/>
              </a:pPr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0D9C7427-B6AF-421C-AF12-E54125C8AC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66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577" y="980728"/>
            <a:ext cx="7772400" cy="114300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16301" y="2146446"/>
            <a:ext cx="3574551" cy="3919314"/>
          </a:xfrm>
        </p:spPr>
        <p:txBody>
          <a:bodyPr rtlCol="0"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95900" y="2146446"/>
            <a:ext cx="3415928" cy="391931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levelClick</a:t>
            </a:r>
            <a:r>
              <a:rPr lang="en-US" dirty="0" smtClean="0"/>
              <a:t> to edit Master 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98577" y="622935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43052" y="6242957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8127" y="6242957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F1595FCE-19C2-46A4-B11E-095089DAB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038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78F28F22-112C-4D36-BD91-8DA3CFF50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4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022C0418-3835-4B44-BBE2-0083203034D2}" type="datetimeFigureOut">
              <a:rPr lang="en-GB"/>
              <a:pPr>
                <a:defRPr/>
              </a:pPr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8D87251A-088A-43AD-9FCA-CBB44C075A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823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0B508DB3-F2F5-44A7-834C-F6117EA3B385}" type="datetimeFigureOut">
              <a:rPr lang="en-GB"/>
              <a:pPr>
                <a:defRPr/>
              </a:pPr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C74BA7DC-C2BF-486F-8CF6-93238CD62A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36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08E38C79-EE9B-4230-8C04-90B1DF667288}" type="datetimeFigureOut">
              <a:rPr lang="en-GB"/>
              <a:pPr>
                <a:defRPr/>
              </a:pPr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19F6585A-59C4-4A8C-A4EA-9BFAA8F685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832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2BF14F7D-BD9B-4133-A5DE-CB0D4F7FF6A7}" type="datetimeFigureOut">
              <a:rPr lang="en-GB"/>
              <a:pPr>
                <a:defRPr/>
              </a:pPr>
              <a:t>15/11/2018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270D2C43-6886-42B9-8DE8-4F2E77B4E0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689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4BC2EB50-C704-4D6C-B11C-0388838131FD}" type="datetimeFigureOut">
              <a:rPr lang="en-GB"/>
              <a:pPr>
                <a:defRPr/>
              </a:pPr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54AC7EB5-9D30-4BAD-ABF6-A5D4CDEB4A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001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44D10291-08BC-40E2-A3EF-49DDAA46B333}" type="datetimeFigureOut">
              <a:rPr lang="en-GB"/>
              <a:pPr>
                <a:defRPr/>
              </a:pPr>
              <a:t>15/11/2018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45B0ECD0-51B3-403B-9FB2-623D3851BE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484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E4824831-35AA-4326-B0A6-555E7199BD34}" type="datetimeFigureOut">
              <a:rPr lang="en-GB"/>
              <a:pPr>
                <a:defRPr/>
              </a:pPr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8B203420-D6E9-4DE5-9628-C10FECCA36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377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4799FD19-DD7C-47B4-B3C5-E1AB247BF086}" type="datetimeFigureOut">
              <a:rPr lang="en-GB"/>
              <a:pPr>
                <a:defRPr/>
              </a:pPr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2DE08956-8D72-4208-A0C0-4944E3B481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332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03350" y="966788"/>
            <a:ext cx="728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03350" y="2228850"/>
            <a:ext cx="728345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pic>
        <p:nvPicPr>
          <p:cNvPr id="1028" name="Pictur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81075"/>
            <a:ext cx="13176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d.ac.uk/student-disability-servic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268413"/>
            <a:ext cx="7764462" cy="1081087"/>
          </a:xfrm>
        </p:spPr>
        <p:txBody>
          <a:bodyPr/>
          <a:lstStyle/>
          <a:p>
            <a:pPr eaLnBrk="1" hangingPunct="1">
              <a:spcAft>
                <a:spcPct val="5000"/>
              </a:spcAft>
            </a:pPr>
            <a:r>
              <a:rPr lang="en-GB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Disability Service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2924175"/>
            <a:ext cx="7200900" cy="32480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Challenging Attitudes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Mainstreaming Equality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altLang="en-US" sz="3600" b="1" dirty="0" smtClean="0"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altLang="en-US" sz="3600" dirty="0" smtClean="0"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altLang="en-US" sz="3600" dirty="0" smtClean="0"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altLang="en-US" sz="3600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3188" y="941388"/>
            <a:ext cx="7772400" cy="1143000"/>
          </a:xfrm>
        </p:spPr>
        <p:txBody>
          <a:bodyPr/>
          <a:lstStyle/>
          <a:p>
            <a:r>
              <a:rPr lang="en-GB" altLang="en-US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Blind/Partially Sighted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989138"/>
            <a:ext cx="4032250" cy="467995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GB" alt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yourself and introduce others present</a:t>
            </a:r>
          </a:p>
          <a:p>
            <a:pPr>
              <a:spcAft>
                <a:spcPct val="30000"/>
              </a:spcAft>
            </a:pPr>
            <a:r>
              <a:rPr lang="en-GB" alt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 an arm; don’t propel</a:t>
            </a:r>
          </a:p>
          <a:p>
            <a:pPr>
              <a:spcAft>
                <a:spcPct val="30000"/>
              </a:spcAft>
            </a:pPr>
            <a:r>
              <a:rPr lang="en-GB" alt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 person’s hand on the back of a chair if offering a seat</a:t>
            </a:r>
          </a:p>
          <a:p>
            <a:pPr>
              <a:spcAft>
                <a:spcPct val="30000"/>
              </a:spcAft>
            </a:pPr>
            <a:r>
              <a:rPr lang="en-GB" alt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 when you are moving away from conversation</a:t>
            </a:r>
          </a:p>
          <a:p>
            <a:pPr>
              <a:spcAft>
                <a:spcPct val="30000"/>
              </a:spcAft>
            </a:pPr>
            <a:r>
              <a:rPr lang="en-GB" alt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OK to say ‘have you seen……’</a:t>
            </a:r>
          </a:p>
        </p:txBody>
      </p:sp>
      <p:pic>
        <p:nvPicPr>
          <p:cNvPr id="38916" name="Picture 9" descr="thesymbolofvisualdisabilitylog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3700" y="2565400"/>
            <a:ext cx="3384550" cy="2724150"/>
          </a:xfrm>
        </p:spPr>
      </p:pic>
    </p:spTree>
    <p:extLst>
      <p:ext uri="{BB962C8B-B14F-4D97-AF65-F5344CB8AC3E}">
        <p14:creationId xmlns:p14="http://schemas.microsoft.com/office/powerpoint/2010/main" val="7493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81075"/>
            <a:ext cx="7772400" cy="1143000"/>
          </a:xfrm>
        </p:spPr>
        <p:txBody>
          <a:bodyPr/>
          <a:lstStyle/>
          <a:p>
            <a:r>
              <a:rPr lang="en-GB" altLang="en-US" sz="3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Hidden Impairments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2060575"/>
            <a:ext cx="3941763" cy="417195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GB" altLang="en-US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Pain, epilepsy, diabetes, asthma, M.E. Crohn’s disease, multiple allergies, mental health problems, eating disorders, dyslexia and many more…………</a:t>
            </a:r>
          </a:p>
          <a:p>
            <a:pPr>
              <a:spcAft>
                <a:spcPct val="30000"/>
              </a:spcAft>
            </a:pPr>
            <a:r>
              <a:rPr lang="en-GB" altLang="en-US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Knowing the impairment is not essential</a:t>
            </a:r>
          </a:p>
          <a:p>
            <a:pPr>
              <a:spcAft>
                <a:spcPct val="30000"/>
              </a:spcAft>
            </a:pPr>
            <a:r>
              <a:rPr lang="en-GB" altLang="en-US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Knowing the student’s needs is essential.</a:t>
            </a:r>
          </a:p>
        </p:txBody>
      </p:sp>
      <p:pic>
        <p:nvPicPr>
          <p:cNvPr id="40964" name="Picture 14" descr="mental-health-460_1013135c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" r="919"/>
          <a:stretch>
            <a:fillRect/>
          </a:stretch>
        </p:blipFill>
        <p:spPr>
          <a:xfrm>
            <a:off x="5302250" y="2852738"/>
            <a:ext cx="3527425" cy="2520950"/>
          </a:xfrm>
        </p:spPr>
      </p:pic>
    </p:spTree>
    <p:extLst>
      <p:ext uri="{BB962C8B-B14F-4D97-AF65-F5344CB8AC3E}">
        <p14:creationId xmlns:p14="http://schemas.microsoft.com/office/powerpoint/2010/main" val="22695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08050"/>
            <a:ext cx="7772400" cy="1143000"/>
          </a:xfrm>
        </p:spPr>
        <p:txBody>
          <a:bodyPr/>
          <a:lstStyle/>
          <a:p>
            <a:r>
              <a:rPr lang="en-GB" altLang="en-US" sz="3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Learning Difficulties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2133600"/>
            <a:ext cx="4013200" cy="417195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GB" altLang="en-US" sz="2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</a:p>
          <a:p>
            <a:pPr>
              <a:spcAft>
                <a:spcPct val="20000"/>
              </a:spcAft>
            </a:pPr>
            <a:r>
              <a:rPr lang="en-GB" altLang="en-US" sz="2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Dyspraxia</a:t>
            </a:r>
          </a:p>
          <a:p>
            <a:pPr>
              <a:spcAft>
                <a:spcPct val="20000"/>
              </a:spcAft>
            </a:pPr>
            <a:r>
              <a:rPr lang="en-GB" altLang="en-US" sz="2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Dyscalculia</a:t>
            </a:r>
          </a:p>
          <a:p>
            <a:pPr>
              <a:spcAft>
                <a:spcPct val="20000"/>
              </a:spcAft>
            </a:pPr>
            <a:r>
              <a:rPr lang="en-GB" altLang="en-US" sz="2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or AD(H)D</a:t>
            </a:r>
          </a:p>
          <a:p>
            <a:pPr>
              <a:spcAft>
                <a:spcPct val="20000"/>
              </a:spcAft>
            </a:pPr>
            <a:r>
              <a:rPr lang="en-GB" altLang="en-US" sz="2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Asperger’s Syndrome, Autistic Spectrum</a:t>
            </a:r>
          </a:p>
          <a:p>
            <a:endParaRPr lang="en-GB" altLang="en-US" sz="2800" dirty="0" smtClean="0">
              <a:cs typeface="Arial" panose="020B0604020202020204" pitchFamily="34" charset="0"/>
            </a:endParaRPr>
          </a:p>
        </p:txBody>
      </p:sp>
      <p:pic>
        <p:nvPicPr>
          <p:cNvPr id="43012" name="Picture 7" descr="jumbled coloured letters 400x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17999"/>
          <a:stretch>
            <a:fillRect/>
          </a:stretch>
        </p:blipFill>
        <p:spPr bwMode="auto">
          <a:xfrm>
            <a:off x="5580063" y="2708275"/>
            <a:ext cx="3167062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2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Mental Health Conditions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2176464"/>
            <a:ext cx="3456682" cy="3949700"/>
          </a:xfrm>
        </p:spPr>
        <p:txBody>
          <a:bodyPr/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 of 14 GHC staff</a:t>
            </a: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Mental health social workers, psychiatric nurses etc.</a:t>
            </a: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skills support in a mental health context</a:t>
            </a: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Appointments can be face to face, phone or Skype</a:t>
            </a: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support for duration of studies.</a:t>
            </a:r>
          </a:p>
          <a:p>
            <a:endParaRPr lang="en-GB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r="12255"/>
          <a:stretch/>
        </p:blipFill>
        <p:spPr>
          <a:xfrm>
            <a:off x="4860032" y="2852936"/>
            <a:ext cx="4095326" cy="2172601"/>
          </a:xfrm>
        </p:spPr>
      </p:pic>
    </p:spTree>
    <p:extLst>
      <p:ext uri="{BB962C8B-B14F-4D97-AF65-F5344CB8AC3E}">
        <p14:creationId xmlns:p14="http://schemas.microsoft.com/office/powerpoint/2010/main" val="30892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81075"/>
            <a:ext cx="7772400" cy="1143000"/>
          </a:xfrm>
        </p:spPr>
        <p:txBody>
          <a:bodyPr/>
          <a:lstStyle/>
          <a:p>
            <a:r>
              <a:rPr lang="en-GB" altLang="en-US" sz="3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</p:txBody>
      </p:sp>
      <p:pic>
        <p:nvPicPr>
          <p:cNvPr id="51203" name="Picture 6" descr="About Us 400x20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636838"/>
            <a:ext cx="6119812" cy="306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8107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further information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901700" y="5589588"/>
            <a:ext cx="8712200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www.ed.ac.uk/student-disability-service</a:t>
            </a:r>
            <a:endParaRPr lang="en-GB" altLang="en-US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76" t="16401" r="1962" b="16401"/>
          <a:stretch/>
        </p:blipFill>
        <p:spPr>
          <a:xfrm>
            <a:off x="1657350" y="2124075"/>
            <a:ext cx="7200900" cy="2809875"/>
          </a:xfrm>
          <a:prstGeom prst="rect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05763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981075"/>
            <a:ext cx="7812087" cy="968375"/>
          </a:xfrm>
        </p:spPr>
        <p:txBody>
          <a:bodyPr/>
          <a:lstStyle/>
          <a:p>
            <a:pPr eaLnBrk="1" hangingPunct="1"/>
            <a:r>
              <a:rPr lang="en-GB" altLang="en-US" sz="2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Student Disability Service?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75656" y="1844824"/>
            <a:ext cx="3960440" cy="46805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GB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 of Advisors and Admin staff:</a:t>
            </a:r>
            <a:r>
              <a:rPr lang="en-GB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offering guidance and support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Psychologists: 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Educational and Clinical, carry out diagnostic assessments</a:t>
            </a:r>
            <a:endParaRPr lang="en-GB" sz="2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GB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staff include: 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Mental Health Mentors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SpLD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Tutors, 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Asperger’s Mentor,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Proofreaders</a:t>
            </a:r>
            <a:r>
              <a:rPr lang="en-GB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more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sz="2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Iansyst</a:t>
            </a:r>
            <a:r>
              <a:rPr lang="en-GB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external company delivering AT training and loaning equipment.</a:t>
            </a:r>
            <a:endParaRPr lang="en-GB" sz="2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GB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GB" sz="2400" dirty="0" smtClean="0"/>
          </a:p>
        </p:txBody>
      </p:sp>
      <p:pic>
        <p:nvPicPr>
          <p:cNvPr id="19460" name="Picture 6" descr="multicoloured workforce 255x1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2147"/>
          <a:stretch/>
        </p:blipFill>
        <p:spPr bwMode="auto">
          <a:xfrm>
            <a:off x="5568147" y="2492896"/>
            <a:ext cx="3353235" cy="240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do we support?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1680" y="2348880"/>
            <a:ext cx="3816424" cy="3777284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whose studies are affected by:</a:t>
            </a:r>
          </a:p>
          <a:p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Disability</a:t>
            </a:r>
          </a:p>
          <a:p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 health condition</a:t>
            </a:r>
          </a:p>
          <a:p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Long-term MH condition</a:t>
            </a:r>
          </a:p>
          <a:p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difficulty</a:t>
            </a:r>
          </a:p>
          <a:p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Temporary injury.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19" descr="keyboard support button 100x1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48" y="2176463"/>
            <a:ext cx="3024000" cy="36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8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8107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are we?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376363" y="2132013"/>
            <a:ext cx="4076700" cy="30241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Disability Service: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Library Building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George Square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Student Counselling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Careers Services.</a:t>
            </a:r>
          </a:p>
          <a:p>
            <a:pPr eaLnBrk="1" hangingPunct="1"/>
            <a:endParaRPr lang="en-GB" altLang="en-US" sz="2400" dirty="0" smtClean="0">
              <a:latin typeface="Arial" panose="020B0604020202020204" pitchFamily="34" charset="0"/>
            </a:endParaRPr>
          </a:p>
        </p:txBody>
      </p:sp>
      <p:pic>
        <p:nvPicPr>
          <p:cNvPr id="21508" name="Picture 8" descr="The library entrance.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32013"/>
            <a:ext cx="3843338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1371600" y="5156200"/>
            <a:ext cx="76644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see students in other locations and can arrange </a:t>
            </a:r>
            <a:r>
              <a:rPr lang="en-GB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Skype, phone or email appointments.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Referral process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664" y="2060848"/>
            <a:ext cx="3744416" cy="3949700"/>
          </a:xfrm>
        </p:spPr>
        <p:txBody>
          <a:bodyPr/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must have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 of condition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must have contact with an Advisor</a:t>
            </a: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Advisor discusses support and refers on to 1:1 specialists as required</a:t>
            </a: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schedule of adjustments may also be produced and circulated.</a:t>
            </a:r>
          </a:p>
        </p:txBody>
      </p:sp>
      <p:pic>
        <p:nvPicPr>
          <p:cNvPr id="5" name="Picture 2" descr="K:\disability\Confidential\Publicity &amp; Printing\Pictures\purchased photos\helping hands 400x15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r="16393"/>
          <a:stretch/>
        </p:blipFill>
        <p:spPr bwMode="auto">
          <a:xfrm>
            <a:off x="5148064" y="2564735"/>
            <a:ext cx="3810908" cy="216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5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98107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3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acceptable evidence?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04791" y="1916832"/>
            <a:ext cx="3864558" cy="47244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en-GB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report from a Psychologist – SDS can arrange</a:t>
            </a:r>
          </a:p>
          <a:p>
            <a:pPr eaLnBrk="1" hangingPunct="1"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en-GB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Letter from doctor, consultant, psychiatrist etc.</a:t>
            </a:r>
          </a:p>
          <a:p>
            <a:pPr eaLnBrk="1" hangingPunct="1"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en-GB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need formal diagnosis, but letter must be current</a:t>
            </a:r>
          </a:p>
          <a:p>
            <a:pPr eaLnBrk="1" hangingPunct="1">
              <a:spcAft>
                <a:spcPct val="30000"/>
              </a:spcAft>
            </a:pPr>
            <a:r>
              <a:rPr lang="en-GB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 accept list </a:t>
            </a:r>
            <a:r>
              <a:rPr lang="en-GB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previous of </a:t>
            </a:r>
            <a:r>
              <a:rPr lang="en-GB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adjustments or support </a:t>
            </a:r>
          </a:p>
          <a:p>
            <a:pPr eaLnBrk="1" hangingPunct="1">
              <a:spcAft>
                <a:spcPct val="30000"/>
              </a:spcAft>
            </a:pPr>
            <a:r>
              <a:rPr lang="en-GB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 accept Counsellor’s letter</a:t>
            </a:r>
          </a:p>
          <a:p>
            <a:pPr eaLnBrk="1" hangingPunct="1">
              <a:spcAft>
                <a:spcPct val="30000"/>
              </a:spcAft>
            </a:pPr>
            <a:r>
              <a:rPr lang="en-GB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 necessary for funding.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 smtClean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r="12079"/>
          <a:stretch/>
        </p:blipFill>
        <p:spPr>
          <a:xfrm>
            <a:off x="5269349" y="2492896"/>
            <a:ext cx="3513108" cy="24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438" y="981075"/>
            <a:ext cx="7772400" cy="1143000"/>
          </a:xfrm>
        </p:spPr>
        <p:txBody>
          <a:bodyPr/>
          <a:lstStyle/>
          <a:p>
            <a:r>
              <a:rPr lang="en-GB" altLang="en-US" sz="3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Wheelchair users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916113"/>
            <a:ext cx="4321175" cy="4316412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GB" altLang="en-US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wheelchair is part of a person’s space</a:t>
            </a:r>
          </a:p>
          <a:p>
            <a:pPr>
              <a:spcAft>
                <a:spcPct val="30000"/>
              </a:spcAft>
            </a:pPr>
            <a:r>
              <a:rPr lang="en-GB" altLang="en-US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Talk to the person, not their companion or assistant</a:t>
            </a:r>
          </a:p>
          <a:p>
            <a:pPr>
              <a:spcAft>
                <a:spcPct val="30000"/>
              </a:spcAft>
            </a:pPr>
            <a:r>
              <a:rPr lang="en-GB" altLang="en-US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before offering assistance</a:t>
            </a:r>
          </a:p>
          <a:p>
            <a:pPr>
              <a:spcAft>
                <a:spcPct val="30000"/>
              </a:spcAft>
            </a:pPr>
            <a:r>
              <a:rPr lang="en-GB" altLang="en-US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push a person’s wheelchair unless asked</a:t>
            </a:r>
          </a:p>
          <a:p>
            <a:pPr>
              <a:spcAft>
                <a:spcPct val="30000"/>
              </a:spcAft>
            </a:pPr>
            <a:r>
              <a:rPr lang="en-GB" altLang="en-US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lean on a person’s wheelchair.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altLang="en-US" sz="2400" dirty="0" smtClean="0">
              <a:cs typeface="Arial" panose="020B0604020202020204" pitchFamily="34" charset="0"/>
            </a:endParaRPr>
          </a:p>
        </p:txBody>
      </p:sp>
      <p:pic>
        <p:nvPicPr>
          <p:cNvPr id="32772" name="Picture 6" descr="disabledsymbo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420938"/>
            <a:ext cx="3287712" cy="3222625"/>
          </a:xfrm>
        </p:spPr>
      </p:pic>
    </p:spTree>
    <p:extLst>
      <p:ext uri="{BB962C8B-B14F-4D97-AF65-F5344CB8AC3E}">
        <p14:creationId xmlns:p14="http://schemas.microsoft.com/office/powerpoint/2010/main" val="26967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08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altLang="en-US" sz="3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Mobility Impairments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2349500"/>
            <a:ext cx="4013200" cy="4027488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GB" altLang="en-US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not always be obvious - not all mobility impaired people use wheelchairs</a:t>
            </a:r>
          </a:p>
          <a:p>
            <a:pPr>
              <a:spcAft>
                <a:spcPct val="30000"/>
              </a:spcAft>
            </a:pPr>
            <a:r>
              <a:rPr lang="en-GB" altLang="en-US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for space if student  uses walking aids</a:t>
            </a:r>
          </a:p>
          <a:p>
            <a:pPr>
              <a:spcAft>
                <a:spcPct val="30000"/>
              </a:spcAft>
            </a:pPr>
            <a:r>
              <a:rPr lang="en-GB" altLang="en-US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student if they prefer to use a lift or stairs.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400" dirty="0" smtClean="0">
              <a:cs typeface="Arial" panose="020B0604020202020204" pitchFamily="34" charset="0"/>
            </a:endParaRPr>
          </a:p>
        </p:txBody>
      </p:sp>
      <p:pic>
        <p:nvPicPr>
          <p:cNvPr id="34820" name="Picture 6" descr="crutch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r="3273"/>
          <a:stretch>
            <a:fillRect/>
          </a:stretch>
        </p:blipFill>
        <p:spPr>
          <a:xfrm>
            <a:off x="5435600" y="2420938"/>
            <a:ext cx="3557588" cy="2759075"/>
          </a:xfrm>
        </p:spPr>
      </p:pic>
    </p:spTree>
    <p:extLst>
      <p:ext uri="{BB962C8B-B14F-4D97-AF65-F5344CB8AC3E}">
        <p14:creationId xmlns:p14="http://schemas.microsoft.com/office/powerpoint/2010/main" val="22453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81075"/>
            <a:ext cx="7772400" cy="1112838"/>
          </a:xfrm>
        </p:spPr>
        <p:txBody>
          <a:bodyPr/>
          <a:lstStyle/>
          <a:p>
            <a:r>
              <a:rPr lang="en-GB" altLang="en-US" sz="3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Hearing Impairment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916113"/>
            <a:ext cx="4248150" cy="48260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GB" alt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there is an interpreter, speak to the deaf person</a:t>
            </a:r>
          </a:p>
          <a:p>
            <a:pPr>
              <a:spcAft>
                <a:spcPct val="30000"/>
              </a:spcAft>
            </a:pPr>
            <a:r>
              <a:rPr lang="en-GB" alt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student lip reads, look directly at them, speak slowly and clearly, face the light, keep hands away from your face</a:t>
            </a:r>
          </a:p>
          <a:p>
            <a:pPr>
              <a:spcAft>
                <a:spcPct val="30000"/>
              </a:spcAft>
            </a:pPr>
            <a:r>
              <a:rPr lang="en-GB" alt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Written notes may help</a:t>
            </a:r>
          </a:p>
          <a:p>
            <a:pPr>
              <a:spcAft>
                <a:spcPct val="30000"/>
              </a:spcAft>
            </a:pPr>
            <a:r>
              <a:rPr lang="en-GB" alt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shout or exaggerate your lip movements</a:t>
            </a:r>
          </a:p>
          <a:p>
            <a:pPr>
              <a:spcAft>
                <a:spcPct val="30000"/>
              </a:spcAft>
            </a:pPr>
            <a:r>
              <a:rPr lang="en-GB" alt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OK to say ‘have you heard about…’</a:t>
            </a:r>
          </a:p>
        </p:txBody>
      </p:sp>
      <p:pic>
        <p:nvPicPr>
          <p:cNvPr id="36868" name="Picture 1033" descr="hearing_impaired_symbol_sig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5800" y="2492375"/>
            <a:ext cx="3089275" cy="3313113"/>
          </a:xfrm>
        </p:spPr>
      </p:pic>
    </p:spTree>
    <p:extLst>
      <p:ext uri="{BB962C8B-B14F-4D97-AF65-F5344CB8AC3E}">
        <p14:creationId xmlns:p14="http://schemas.microsoft.com/office/powerpoint/2010/main" val="10701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4154</TotalTime>
  <Words>713</Words>
  <Application>Microsoft Office PowerPoint</Application>
  <PresentationFormat>On-screen Show (4:3)</PresentationFormat>
  <Paragraphs>109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Comic Sans MS</vt:lpstr>
      <vt:lpstr>Times</vt:lpstr>
      <vt:lpstr>Times New Roman</vt:lpstr>
      <vt:lpstr>Trebuchet MS</vt:lpstr>
      <vt:lpstr>Verdana</vt:lpstr>
      <vt:lpstr>Wingdings</vt:lpstr>
      <vt:lpstr>Office Theme</vt:lpstr>
      <vt:lpstr>Student Disability Service</vt:lpstr>
      <vt:lpstr>What is the Student Disability Service?</vt:lpstr>
      <vt:lpstr>Who do we support?</vt:lpstr>
      <vt:lpstr>Where are we?</vt:lpstr>
      <vt:lpstr>Referral process</vt:lpstr>
      <vt:lpstr>What is acceptable evidence?</vt:lpstr>
      <vt:lpstr>Wheelchair users</vt:lpstr>
      <vt:lpstr>Other Mobility Impairments</vt:lpstr>
      <vt:lpstr>Hearing Impairment</vt:lpstr>
      <vt:lpstr>Blind/Partially Sighted</vt:lpstr>
      <vt:lpstr>Hidden Impairments</vt:lpstr>
      <vt:lpstr>Specific Learning Difficulties</vt:lpstr>
      <vt:lpstr>Mental Health Conditions</vt:lpstr>
      <vt:lpstr>Any Questions?</vt:lpstr>
      <vt:lpstr>For further information</vt:lpstr>
    </vt:vector>
  </TitlesOfParts>
  <Company>Desktop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Protection and Freedom of Information: What they mean for you</dc:title>
  <dc:subject>Presentation for the staff induction programme</dc:subject>
  <dc:creator>Susan Graham</dc:creator>
  <dc:description>This is a 30 minute presentation given at the monthly staff induction day</dc:description>
  <cp:lastModifiedBy>GARDINER Janet</cp:lastModifiedBy>
  <cp:revision>272</cp:revision>
  <cp:lastPrinted>2013-07-29T16:43:08Z</cp:lastPrinted>
  <dcterms:created xsi:type="dcterms:W3CDTF">2006-04-18T13:10:25Z</dcterms:created>
  <dcterms:modified xsi:type="dcterms:W3CDTF">2018-11-15T16:05:55Z</dcterms:modified>
</cp:coreProperties>
</file>