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53C57-CCB5-1078-EFFA-F0BFF7B69908}" v="8" dt="2019-02-27T11:26:02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VEY Sarah" userId="S::sharvey3@ed.ac.uk::07e70ad9-96c0-47b7-bb63-100b8fba919c" providerId="AD" clId="Web-{506CBD0A-5668-2A4D-6D8C-95E98D90D124}"/>
    <pc:docChg chg="modSld">
      <pc:chgData name="HARVEY Sarah" userId="S::sharvey3@ed.ac.uk::07e70ad9-96c0-47b7-bb63-100b8fba919c" providerId="AD" clId="Web-{506CBD0A-5668-2A4D-6D8C-95E98D90D124}" dt="2019-02-27T12:11:41.757" v="4" actId="20577"/>
      <pc:docMkLst>
        <pc:docMk/>
      </pc:docMkLst>
      <pc:sldChg chg="modSp">
        <pc:chgData name="HARVEY Sarah" userId="S::sharvey3@ed.ac.uk::07e70ad9-96c0-47b7-bb63-100b8fba919c" providerId="AD" clId="Web-{506CBD0A-5668-2A4D-6D8C-95E98D90D124}" dt="2019-02-27T12:11:39.210" v="2" actId="20577"/>
        <pc:sldMkLst>
          <pc:docMk/>
          <pc:sldMk cId="2516901439" sldId="260"/>
        </pc:sldMkLst>
        <pc:spChg chg="mod">
          <ac:chgData name="HARVEY Sarah" userId="S::sharvey3@ed.ac.uk::07e70ad9-96c0-47b7-bb63-100b8fba919c" providerId="AD" clId="Web-{506CBD0A-5668-2A4D-6D8C-95E98D90D124}" dt="2019-02-27T12:11:39.210" v="2" actId="20577"/>
          <ac:spMkLst>
            <pc:docMk/>
            <pc:sldMk cId="2516901439" sldId="260"/>
            <ac:spMk id="2" creationId="{00000000-0000-0000-0000-000000000000}"/>
          </ac:spMkLst>
        </pc:spChg>
      </pc:sldChg>
    </pc:docChg>
  </pc:docChgLst>
  <pc:docChgLst>
    <pc:chgData name="CAIRNS Catriona" userId="S::ccairns5@ed.ac.uk::36b42f4b-9db2-4fb2-83ca-ff15c0e67394" providerId="AD" clId="Web-{88A53C57-CCB5-1078-EFFA-F0BFF7B69908}"/>
    <pc:docChg chg="modSld">
      <pc:chgData name="CAIRNS Catriona" userId="S::ccairns5@ed.ac.uk::36b42f4b-9db2-4fb2-83ca-ff15c0e67394" providerId="AD" clId="Web-{88A53C57-CCB5-1078-EFFA-F0BFF7B69908}" dt="2019-02-27T11:26:02.761" v="15"/>
      <pc:docMkLst>
        <pc:docMk/>
      </pc:docMkLst>
      <pc:sldChg chg="modSp">
        <pc:chgData name="CAIRNS Catriona" userId="S::ccairns5@ed.ac.uk::36b42f4b-9db2-4fb2-83ca-ff15c0e67394" providerId="AD" clId="Web-{88A53C57-CCB5-1078-EFFA-F0BFF7B69908}" dt="2019-02-27T11:26:02.761" v="15"/>
        <pc:sldMkLst>
          <pc:docMk/>
          <pc:sldMk cId="2807412530" sldId="263"/>
        </pc:sldMkLst>
        <pc:graphicFrameChg chg="mod modGraphic">
          <ac:chgData name="CAIRNS Catriona" userId="S::ccairns5@ed.ac.uk::36b42f4b-9db2-4fb2-83ca-ff15c0e67394" providerId="AD" clId="Web-{88A53C57-CCB5-1078-EFFA-F0BFF7B69908}" dt="2019-02-27T11:26:02.761" v="15"/>
          <ac:graphicFrameMkLst>
            <pc:docMk/>
            <pc:sldMk cId="2807412530" sldId="263"/>
            <ac:graphicFrameMk id="2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SA&amp;S Board sign-off</c:v>
                </c:pt>
                <c:pt idx="1">
                  <c:v>Submission to SA&amp;S Board</c:v>
                </c:pt>
                <c:pt idx="2">
                  <c:v>March SA&amp;S Board meeting : check-in</c:v>
                </c:pt>
                <c:pt idx="3">
                  <c:v>Committee presentations</c:v>
                </c:pt>
                <c:pt idx="4">
                  <c:v>Roadshows</c:v>
                </c:pt>
                <c:pt idx="5">
                  <c:v>Business case drafting</c:v>
                </c:pt>
              </c:strCache>
            </c:strRef>
          </c:cat>
          <c:val>
            <c:numRef>
              <c:f>Sheet1!$B$2:$B$7</c:f>
              <c:numCache>
                <c:formatCode>d\-mmm</c:formatCode>
                <c:ptCount val="6"/>
                <c:pt idx="0">
                  <c:v>43579</c:v>
                </c:pt>
                <c:pt idx="1">
                  <c:v>43572</c:v>
                </c:pt>
                <c:pt idx="2">
                  <c:v>43550</c:v>
                </c:pt>
                <c:pt idx="3">
                  <c:v>43528</c:v>
                </c:pt>
                <c:pt idx="4">
                  <c:v>43542</c:v>
                </c:pt>
                <c:pt idx="5">
                  <c:v>43518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7-44BC-BA65-6035B0AD97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Duration (days)</c:v>
                </c:pt>
              </c:strCache>
            </c:strRef>
          </c:tx>
          <c:spPr>
            <a:solidFill>
              <a:srgbClr val="BA76AD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SA&amp;S Board sign-off</c:v>
                </c:pt>
                <c:pt idx="1">
                  <c:v>Submission to SA&amp;S Board</c:v>
                </c:pt>
                <c:pt idx="2">
                  <c:v>March SA&amp;S Board meeting : check-in</c:v>
                </c:pt>
                <c:pt idx="3">
                  <c:v>Committee presentations</c:v>
                </c:pt>
                <c:pt idx="4">
                  <c:v>Roadshows</c:v>
                </c:pt>
                <c:pt idx="5">
                  <c:v>Business case drafting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73</c:v>
                </c:pt>
                <c:pt idx="4">
                  <c:v>11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17-44BC-BA65-6035B0AD9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631368"/>
        <c:axId val="4036303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End date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SA&amp;S Board sign-off</c:v>
                      </c:pt>
                      <c:pt idx="1">
                        <c:v>Submission to SA&amp;S Board</c:v>
                      </c:pt>
                      <c:pt idx="2">
                        <c:v>March SA&amp;S Board meeting : check-in</c:v>
                      </c:pt>
                      <c:pt idx="3">
                        <c:v>Committee presentations</c:v>
                      </c:pt>
                      <c:pt idx="4">
                        <c:v>Roadshows</c:v>
                      </c:pt>
                      <c:pt idx="5">
                        <c:v>Business case drafting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d\-mmm</c:formatCode>
                      <c:ptCount val="6"/>
                      <c:pt idx="0">
                        <c:v>43580</c:v>
                      </c:pt>
                      <c:pt idx="1">
                        <c:v>43573</c:v>
                      </c:pt>
                      <c:pt idx="2">
                        <c:v>43551</c:v>
                      </c:pt>
                      <c:pt idx="3">
                        <c:v>43601</c:v>
                      </c:pt>
                      <c:pt idx="4">
                        <c:v>43553</c:v>
                      </c:pt>
                      <c:pt idx="5">
                        <c:v>43560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517-44BC-BA65-6035B0AD9733}"/>
                  </c:ext>
                </c:extLst>
              </c15:ser>
            </c15:filteredBarSeries>
          </c:ext>
        </c:extLst>
      </c:barChart>
      <c:catAx>
        <c:axId val="40363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30384"/>
        <c:crosses val="autoZero"/>
        <c:auto val="0"/>
        <c:lblAlgn val="ctr"/>
        <c:lblOffset val="100"/>
        <c:noMultiLvlLbl val="0"/>
      </c:catAx>
      <c:valAx>
        <c:axId val="403630384"/>
        <c:scaling>
          <c:orientation val="minMax"/>
          <c:min val="435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3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ver-im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20442"/>
            <a:ext cx="12210420" cy="5645849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2" y="0"/>
            <a:ext cx="12210420" cy="1213920"/>
          </a:xfrm>
          <a:prstGeom prst="rect">
            <a:avLst/>
          </a:prstGeom>
          <a:gradFill flip="none" rotWithShape="1">
            <a:gsLst>
              <a:gs pos="39000">
                <a:schemeClr val="tx2"/>
              </a:gs>
              <a:gs pos="59000">
                <a:srgbClr val="6A2268"/>
              </a:gs>
            </a:gsLst>
            <a:lin ang="0" scaled="1"/>
            <a:tileRect/>
          </a:gradFill>
          <a:ln>
            <a:noFill/>
          </a:ln>
          <a:effectLst>
            <a:outerShdw blurRad="165100" dist="139700" dir="558000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 err="1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65481" y="5674101"/>
            <a:ext cx="2180646" cy="333000"/>
            <a:chOff x="844550" y="5673366"/>
            <a:chExt cx="2180078" cy="333000"/>
          </a:xfrm>
        </p:grpSpPr>
        <p:sp>
          <p:nvSpPr>
            <p:cNvPr id="18" name="Chevron 17"/>
            <p:cNvSpPr/>
            <p:nvPr userDrawn="1"/>
          </p:nvSpPr>
          <p:spPr>
            <a:xfrm flipH="1">
              <a:off x="898593" y="5673366"/>
              <a:ext cx="2126035" cy="333000"/>
            </a:xfrm>
            <a:prstGeom prst="chevron">
              <a:avLst>
                <a:gd name="adj" fmla="val 2287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 userDrawn="1"/>
          </p:nvSpPr>
          <p:spPr>
            <a:xfrm flipH="1">
              <a:off x="844550" y="5673366"/>
              <a:ext cx="2050165" cy="333000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483" y="2411516"/>
            <a:ext cx="5154298" cy="1474684"/>
          </a:xfrm>
        </p:spPr>
        <p:txBody>
          <a:bodyPr anchor="b" anchorCtr="0">
            <a:normAutofit/>
          </a:bodyPr>
          <a:lstStyle>
            <a:lvl1pPr algn="l">
              <a:lnSpc>
                <a:spcPts val="4450"/>
              </a:lnSpc>
              <a:defRPr sz="505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65482" y="4343400"/>
            <a:ext cx="5154299" cy="914400"/>
          </a:xfrm>
        </p:spPr>
        <p:txBody>
          <a:bodyPr>
            <a:normAutofit/>
          </a:bodyPr>
          <a:lstStyle>
            <a:lvl1pPr marL="0" indent="0" algn="l">
              <a:buNone/>
              <a:defRPr sz="22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60762" y="5678676"/>
            <a:ext cx="2105504" cy="323850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defRPr sz="1400" b="1">
                <a:solidFill>
                  <a:srgbClr val="4C565C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5481" y="4114800"/>
            <a:ext cx="3694562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oE-logo-PP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27" y="75692"/>
            <a:ext cx="3518308" cy="104241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471120" y="262474"/>
            <a:ext cx="3746332" cy="7466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322"/>
              </a:lnSpc>
            </a:pPr>
            <a:r>
              <a:rPr lang="en-US" sz="2322" b="1" dirty="0">
                <a:solidFill>
                  <a:schemeClr val="bg1"/>
                </a:solidFill>
              </a:rPr>
              <a:t>SERVICE EXCELLENCE</a:t>
            </a:r>
          </a:p>
          <a:p>
            <a:pPr>
              <a:lnSpc>
                <a:spcPts val="2322"/>
              </a:lnSpc>
            </a:pPr>
            <a:r>
              <a:rPr lang="en-US" sz="2322" dirty="0">
                <a:solidFill>
                  <a:schemeClr val="bg1"/>
                </a:solidFill>
              </a:rPr>
              <a:t>PROGRAMME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3769034" y="635000"/>
            <a:ext cx="746640" cy="1588"/>
          </a:xfrm>
          <a:prstGeom prst="line">
            <a:avLst/>
          </a:prstGeom>
          <a:ln w="18288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3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0C5E-600F-9B4B-8AF9-6B74E6B97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b="1"/>
              <a:t>27th December 2018   |</a:t>
            </a:r>
            <a:endParaRPr lang="en-US" cap="al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University of Edinburgh Service Excellence Programme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1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0C5E-600F-9B4B-8AF9-6B74E6B97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black">
          <a:xfrm>
            <a:off x="455732" y="1739523"/>
            <a:ext cx="11280539" cy="1474684"/>
          </a:xfrm>
        </p:spPr>
        <p:txBody>
          <a:bodyPr anchor="b" anchorCtr="0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5732" y="3581400"/>
            <a:ext cx="6936005" cy="914400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b="1"/>
              <a:t>27th December 2018   |</a:t>
            </a:r>
            <a:endParaRPr lang="en-US" cap="al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University of Edinburgh Service Excellence Programme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58" y="1920875"/>
            <a:ext cx="4649412" cy="36671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0C5E-600F-9B4B-8AF9-6B74E6B97E4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72661" y="2286000"/>
            <a:ext cx="978692" cy="3581400"/>
            <a:chOff x="472537" y="2286000"/>
            <a:chExt cx="978437" cy="3581400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472537" y="2286000"/>
              <a:ext cx="978437" cy="3581400"/>
              <a:chOff x="472537" y="2286000"/>
              <a:chExt cx="978437" cy="3581400"/>
            </a:xfrm>
          </p:grpSpPr>
          <p:sp>
            <p:nvSpPr>
              <p:cNvPr id="10" name="Chevron 9"/>
              <p:cNvSpPr/>
              <p:nvPr userDrawn="1"/>
            </p:nvSpPr>
            <p:spPr>
              <a:xfrm>
                <a:off x="472537" y="2286000"/>
                <a:ext cx="656051" cy="3581400"/>
              </a:xfrm>
              <a:prstGeom prst="chevron">
                <a:avLst>
                  <a:gd name="adj" fmla="val 55138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/>
              <p:cNvSpPr/>
              <p:nvPr userDrawn="1"/>
            </p:nvSpPr>
            <p:spPr>
              <a:xfrm flipH="1">
                <a:off x="846667" y="2286000"/>
                <a:ext cx="604307" cy="35814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684212" y="5105400"/>
                <a:ext cx="604307" cy="7620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 userDrawn="1"/>
            </p:nvSpPr>
            <p:spPr>
              <a:xfrm flipH="1">
                <a:off x="735467" y="2286000"/>
                <a:ext cx="604307" cy="8382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ight Triangle 17"/>
            <p:cNvSpPr/>
            <p:nvPr userDrawn="1"/>
          </p:nvSpPr>
          <p:spPr>
            <a:xfrm flipH="1" flipV="1">
              <a:off x="1128588" y="5588000"/>
              <a:ext cx="322386" cy="279400"/>
            </a:xfrm>
            <a:prstGeom prst="rtTriangle">
              <a:avLst/>
            </a:prstGeom>
            <a:solidFill>
              <a:srgbClr val="231F20"/>
            </a:solidFill>
            <a:ln>
              <a:solidFill>
                <a:srgbClr val="231F2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2" y="1920876"/>
            <a:ext cx="5318467" cy="3667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5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b="1"/>
              <a:t>27th December 2018   |</a:t>
            </a:r>
            <a:endParaRPr lang="en-US" cap="all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University of Edinburgh Service Excellence </a:t>
            </a:r>
            <a:r>
              <a:rPr lang="en-US" dirty="0" err="1"/>
              <a:t>Programme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257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0C5E-600F-9B4B-8AF9-6B74E6B97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b="1" dirty="0"/>
              <a:t>27th December 2018   |</a:t>
            </a:r>
            <a:endParaRPr lang="en-US" cap="al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University of Edinburgh Service Excellence Programme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0C5E-600F-9B4B-8AF9-6B74E6B97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b="1"/>
              <a:t>27th December 2018   |</a:t>
            </a:r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University of Edinburgh Service Excellence </a:t>
            </a:r>
            <a:r>
              <a:rPr lang="en-US" dirty="0" err="1"/>
              <a:t>Programme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62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62" y="1209964"/>
            <a:ext cx="11519877" cy="497402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1pPr>
            <a:lvl2pPr marL="432000" indent="-216000"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63772" y="185661"/>
            <a:ext cx="7074335" cy="77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325F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75E-F8C6-4AA9-849D-D86EB9A3E27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11549529" y="643243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DBA0C5E-600F-9B4B-8AF9-6B74E6B97E4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University of Edinburgh Service Excellence </a:t>
            </a:r>
            <a:r>
              <a:rPr lang="en-US" dirty="0" err="1"/>
              <a:t>Programme</a:t>
            </a:r>
            <a:r>
              <a:rPr lang="en-US" dirty="0"/>
              <a:t> 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5732" y="6367272"/>
            <a:ext cx="1905495" cy="490729"/>
          </a:xfrm>
        </p:spPr>
        <p:txBody>
          <a:bodyPr/>
          <a:lstStyle/>
          <a:p>
            <a:r>
              <a:rPr lang="en-GB" b="1" dirty="0"/>
              <a:t>27th December 2018   |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6825775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11386929" y="6442512"/>
            <a:ext cx="843182" cy="333000"/>
            <a:chOff x="11352212" y="6442512"/>
            <a:chExt cx="842962" cy="333000"/>
          </a:xfrm>
        </p:grpSpPr>
        <p:sp>
          <p:nvSpPr>
            <p:cNvPr id="16" name="Chevron 15"/>
            <p:cNvSpPr/>
            <p:nvPr userDrawn="1"/>
          </p:nvSpPr>
          <p:spPr>
            <a:xfrm>
              <a:off x="11352212" y="6442512"/>
              <a:ext cx="656051" cy="333000"/>
            </a:xfrm>
            <a:prstGeom prst="chevron">
              <a:avLst>
                <a:gd name="adj" fmla="val 22874"/>
              </a:avLst>
            </a:prstGeom>
            <a:solidFill>
              <a:srgbClr val="4C5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 userDrawn="1"/>
          </p:nvSpPr>
          <p:spPr>
            <a:xfrm flipH="1">
              <a:off x="11738387" y="6442512"/>
              <a:ext cx="456787" cy="333000"/>
            </a:xfrm>
            <a:prstGeom prst="chevron">
              <a:avLst>
                <a:gd name="adj" fmla="val 0"/>
              </a:avLst>
            </a:prstGeom>
            <a:solidFill>
              <a:srgbClr val="4C5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Header-image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-1"/>
            <a:ext cx="12210420" cy="12970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white">
          <a:xfrm>
            <a:off x="455732" y="893"/>
            <a:ext cx="11280538" cy="12961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48092" y="2168526"/>
            <a:ext cx="10688177" cy="3317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434522" y="6367270"/>
            <a:ext cx="301748" cy="4907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DBA0C5E-600F-9B4B-8AF9-6B74E6B97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12201273" cy="1188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 err="1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5732" y="6367272"/>
            <a:ext cx="1905495" cy="490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27th December 2018   |</a:t>
            </a:r>
            <a:endParaRPr lang="en-US" cap="al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University of Edinburgh Service Excellence </a:t>
            </a:r>
            <a:r>
              <a:rPr lang="en-US" dirty="0" err="1"/>
              <a:t>Programme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04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6075" algn="l" defTabSz="457200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20663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90513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675" indent="-261938" algn="l" defTabSz="457200" rtl="0" eaLnBrk="1" latinLnBrk="0" hangingPunct="1">
        <a:spcBef>
          <a:spcPct val="20000"/>
        </a:spcBef>
        <a:buFont typeface="Lucida Grande"/>
        <a:buChar char="#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483" y="2411516"/>
            <a:ext cx="8864054" cy="1474684"/>
          </a:xfrm>
        </p:spPr>
        <p:txBody>
          <a:bodyPr>
            <a:normAutofit/>
          </a:bodyPr>
          <a:lstStyle/>
          <a:p>
            <a:r>
              <a:rPr lang="en-US" dirty="0"/>
              <a:t>Student Administration &amp; Support (SA&amp;S)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on future state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132428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5072" y="1560977"/>
            <a:ext cx="5243187" cy="214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00"/>
          </a:p>
        </p:txBody>
      </p:sp>
      <p:sp>
        <p:nvSpPr>
          <p:cNvPr id="3" name="Rectangle 2"/>
          <p:cNvSpPr/>
          <p:nvPr/>
        </p:nvSpPr>
        <p:spPr>
          <a:xfrm>
            <a:off x="612181" y="1540042"/>
            <a:ext cx="5243187" cy="214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00"/>
          </a:p>
        </p:txBody>
      </p:sp>
      <p:sp>
        <p:nvSpPr>
          <p:cNvPr id="5" name="TextBox 4"/>
          <p:cNvSpPr txBox="1"/>
          <p:nvPr/>
        </p:nvSpPr>
        <p:spPr>
          <a:xfrm>
            <a:off x="612181" y="406917"/>
            <a:ext cx="59811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The emerging future state of SA&amp;S: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7243" y="1581912"/>
            <a:ext cx="5170998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together the work undertaken to date:</a:t>
            </a:r>
          </a:p>
          <a:p>
            <a:endParaRPr lang="en-GB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current issues within Student Admin </a:t>
            </a: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Outlined solutions to identified issues</a:t>
            </a: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  <a:t>Changes and improvements made to Exam Timetabling,  Immigration Services, Work and Study Away </a:t>
            </a:r>
            <a: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GB" sz="1200" dirty="0" smtClean="0">
                <a:solidFill>
                  <a:srgbClr val="002060"/>
                </a:solidFill>
                <a:latin typeface="Arial"/>
                <a:cs typeface="Arial"/>
              </a:rPr>
              <a:t>and </a:t>
            </a:r>
            <a: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  <a:t>Special Circumstances &amp; Coursework Extensions</a:t>
            </a: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and People workshops </a:t>
            </a:r>
          </a:p>
          <a:p>
            <a:pPr lvl="5"/>
            <a:endParaRPr lang="en-GB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proposes a direction of travel</a:t>
            </a:r>
          </a:p>
          <a:p>
            <a:endParaRPr lang="en-GB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1718" y="1581912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an overview of:</a:t>
            </a:r>
          </a:p>
          <a:p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cs typeface="Arial"/>
              </a:rPr>
              <a:t>recommendations as to where SA&amp;S functions should be led from in the future</a:t>
            </a:r>
          </a:p>
          <a:p>
            <a:pPr lvl="1">
              <a:buClr>
                <a:srgbClr val="00B050"/>
              </a:buClr>
            </a:pP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students will interact with the University</a:t>
            </a:r>
          </a:p>
          <a:p>
            <a:pPr lvl="1">
              <a:buClr>
                <a:srgbClr val="00B050"/>
              </a:buClr>
            </a:pP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expected experiential and financial benefits </a:t>
            </a:r>
          </a:p>
          <a:p>
            <a:pPr lvl="1">
              <a:buClr>
                <a:srgbClr val="00B050"/>
              </a:buClr>
            </a:pP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2060"/>
                </a:solidFill>
                <a:cs typeface="Arial"/>
              </a:rPr>
              <a:t>how to “make it stick”</a:t>
            </a:r>
          </a:p>
        </p:txBody>
      </p:sp>
      <p:grpSp>
        <p:nvGrpSpPr>
          <p:cNvPr id="12" name="Group 264"/>
          <p:cNvGrpSpPr/>
          <p:nvPr/>
        </p:nvGrpSpPr>
        <p:grpSpPr>
          <a:xfrm>
            <a:off x="508970" y="1540042"/>
            <a:ext cx="508273" cy="574717"/>
            <a:chOff x="922871" y="2454276"/>
            <a:chExt cx="446088" cy="522288"/>
          </a:xfrm>
          <a:solidFill>
            <a:srgbClr val="002060"/>
          </a:solidFill>
        </p:grpSpPr>
        <p:sp>
          <p:nvSpPr>
            <p:cNvPr id="13" name="Rectangle 69"/>
            <p:cNvSpPr>
              <a:spLocks noChangeArrowheads="1"/>
            </p:cNvSpPr>
            <p:nvPr/>
          </p:nvSpPr>
          <p:spPr bwMode="auto">
            <a:xfrm>
              <a:off x="1000659" y="2530476"/>
              <a:ext cx="171451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70"/>
            <p:cNvSpPr>
              <a:spLocks noChangeArrowheads="1"/>
            </p:cNvSpPr>
            <p:nvPr/>
          </p:nvSpPr>
          <p:spPr bwMode="auto">
            <a:xfrm>
              <a:off x="998427" y="2568576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71"/>
            <p:cNvSpPr>
              <a:spLocks noChangeArrowheads="1"/>
            </p:cNvSpPr>
            <p:nvPr/>
          </p:nvSpPr>
          <p:spPr bwMode="auto">
            <a:xfrm>
              <a:off x="994775" y="2605088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72"/>
            <p:cNvSpPr>
              <a:spLocks noChangeArrowheads="1"/>
            </p:cNvSpPr>
            <p:nvPr/>
          </p:nvSpPr>
          <p:spPr bwMode="auto">
            <a:xfrm>
              <a:off x="1000658" y="2643188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73"/>
            <p:cNvSpPr>
              <a:spLocks noChangeArrowheads="1"/>
            </p:cNvSpPr>
            <p:nvPr/>
          </p:nvSpPr>
          <p:spPr bwMode="auto">
            <a:xfrm>
              <a:off x="994775" y="2679701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998427" y="2717801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75"/>
            <p:cNvSpPr>
              <a:spLocks noChangeArrowheads="1"/>
            </p:cNvSpPr>
            <p:nvPr/>
          </p:nvSpPr>
          <p:spPr bwMode="auto">
            <a:xfrm>
              <a:off x="994775" y="2754313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76"/>
            <p:cNvSpPr>
              <a:spLocks noChangeArrowheads="1"/>
            </p:cNvSpPr>
            <p:nvPr/>
          </p:nvSpPr>
          <p:spPr bwMode="auto">
            <a:xfrm>
              <a:off x="1000658" y="2792413"/>
              <a:ext cx="476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>
              <a:off x="922871" y="2454276"/>
              <a:ext cx="323851" cy="438150"/>
            </a:xfrm>
            <a:custGeom>
              <a:avLst/>
              <a:gdLst/>
              <a:ahLst/>
              <a:cxnLst>
                <a:cxn ang="0">
                  <a:pos x="71" y="1280"/>
                </a:cxn>
                <a:cxn ang="0">
                  <a:pos x="56" y="1266"/>
                </a:cxn>
                <a:cxn ang="0">
                  <a:pos x="56" y="73"/>
                </a:cxn>
                <a:cxn ang="0">
                  <a:pos x="71" y="59"/>
                </a:cxn>
                <a:cxn ang="0">
                  <a:pos x="916" y="59"/>
                </a:cxn>
                <a:cxn ang="0">
                  <a:pos x="930" y="73"/>
                </a:cxn>
                <a:cxn ang="0">
                  <a:pos x="930" y="266"/>
                </a:cxn>
                <a:cxn ang="0">
                  <a:pos x="987" y="266"/>
                </a:cxn>
                <a:cxn ang="0">
                  <a:pos x="987" y="73"/>
                </a:cxn>
                <a:cxn ang="0">
                  <a:pos x="916" y="0"/>
                </a:cxn>
                <a:cxn ang="0">
                  <a:pos x="71" y="0"/>
                </a:cxn>
                <a:cxn ang="0">
                  <a:pos x="0" y="73"/>
                </a:cxn>
                <a:cxn ang="0">
                  <a:pos x="0" y="1266"/>
                </a:cxn>
                <a:cxn ang="0">
                  <a:pos x="71" y="1339"/>
                </a:cxn>
                <a:cxn ang="0">
                  <a:pos x="389" y="1339"/>
                </a:cxn>
                <a:cxn ang="0">
                  <a:pos x="389" y="1280"/>
                </a:cxn>
                <a:cxn ang="0">
                  <a:pos x="71" y="1280"/>
                </a:cxn>
              </a:cxnLst>
              <a:rect l="0" t="0" r="r" b="b"/>
              <a:pathLst>
                <a:path w="987" h="1339">
                  <a:moveTo>
                    <a:pt x="71" y="1280"/>
                  </a:moveTo>
                  <a:cubicBezTo>
                    <a:pt x="63" y="1280"/>
                    <a:pt x="56" y="1274"/>
                    <a:pt x="56" y="1266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65"/>
                    <a:pt x="63" y="59"/>
                    <a:pt x="71" y="59"/>
                  </a:cubicBezTo>
                  <a:cubicBezTo>
                    <a:pt x="916" y="59"/>
                    <a:pt x="916" y="59"/>
                    <a:pt x="916" y="59"/>
                  </a:cubicBezTo>
                  <a:cubicBezTo>
                    <a:pt x="924" y="59"/>
                    <a:pt x="930" y="65"/>
                    <a:pt x="930" y="73"/>
                  </a:cubicBezTo>
                  <a:cubicBezTo>
                    <a:pt x="930" y="266"/>
                    <a:pt x="930" y="266"/>
                    <a:pt x="930" y="266"/>
                  </a:cubicBezTo>
                  <a:cubicBezTo>
                    <a:pt x="987" y="266"/>
                    <a:pt x="987" y="266"/>
                    <a:pt x="987" y="266"/>
                  </a:cubicBezTo>
                  <a:cubicBezTo>
                    <a:pt x="987" y="73"/>
                    <a:pt x="987" y="73"/>
                    <a:pt x="987" y="73"/>
                  </a:cubicBezTo>
                  <a:cubicBezTo>
                    <a:pt x="987" y="33"/>
                    <a:pt x="955" y="0"/>
                    <a:pt x="9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1" y="0"/>
                    <a:pt x="0" y="33"/>
                    <a:pt x="0" y="73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1306"/>
                    <a:pt x="31" y="1339"/>
                    <a:pt x="71" y="1339"/>
                  </a:cubicBezTo>
                  <a:cubicBezTo>
                    <a:pt x="389" y="1339"/>
                    <a:pt x="389" y="1339"/>
                    <a:pt x="389" y="1339"/>
                  </a:cubicBezTo>
                  <a:cubicBezTo>
                    <a:pt x="389" y="1280"/>
                    <a:pt x="389" y="1280"/>
                    <a:pt x="389" y="1280"/>
                  </a:cubicBezTo>
                  <a:lnTo>
                    <a:pt x="71" y="1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8"/>
            <p:cNvSpPr>
              <a:spLocks noEditPoints="1"/>
            </p:cNvSpPr>
            <p:nvPr/>
          </p:nvSpPr>
          <p:spPr bwMode="auto">
            <a:xfrm>
              <a:off x="1064158" y="2555876"/>
              <a:ext cx="304801" cy="420688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580" y="0"/>
                </a:cxn>
                <a:cxn ang="0">
                  <a:pos x="523" y="0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0" y="996"/>
                </a:cxn>
                <a:cxn ang="0">
                  <a:pos x="0" y="1054"/>
                </a:cxn>
                <a:cxn ang="0">
                  <a:pos x="0" y="1237"/>
                </a:cxn>
                <a:cxn ang="0">
                  <a:pos x="43" y="1280"/>
                </a:cxn>
                <a:cxn ang="0">
                  <a:pos x="811" y="1280"/>
                </a:cxn>
                <a:cxn ang="0">
                  <a:pos x="930" y="1152"/>
                </a:cxn>
                <a:cxn ang="0">
                  <a:pos x="930" y="44"/>
                </a:cxn>
                <a:cxn ang="0">
                  <a:pos x="888" y="0"/>
                </a:cxn>
                <a:cxn ang="0">
                  <a:pos x="729" y="1041"/>
                </a:cxn>
                <a:cxn ang="0">
                  <a:pos x="206" y="1041"/>
                </a:cxn>
                <a:cxn ang="0">
                  <a:pos x="206" y="1003"/>
                </a:cxn>
                <a:cxn ang="0">
                  <a:pos x="729" y="1003"/>
                </a:cxn>
                <a:cxn ang="0">
                  <a:pos x="729" y="1041"/>
                </a:cxn>
                <a:cxn ang="0">
                  <a:pos x="729" y="927"/>
                </a:cxn>
                <a:cxn ang="0">
                  <a:pos x="206" y="927"/>
                </a:cxn>
                <a:cxn ang="0">
                  <a:pos x="206" y="889"/>
                </a:cxn>
                <a:cxn ang="0">
                  <a:pos x="729" y="889"/>
                </a:cxn>
                <a:cxn ang="0">
                  <a:pos x="729" y="927"/>
                </a:cxn>
                <a:cxn ang="0">
                  <a:pos x="729" y="813"/>
                </a:cxn>
                <a:cxn ang="0">
                  <a:pos x="206" y="813"/>
                </a:cxn>
                <a:cxn ang="0">
                  <a:pos x="206" y="775"/>
                </a:cxn>
                <a:cxn ang="0">
                  <a:pos x="729" y="775"/>
                </a:cxn>
                <a:cxn ang="0">
                  <a:pos x="729" y="813"/>
                </a:cxn>
                <a:cxn ang="0">
                  <a:pos x="729" y="699"/>
                </a:cxn>
                <a:cxn ang="0">
                  <a:pos x="206" y="699"/>
                </a:cxn>
                <a:cxn ang="0">
                  <a:pos x="206" y="661"/>
                </a:cxn>
                <a:cxn ang="0">
                  <a:pos x="729" y="661"/>
                </a:cxn>
                <a:cxn ang="0">
                  <a:pos x="729" y="699"/>
                </a:cxn>
                <a:cxn ang="0">
                  <a:pos x="729" y="585"/>
                </a:cxn>
                <a:cxn ang="0">
                  <a:pos x="206" y="585"/>
                </a:cxn>
                <a:cxn ang="0">
                  <a:pos x="206" y="547"/>
                </a:cxn>
                <a:cxn ang="0">
                  <a:pos x="729" y="547"/>
                </a:cxn>
                <a:cxn ang="0">
                  <a:pos x="729" y="585"/>
                </a:cxn>
                <a:cxn ang="0">
                  <a:pos x="729" y="471"/>
                </a:cxn>
                <a:cxn ang="0">
                  <a:pos x="206" y="471"/>
                </a:cxn>
                <a:cxn ang="0">
                  <a:pos x="206" y="433"/>
                </a:cxn>
                <a:cxn ang="0">
                  <a:pos x="729" y="433"/>
                </a:cxn>
                <a:cxn ang="0">
                  <a:pos x="729" y="471"/>
                </a:cxn>
                <a:cxn ang="0">
                  <a:pos x="729" y="357"/>
                </a:cxn>
                <a:cxn ang="0">
                  <a:pos x="206" y="357"/>
                </a:cxn>
                <a:cxn ang="0">
                  <a:pos x="206" y="319"/>
                </a:cxn>
                <a:cxn ang="0">
                  <a:pos x="729" y="319"/>
                </a:cxn>
                <a:cxn ang="0">
                  <a:pos x="729" y="357"/>
                </a:cxn>
                <a:cxn ang="0">
                  <a:pos x="729" y="243"/>
                </a:cxn>
                <a:cxn ang="0">
                  <a:pos x="206" y="243"/>
                </a:cxn>
                <a:cxn ang="0">
                  <a:pos x="206" y="205"/>
                </a:cxn>
                <a:cxn ang="0">
                  <a:pos x="729" y="205"/>
                </a:cxn>
                <a:cxn ang="0">
                  <a:pos x="729" y="243"/>
                </a:cxn>
                <a:cxn ang="0">
                  <a:pos x="788" y="1251"/>
                </a:cxn>
                <a:cxn ang="0">
                  <a:pos x="788" y="1142"/>
                </a:cxn>
                <a:cxn ang="0">
                  <a:pos x="805" y="1124"/>
                </a:cxn>
                <a:cxn ang="0">
                  <a:pos x="908" y="1124"/>
                </a:cxn>
                <a:cxn ang="0">
                  <a:pos x="788" y="1251"/>
                </a:cxn>
              </a:cxnLst>
              <a:rect l="0" t="0" r="r" b="b"/>
              <a:pathLst>
                <a:path w="930" h="1280">
                  <a:moveTo>
                    <a:pt x="888" y="0"/>
                  </a:moveTo>
                  <a:cubicBezTo>
                    <a:pt x="580" y="0"/>
                    <a:pt x="580" y="0"/>
                    <a:pt x="580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0" y="1054"/>
                    <a:pt x="0" y="1054"/>
                    <a:pt x="0" y="1054"/>
                  </a:cubicBezTo>
                  <a:cubicBezTo>
                    <a:pt x="0" y="1237"/>
                    <a:pt x="0" y="1237"/>
                    <a:pt x="0" y="1237"/>
                  </a:cubicBezTo>
                  <a:cubicBezTo>
                    <a:pt x="0" y="1261"/>
                    <a:pt x="19" y="1280"/>
                    <a:pt x="43" y="1280"/>
                  </a:cubicBezTo>
                  <a:cubicBezTo>
                    <a:pt x="811" y="1280"/>
                    <a:pt x="811" y="1280"/>
                    <a:pt x="811" y="1280"/>
                  </a:cubicBezTo>
                  <a:cubicBezTo>
                    <a:pt x="930" y="1152"/>
                    <a:pt x="930" y="1152"/>
                    <a:pt x="930" y="1152"/>
                  </a:cubicBezTo>
                  <a:cubicBezTo>
                    <a:pt x="930" y="44"/>
                    <a:pt x="930" y="44"/>
                    <a:pt x="930" y="44"/>
                  </a:cubicBezTo>
                  <a:cubicBezTo>
                    <a:pt x="930" y="20"/>
                    <a:pt x="911" y="0"/>
                    <a:pt x="888" y="0"/>
                  </a:cubicBezTo>
                  <a:close/>
                  <a:moveTo>
                    <a:pt x="729" y="1041"/>
                  </a:moveTo>
                  <a:cubicBezTo>
                    <a:pt x="206" y="1041"/>
                    <a:pt x="206" y="1041"/>
                    <a:pt x="206" y="1041"/>
                  </a:cubicBezTo>
                  <a:cubicBezTo>
                    <a:pt x="206" y="1003"/>
                    <a:pt x="206" y="1003"/>
                    <a:pt x="206" y="1003"/>
                  </a:cubicBezTo>
                  <a:cubicBezTo>
                    <a:pt x="729" y="1003"/>
                    <a:pt x="729" y="1003"/>
                    <a:pt x="729" y="1003"/>
                  </a:cubicBezTo>
                  <a:lnTo>
                    <a:pt x="729" y="1041"/>
                  </a:lnTo>
                  <a:close/>
                  <a:moveTo>
                    <a:pt x="729" y="927"/>
                  </a:moveTo>
                  <a:cubicBezTo>
                    <a:pt x="206" y="927"/>
                    <a:pt x="206" y="927"/>
                    <a:pt x="206" y="927"/>
                  </a:cubicBezTo>
                  <a:cubicBezTo>
                    <a:pt x="206" y="889"/>
                    <a:pt x="206" y="889"/>
                    <a:pt x="206" y="889"/>
                  </a:cubicBezTo>
                  <a:cubicBezTo>
                    <a:pt x="729" y="889"/>
                    <a:pt x="729" y="889"/>
                    <a:pt x="729" y="889"/>
                  </a:cubicBezTo>
                  <a:lnTo>
                    <a:pt x="729" y="927"/>
                  </a:lnTo>
                  <a:close/>
                  <a:moveTo>
                    <a:pt x="729" y="813"/>
                  </a:moveTo>
                  <a:cubicBezTo>
                    <a:pt x="206" y="813"/>
                    <a:pt x="206" y="813"/>
                    <a:pt x="206" y="813"/>
                  </a:cubicBezTo>
                  <a:cubicBezTo>
                    <a:pt x="206" y="775"/>
                    <a:pt x="206" y="775"/>
                    <a:pt x="206" y="775"/>
                  </a:cubicBezTo>
                  <a:cubicBezTo>
                    <a:pt x="729" y="775"/>
                    <a:pt x="729" y="775"/>
                    <a:pt x="729" y="775"/>
                  </a:cubicBezTo>
                  <a:lnTo>
                    <a:pt x="729" y="813"/>
                  </a:lnTo>
                  <a:close/>
                  <a:moveTo>
                    <a:pt x="729" y="699"/>
                  </a:moveTo>
                  <a:cubicBezTo>
                    <a:pt x="206" y="699"/>
                    <a:pt x="206" y="699"/>
                    <a:pt x="206" y="699"/>
                  </a:cubicBezTo>
                  <a:cubicBezTo>
                    <a:pt x="206" y="661"/>
                    <a:pt x="206" y="661"/>
                    <a:pt x="206" y="661"/>
                  </a:cubicBezTo>
                  <a:cubicBezTo>
                    <a:pt x="729" y="661"/>
                    <a:pt x="729" y="661"/>
                    <a:pt x="729" y="661"/>
                  </a:cubicBezTo>
                  <a:lnTo>
                    <a:pt x="729" y="699"/>
                  </a:lnTo>
                  <a:close/>
                  <a:moveTo>
                    <a:pt x="729" y="585"/>
                  </a:moveTo>
                  <a:cubicBezTo>
                    <a:pt x="206" y="585"/>
                    <a:pt x="206" y="585"/>
                    <a:pt x="206" y="585"/>
                  </a:cubicBezTo>
                  <a:cubicBezTo>
                    <a:pt x="206" y="547"/>
                    <a:pt x="206" y="547"/>
                    <a:pt x="206" y="547"/>
                  </a:cubicBezTo>
                  <a:cubicBezTo>
                    <a:pt x="729" y="547"/>
                    <a:pt x="729" y="547"/>
                    <a:pt x="729" y="547"/>
                  </a:cubicBezTo>
                  <a:lnTo>
                    <a:pt x="729" y="585"/>
                  </a:lnTo>
                  <a:close/>
                  <a:moveTo>
                    <a:pt x="729" y="471"/>
                  </a:moveTo>
                  <a:cubicBezTo>
                    <a:pt x="206" y="471"/>
                    <a:pt x="206" y="471"/>
                    <a:pt x="206" y="471"/>
                  </a:cubicBezTo>
                  <a:cubicBezTo>
                    <a:pt x="206" y="433"/>
                    <a:pt x="206" y="433"/>
                    <a:pt x="206" y="433"/>
                  </a:cubicBezTo>
                  <a:cubicBezTo>
                    <a:pt x="729" y="433"/>
                    <a:pt x="729" y="433"/>
                    <a:pt x="729" y="433"/>
                  </a:cubicBezTo>
                  <a:lnTo>
                    <a:pt x="729" y="471"/>
                  </a:lnTo>
                  <a:close/>
                  <a:moveTo>
                    <a:pt x="729" y="357"/>
                  </a:moveTo>
                  <a:cubicBezTo>
                    <a:pt x="206" y="357"/>
                    <a:pt x="206" y="357"/>
                    <a:pt x="206" y="357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729" y="319"/>
                    <a:pt x="729" y="319"/>
                    <a:pt x="729" y="319"/>
                  </a:cubicBezTo>
                  <a:lnTo>
                    <a:pt x="729" y="357"/>
                  </a:lnTo>
                  <a:close/>
                  <a:moveTo>
                    <a:pt x="729" y="243"/>
                  </a:moveTo>
                  <a:cubicBezTo>
                    <a:pt x="206" y="243"/>
                    <a:pt x="206" y="243"/>
                    <a:pt x="206" y="243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729" y="205"/>
                    <a:pt x="729" y="205"/>
                    <a:pt x="729" y="205"/>
                  </a:cubicBezTo>
                  <a:lnTo>
                    <a:pt x="729" y="243"/>
                  </a:lnTo>
                  <a:close/>
                  <a:moveTo>
                    <a:pt x="788" y="1251"/>
                  </a:moveTo>
                  <a:cubicBezTo>
                    <a:pt x="788" y="1142"/>
                    <a:pt x="788" y="1142"/>
                    <a:pt x="788" y="1142"/>
                  </a:cubicBezTo>
                  <a:cubicBezTo>
                    <a:pt x="788" y="1132"/>
                    <a:pt x="795" y="1124"/>
                    <a:pt x="805" y="1124"/>
                  </a:cubicBezTo>
                  <a:cubicBezTo>
                    <a:pt x="908" y="1124"/>
                    <a:pt x="908" y="1124"/>
                    <a:pt x="908" y="1124"/>
                  </a:cubicBezTo>
                  <a:lnTo>
                    <a:pt x="788" y="1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32" y="1538220"/>
            <a:ext cx="553818" cy="6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097" y="380276"/>
            <a:ext cx="526288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Upcoming work..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71233" y="1396579"/>
            <a:ext cx="2969568" cy="2478051"/>
            <a:chOff x="2820765" y="1548517"/>
            <a:chExt cx="1532084" cy="1211900"/>
          </a:xfrm>
        </p:grpSpPr>
        <p:sp>
          <p:nvSpPr>
            <p:cNvPr id="4" name="Rectangle 3"/>
            <p:cNvSpPr/>
            <p:nvPr/>
          </p:nvSpPr>
          <p:spPr>
            <a:xfrm>
              <a:off x="2828594" y="1881792"/>
              <a:ext cx="1524255" cy="87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002060"/>
                  </a:solidFill>
                  <a:cs typeface="Arial" pitchFamily="34" charset="0"/>
                </a:rPr>
                <a:t>Student Support &amp; Personal Tutor review</a:t>
              </a:r>
              <a:endParaRPr lang="en-GB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820765" y="1599502"/>
              <a:ext cx="722092" cy="282291"/>
            </a:xfrm>
            <a:custGeom>
              <a:avLst/>
              <a:gdLst>
                <a:gd name="connsiteX0" fmla="*/ 678656 w 678656"/>
                <a:gd name="connsiteY0" fmla="*/ 0 h 304800"/>
                <a:gd name="connsiteX1" fmla="*/ 0 w 678656"/>
                <a:gd name="connsiteY1" fmla="*/ 304800 h 304800"/>
                <a:gd name="connsiteX0" fmla="*/ 678656 w 678656"/>
                <a:gd name="connsiteY0" fmla="*/ 0 h 304800"/>
                <a:gd name="connsiteX1" fmla="*/ 364331 w 678656"/>
                <a:gd name="connsiteY1" fmla="*/ 161925 h 304800"/>
                <a:gd name="connsiteX2" fmla="*/ 0 w 678656"/>
                <a:gd name="connsiteY2" fmla="*/ 304800 h 304800"/>
                <a:gd name="connsiteX0" fmla="*/ 678656 w 678656"/>
                <a:gd name="connsiteY0" fmla="*/ 0 h 304800"/>
                <a:gd name="connsiteX1" fmla="*/ 364331 w 678656"/>
                <a:gd name="connsiteY1" fmla="*/ 161925 h 304800"/>
                <a:gd name="connsiteX2" fmla="*/ 0 w 678656"/>
                <a:gd name="connsiteY2" fmla="*/ 304800 h 304800"/>
                <a:gd name="connsiteX0" fmla="*/ 678656 w 678656"/>
                <a:gd name="connsiteY0" fmla="*/ 0 h 304800"/>
                <a:gd name="connsiteX1" fmla="*/ 364331 w 678656"/>
                <a:gd name="connsiteY1" fmla="*/ 161925 h 304800"/>
                <a:gd name="connsiteX2" fmla="*/ 0 w 678656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656" h="304800">
                  <a:moveTo>
                    <a:pt x="678656" y="0"/>
                  </a:moveTo>
                  <a:cubicBezTo>
                    <a:pt x="567531" y="49212"/>
                    <a:pt x="516731" y="83344"/>
                    <a:pt x="364331" y="161925"/>
                  </a:cubicBezTo>
                  <a:cubicBezTo>
                    <a:pt x="211931" y="240506"/>
                    <a:pt x="121444" y="257175"/>
                    <a:pt x="0" y="304800"/>
                  </a:cubicBezTo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FF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3542857" y="1599501"/>
              <a:ext cx="722092" cy="282291"/>
            </a:xfrm>
            <a:custGeom>
              <a:avLst/>
              <a:gdLst>
                <a:gd name="connsiteX0" fmla="*/ 678656 w 678656"/>
                <a:gd name="connsiteY0" fmla="*/ 0 h 304800"/>
                <a:gd name="connsiteX1" fmla="*/ 0 w 678656"/>
                <a:gd name="connsiteY1" fmla="*/ 304800 h 304800"/>
                <a:gd name="connsiteX0" fmla="*/ 678656 w 678656"/>
                <a:gd name="connsiteY0" fmla="*/ 0 h 304800"/>
                <a:gd name="connsiteX1" fmla="*/ 364331 w 678656"/>
                <a:gd name="connsiteY1" fmla="*/ 161925 h 304800"/>
                <a:gd name="connsiteX2" fmla="*/ 0 w 678656"/>
                <a:gd name="connsiteY2" fmla="*/ 304800 h 304800"/>
                <a:gd name="connsiteX0" fmla="*/ 678656 w 678656"/>
                <a:gd name="connsiteY0" fmla="*/ 0 h 304800"/>
                <a:gd name="connsiteX1" fmla="*/ 364331 w 678656"/>
                <a:gd name="connsiteY1" fmla="*/ 161925 h 304800"/>
                <a:gd name="connsiteX2" fmla="*/ 0 w 678656"/>
                <a:gd name="connsiteY2" fmla="*/ 304800 h 304800"/>
                <a:gd name="connsiteX0" fmla="*/ 678656 w 678656"/>
                <a:gd name="connsiteY0" fmla="*/ 0 h 304800"/>
                <a:gd name="connsiteX1" fmla="*/ 364331 w 678656"/>
                <a:gd name="connsiteY1" fmla="*/ 161925 h 304800"/>
                <a:gd name="connsiteX2" fmla="*/ 0 w 678656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656" h="304800">
                  <a:moveTo>
                    <a:pt x="678656" y="0"/>
                  </a:moveTo>
                  <a:cubicBezTo>
                    <a:pt x="567531" y="49212"/>
                    <a:pt x="516731" y="83344"/>
                    <a:pt x="364331" y="161925"/>
                  </a:cubicBezTo>
                  <a:cubicBezTo>
                    <a:pt x="211931" y="240506"/>
                    <a:pt x="121444" y="257175"/>
                    <a:pt x="0" y="304800"/>
                  </a:cubicBezTo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172010">
              <a:off x="3504549" y="1548517"/>
              <a:ext cx="76616" cy="6669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10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25224" y="2025030"/>
            <a:ext cx="2954393" cy="17965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cs typeface="Arial" pitchFamily="34" charset="0"/>
              </a:rPr>
              <a:t>HUBs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410049" y="1447813"/>
            <a:ext cx="1399598" cy="577219"/>
          </a:xfrm>
          <a:custGeom>
            <a:avLst/>
            <a:gdLst>
              <a:gd name="connsiteX0" fmla="*/ 678656 w 678656"/>
              <a:gd name="connsiteY0" fmla="*/ 0 h 304800"/>
              <a:gd name="connsiteX1" fmla="*/ 0 w 678656"/>
              <a:gd name="connsiteY1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304800">
                <a:moveTo>
                  <a:pt x="678656" y="0"/>
                </a:moveTo>
                <a:cubicBezTo>
                  <a:pt x="567531" y="49212"/>
                  <a:pt x="516731" y="83344"/>
                  <a:pt x="364331" y="161925"/>
                </a:cubicBezTo>
                <a:cubicBezTo>
                  <a:pt x="211931" y="240506"/>
                  <a:pt x="121444" y="257175"/>
                  <a:pt x="0" y="30480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6809647" y="1447811"/>
            <a:ext cx="1399598" cy="577219"/>
          </a:xfrm>
          <a:custGeom>
            <a:avLst/>
            <a:gdLst>
              <a:gd name="connsiteX0" fmla="*/ 678656 w 678656"/>
              <a:gd name="connsiteY0" fmla="*/ 0 h 304800"/>
              <a:gd name="connsiteX1" fmla="*/ 0 w 678656"/>
              <a:gd name="connsiteY1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304800">
                <a:moveTo>
                  <a:pt x="678656" y="0"/>
                </a:moveTo>
                <a:cubicBezTo>
                  <a:pt x="567531" y="49212"/>
                  <a:pt x="516731" y="83344"/>
                  <a:pt x="364331" y="161925"/>
                </a:cubicBezTo>
                <a:cubicBezTo>
                  <a:pt x="211931" y="240506"/>
                  <a:pt x="121444" y="257175"/>
                  <a:pt x="0" y="30480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172010">
            <a:off x="6735396" y="1343562"/>
            <a:ext cx="148501" cy="13636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6022" y="4398831"/>
            <a:ext cx="2954393" cy="17965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cs typeface="Arial" pitchFamily="34" charset="0"/>
              </a:rPr>
              <a:t>Student Finance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80847" y="3821614"/>
            <a:ext cx="1399598" cy="577219"/>
          </a:xfrm>
          <a:custGeom>
            <a:avLst/>
            <a:gdLst>
              <a:gd name="connsiteX0" fmla="*/ 678656 w 678656"/>
              <a:gd name="connsiteY0" fmla="*/ 0 h 304800"/>
              <a:gd name="connsiteX1" fmla="*/ 0 w 678656"/>
              <a:gd name="connsiteY1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304800">
                <a:moveTo>
                  <a:pt x="678656" y="0"/>
                </a:moveTo>
                <a:cubicBezTo>
                  <a:pt x="567531" y="49212"/>
                  <a:pt x="516731" y="83344"/>
                  <a:pt x="364331" y="161925"/>
                </a:cubicBezTo>
                <a:cubicBezTo>
                  <a:pt x="211931" y="240506"/>
                  <a:pt x="121444" y="257175"/>
                  <a:pt x="0" y="30480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4480445" y="3821612"/>
            <a:ext cx="1399598" cy="577219"/>
          </a:xfrm>
          <a:custGeom>
            <a:avLst/>
            <a:gdLst>
              <a:gd name="connsiteX0" fmla="*/ 678656 w 678656"/>
              <a:gd name="connsiteY0" fmla="*/ 0 h 304800"/>
              <a:gd name="connsiteX1" fmla="*/ 0 w 678656"/>
              <a:gd name="connsiteY1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304800">
                <a:moveTo>
                  <a:pt x="678656" y="0"/>
                </a:moveTo>
                <a:cubicBezTo>
                  <a:pt x="567531" y="49212"/>
                  <a:pt x="516731" y="83344"/>
                  <a:pt x="364331" y="161925"/>
                </a:cubicBezTo>
                <a:cubicBezTo>
                  <a:pt x="211931" y="240506"/>
                  <a:pt x="121444" y="257175"/>
                  <a:pt x="0" y="30480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172010">
            <a:off x="4406194" y="3717362"/>
            <a:ext cx="148501" cy="13636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93812" y="4398831"/>
            <a:ext cx="2954393" cy="17965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cs typeface="Arial" pitchFamily="34" charset="0"/>
              </a:rPr>
              <a:t>Career Development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878637" y="3821614"/>
            <a:ext cx="1399598" cy="577219"/>
          </a:xfrm>
          <a:custGeom>
            <a:avLst/>
            <a:gdLst>
              <a:gd name="connsiteX0" fmla="*/ 678656 w 678656"/>
              <a:gd name="connsiteY0" fmla="*/ 0 h 304800"/>
              <a:gd name="connsiteX1" fmla="*/ 0 w 678656"/>
              <a:gd name="connsiteY1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304800">
                <a:moveTo>
                  <a:pt x="678656" y="0"/>
                </a:moveTo>
                <a:cubicBezTo>
                  <a:pt x="567531" y="49212"/>
                  <a:pt x="516731" y="83344"/>
                  <a:pt x="364331" y="161925"/>
                </a:cubicBezTo>
                <a:cubicBezTo>
                  <a:pt x="211931" y="240506"/>
                  <a:pt x="121444" y="257175"/>
                  <a:pt x="0" y="30480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9278235" y="3821612"/>
            <a:ext cx="1399598" cy="577219"/>
          </a:xfrm>
          <a:custGeom>
            <a:avLst/>
            <a:gdLst>
              <a:gd name="connsiteX0" fmla="*/ 678656 w 678656"/>
              <a:gd name="connsiteY0" fmla="*/ 0 h 304800"/>
              <a:gd name="connsiteX1" fmla="*/ 0 w 678656"/>
              <a:gd name="connsiteY1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  <a:gd name="connsiteX0" fmla="*/ 678656 w 678656"/>
              <a:gd name="connsiteY0" fmla="*/ 0 h 304800"/>
              <a:gd name="connsiteX1" fmla="*/ 364331 w 678656"/>
              <a:gd name="connsiteY1" fmla="*/ 161925 h 304800"/>
              <a:gd name="connsiteX2" fmla="*/ 0 w 67865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304800">
                <a:moveTo>
                  <a:pt x="678656" y="0"/>
                </a:moveTo>
                <a:cubicBezTo>
                  <a:pt x="567531" y="49212"/>
                  <a:pt x="516731" y="83344"/>
                  <a:pt x="364331" y="161925"/>
                </a:cubicBezTo>
                <a:cubicBezTo>
                  <a:pt x="211931" y="240506"/>
                  <a:pt x="121444" y="257175"/>
                  <a:pt x="0" y="30480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172010">
            <a:off x="9203984" y="3717362"/>
            <a:ext cx="148501" cy="13636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1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096" y="380276"/>
            <a:ext cx="7963643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Key features of the emerging future state: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8" y="1793170"/>
            <a:ext cx="10058400" cy="41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10206" y="369017"/>
            <a:ext cx="7963643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Key features of the emerging future state: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9312" y="1577338"/>
            <a:ext cx="5519956" cy="448907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05" y="1578559"/>
            <a:ext cx="5519956" cy="448907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1714"/>
              </p:ext>
            </p:extLst>
          </p:nvPr>
        </p:nvGraphicFramePr>
        <p:xfrm>
          <a:off x="296075" y="1993693"/>
          <a:ext cx="2506304" cy="3942497"/>
        </p:xfrm>
        <a:graphic>
          <a:graphicData uri="http://schemas.openxmlformats.org/drawingml/2006/table">
            <a:tbl>
              <a:tblPr firstRow="1" bandRow="1"/>
              <a:tblGrid>
                <a:gridCol w="2506304">
                  <a:extLst>
                    <a:ext uri="{9D8B030D-6E8A-4147-A177-3AD203B41FA5}">
                      <a16:colId xmlns:a16="http://schemas.microsoft.com/office/drawing/2014/main" val="467382509"/>
                    </a:ext>
                  </a:extLst>
                </a:gridCol>
              </a:tblGrid>
              <a:tr h="415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University Services</a:t>
                      </a:r>
                      <a:endParaRPr lang="en-US" sz="1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54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Special</a:t>
                      </a:r>
                      <a:r>
                        <a:rPr lang="en-GB" sz="1000" baseline="0" dirty="0">
                          <a:latin typeface="+mj-lt"/>
                        </a:rPr>
                        <a:t> Circumstances &amp; Coursework extensions</a:t>
                      </a:r>
                      <a:endParaRPr lang="en-GB" sz="1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289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Timetabling (</a:t>
                      </a:r>
                      <a:r>
                        <a:rPr lang="en-GB" sz="1000" dirty="0" err="1">
                          <a:latin typeface="+mj-lt"/>
                        </a:rPr>
                        <a:t>inc</a:t>
                      </a:r>
                      <a:r>
                        <a:rPr lang="en-GB" sz="1000" dirty="0" err="1" smtClean="0">
                          <a:latin typeface="+mj-lt"/>
                        </a:rPr>
                        <a:t>.</a:t>
                      </a:r>
                      <a:r>
                        <a:rPr lang="en-GB" sz="1000" dirty="0" smtClean="0">
                          <a:latin typeface="+mj-lt"/>
                        </a:rPr>
                        <a:t> exams</a:t>
                      </a:r>
                      <a:r>
                        <a:rPr lang="en-GB" sz="1000" dirty="0">
                          <a:latin typeface="+mj-lt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11956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Immigration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95897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Work &amp; Study Away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7881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Exam Printing &amp; Delivery services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65732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HUBs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39862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Student Finance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01390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MI/BI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56540"/>
                  </a:ext>
                </a:extLst>
              </a:tr>
              <a:tr h="3733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Matriculation</a:t>
                      </a:r>
                      <a:r>
                        <a:rPr lang="en-GB" sz="1000" baseline="0" dirty="0">
                          <a:latin typeface="+mj-lt"/>
                        </a:rPr>
                        <a:t> </a:t>
                      </a:r>
                      <a:endParaRPr lang="en-GB" sz="10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33804"/>
                  </a:ext>
                </a:extLst>
              </a:tr>
              <a:tr h="3254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Policy, Process, System support, Training and Guidance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13794"/>
                  </a:ext>
                </a:extLst>
              </a:tr>
              <a:tr h="3254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Appeals, Complaints &amp; Discipline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20069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5705972" y="2186383"/>
            <a:ext cx="503340" cy="0"/>
          </a:xfrm>
          <a:prstGeom prst="straightConnector1">
            <a:avLst/>
          </a:prstGeom>
          <a:noFill/>
          <a:ln w="6350" cap="flat" cmpd="sng" algn="ctr">
            <a:solidFill>
              <a:srgbClr val="44546A"/>
            </a:solidFill>
            <a:prstDash val="dash"/>
            <a:miter lim="800000"/>
            <a:headEnd type="triangle"/>
            <a:tailEnd type="triangle"/>
          </a:ln>
          <a:effectLst/>
        </p:spPr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77038"/>
              </p:ext>
            </p:extLst>
          </p:nvPr>
        </p:nvGraphicFramePr>
        <p:xfrm>
          <a:off x="3095202" y="1993694"/>
          <a:ext cx="2506304" cy="1578839"/>
        </p:xfrm>
        <a:graphic>
          <a:graphicData uri="http://schemas.openxmlformats.org/drawingml/2006/table">
            <a:tbl>
              <a:tblPr firstRow="1" bandRow="1"/>
              <a:tblGrid>
                <a:gridCol w="2506304">
                  <a:extLst>
                    <a:ext uri="{9D8B030D-6E8A-4147-A177-3AD203B41FA5}">
                      <a16:colId xmlns:a16="http://schemas.microsoft.com/office/drawing/2014/main" val="467382509"/>
                    </a:ext>
                  </a:extLst>
                </a:gridCol>
              </a:tblGrid>
              <a:tr h="415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University Student Support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54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Career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289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Counselling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11956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Disability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95897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Chaplaincy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78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22778"/>
              </p:ext>
            </p:extLst>
          </p:nvPr>
        </p:nvGraphicFramePr>
        <p:xfrm>
          <a:off x="6319371" y="1996400"/>
          <a:ext cx="2506304" cy="2742019"/>
        </p:xfrm>
        <a:graphic>
          <a:graphicData uri="http://schemas.openxmlformats.org/drawingml/2006/table">
            <a:tbl>
              <a:tblPr firstRow="1" bandRow="1"/>
              <a:tblGrid>
                <a:gridCol w="2506304">
                  <a:extLst>
                    <a:ext uri="{9D8B030D-6E8A-4147-A177-3AD203B41FA5}">
                      <a16:colId xmlns:a16="http://schemas.microsoft.com/office/drawing/2014/main" val="467382509"/>
                    </a:ext>
                  </a:extLst>
                </a:gridCol>
              </a:tblGrid>
              <a:tr h="415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School - Student Admin &amp; Support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54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 dirty="0">
                          <a:latin typeface="+mj-lt"/>
                        </a:rPr>
                        <a:t>Student Support teams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289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j-lt"/>
                        </a:rPr>
                        <a:t>PGR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11956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Academic mentoring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95897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 dirty="0">
                          <a:latin typeface="+mj-lt"/>
                        </a:rPr>
                        <a:t>Admin (teaching and course):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7881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Academic Lifecycle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39190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 dirty="0">
                          <a:latin typeface="+mj-lt"/>
                        </a:rPr>
                        <a:t>Course Selection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89292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 dirty="0">
                          <a:latin typeface="+mj-lt"/>
                        </a:rPr>
                        <a:t>Assessment Operations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72119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 dirty="0">
                          <a:latin typeface="+mj-lt"/>
                        </a:rPr>
                        <a:t>PCIM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02886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63439"/>
              </p:ext>
            </p:extLst>
          </p:nvPr>
        </p:nvGraphicFramePr>
        <p:xfrm>
          <a:off x="9112905" y="1993693"/>
          <a:ext cx="2506304" cy="997249"/>
        </p:xfrm>
        <a:graphic>
          <a:graphicData uri="http://schemas.openxmlformats.org/drawingml/2006/table">
            <a:tbl>
              <a:tblPr firstRow="1" bandRow="1"/>
              <a:tblGrid>
                <a:gridCol w="2506304">
                  <a:extLst>
                    <a:ext uri="{9D8B030D-6E8A-4147-A177-3AD203B41FA5}">
                      <a16:colId xmlns:a16="http://schemas.microsoft.com/office/drawing/2014/main" val="467382509"/>
                    </a:ext>
                  </a:extLst>
                </a:gridCol>
              </a:tblGrid>
              <a:tr h="415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>
                          <a:solidFill>
                            <a:schemeClr val="bg1"/>
                          </a:solidFill>
                          <a:latin typeface="+mj-lt"/>
                        </a:rPr>
                        <a:t>College - Student Admin &amp; Support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54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000">
                          <a:latin typeface="+mj-lt"/>
                        </a:rPr>
                        <a:t>QA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28928"/>
                  </a:ext>
                </a:extLst>
              </a:tr>
              <a:tr h="2907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j-lt"/>
                        </a:rPr>
                        <a:t>Learning and teaching strategy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11956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8825675" y="2186383"/>
            <a:ext cx="28723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>
            <a:off x="2802379" y="2186383"/>
            <a:ext cx="28723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783222" y="1577338"/>
            <a:ext cx="23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Calibri" panose="020F0502020204030204"/>
              </a:rPr>
              <a:t>University Level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6975" y="1577338"/>
            <a:ext cx="2716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Calibri" panose="020F0502020204030204"/>
              </a:rPr>
              <a:t>School and College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681077" y="5037386"/>
            <a:ext cx="1814237" cy="892552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 anchor="t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+mj-lt"/>
              </a:rPr>
              <a:t>Key</a:t>
            </a:r>
            <a:r>
              <a:rPr lang="en-GB" sz="10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endParaRPr lang="en-GB" sz="1000" b="1" dirty="0">
              <a:solidFill>
                <a:srgbClr val="002060"/>
              </a:solidFill>
              <a:latin typeface="Calibri" panose="020F0502020204030204"/>
            </a:endParaRPr>
          </a:p>
          <a:p>
            <a:endParaRPr lang="en-GB" sz="1000" b="1" dirty="0">
              <a:solidFill>
                <a:srgbClr val="002060"/>
              </a:solidFill>
              <a:latin typeface="Calibri" panose="020F0502020204030204"/>
            </a:endParaRPr>
          </a:p>
          <a:p>
            <a:endParaRPr lang="en-GB" sz="1000" dirty="0">
              <a:solidFill>
                <a:srgbClr val="002060"/>
              </a:solidFill>
              <a:latin typeface="Calibri" panose="020F0502020204030204"/>
            </a:endParaRPr>
          </a:p>
          <a:p>
            <a:endParaRPr lang="en-GB" sz="12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5225"/>
              </p:ext>
            </p:extLst>
          </p:nvPr>
        </p:nvGraphicFramePr>
        <p:xfrm>
          <a:off x="9815691" y="5306896"/>
          <a:ext cx="1582243" cy="213360"/>
        </p:xfrm>
        <a:graphic>
          <a:graphicData uri="http://schemas.openxmlformats.org/drawingml/2006/table">
            <a:tbl>
              <a:tblPr firstRow="1" bandRow="1"/>
              <a:tblGrid>
                <a:gridCol w="1582243">
                  <a:extLst>
                    <a:ext uri="{9D8B030D-6E8A-4147-A177-3AD203B41FA5}">
                      <a16:colId xmlns:a16="http://schemas.microsoft.com/office/drawing/2014/main" val="1630403687"/>
                    </a:ext>
                  </a:extLst>
                </a:gridCol>
              </a:tblGrid>
              <a:tr h="1545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Projects in implementation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095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23859"/>
              </p:ext>
            </p:extLst>
          </p:nvPr>
        </p:nvGraphicFramePr>
        <p:xfrm>
          <a:off x="9815693" y="5540908"/>
          <a:ext cx="1582241" cy="335280"/>
        </p:xfrm>
        <a:graphic>
          <a:graphicData uri="http://schemas.openxmlformats.org/drawingml/2006/table">
            <a:tbl>
              <a:tblPr firstRow="1" bandRow="1"/>
              <a:tblGrid>
                <a:gridCol w="1582241">
                  <a:extLst>
                    <a:ext uri="{9D8B030D-6E8A-4147-A177-3AD203B41FA5}">
                      <a16:colId xmlns:a16="http://schemas.microsoft.com/office/drawing/2014/main" val="1630403687"/>
                    </a:ext>
                  </a:extLst>
                </a:gridCol>
              </a:tblGrid>
              <a:tr h="1545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j-lt"/>
                        </a:rPr>
                        <a:t>Change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from original proposals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1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518" y="366413"/>
            <a:ext cx="92120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Upcoming activity: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73796333"/>
              </p:ext>
            </p:extLst>
          </p:nvPr>
        </p:nvGraphicFramePr>
        <p:xfrm>
          <a:off x="333140" y="1389397"/>
          <a:ext cx="7849694" cy="480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85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2319" y="375920"/>
            <a:ext cx="6280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Planned engagement: March - April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95785"/>
              </p:ext>
            </p:extLst>
          </p:nvPr>
        </p:nvGraphicFramePr>
        <p:xfrm>
          <a:off x="906498" y="1534001"/>
          <a:ext cx="7362220" cy="4323804"/>
        </p:xfrm>
        <a:graphic>
          <a:graphicData uri="http://schemas.openxmlformats.org/drawingml/2006/table">
            <a:tbl>
              <a:tblPr firstRow="1" firstCol="1" bandRow="1"/>
              <a:tblGrid>
                <a:gridCol w="1295448">
                  <a:extLst>
                    <a:ext uri="{9D8B030D-6E8A-4147-A177-3AD203B41FA5}">
                      <a16:colId xmlns:a16="http://schemas.microsoft.com/office/drawing/2014/main" val="1178894574"/>
                    </a:ext>
                  </a:extLst>
                </a:gridCol>
                <a:gridCol w="932467">
                  <a:extLst>
                    <a:ext uri="{9D8B030D-6E8A-4147-A177-3AD203B41FA5}">
                      <a16:colId xmlns:a16="http://schemas.microsoft.com/office/drawing/2014/main" val="1388242038"/>
                    </a:ext>
                  </a:extLst>
                </a:gridCol>
                <a:gridCol w="5134305">
                  <a:extLst>
                    <a:ext uri="{9D8B030D-6E8A-4147-A177-3AD203B41FA5}">
                      <a16:colId xmlns:a16="http://schemas.microsoft.com/office/drawing/2014/main" val="839222377"/>
                    </a:ext>
                  </a:extLst>
                </a:gridCol>
              </a:tblGrid>
              <a:tr h="2953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Date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0" marR="438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College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0" marR="438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Meeting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0" marR="438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082"/>
                  </a:ext>
                </a:extLst>
              </a:tr>
              <a:tr h="185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Administrators Forum 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01696"/>
                  </a:ext>
                </a:extLst>
              </a:tr>
              <a:tr h="191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Assurance and Enhancement Committee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435581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Experience Committee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15281"/>
                  </a:ext>
                </a:extLst>
              </a:tr>
              <a:tr h="2144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meeting with TOAF and CLTC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72206"/>
                  </a:ext>
                </a:extLst>
              </a:tr>
              <a:tr h="1580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CAHSS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SSO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86170"/>
                  </a:ext>
                </a:extLst>
              </a:tr>
              <a:tr h="237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CAHSS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CUGLAT (UG Learning and Teaching)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69563"/>
                  </a:ext>
                </a:extLst>
              </a:tr>
              <a:tr h="1580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CAHSS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PGR Managers Network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55973"/>
                  </a:ext>
                </a:extLst>
              </a:tr>
              <a:tr h="191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 Learning and Teaching Committee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15074"/>
                  </a:ext>
                </a:extLst>
              </a:tr>
              <a:tr h="1467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March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School Administrators'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71396"/>
                  </a:ext>
                </a:extLst>
              </a:tr>
              <a:tr h="2675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March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CAHSS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Taught Programme Managers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06677"/>
                  </a:ext>
                </a:extLst>
              </a:tr>
              <a:tr h="2235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April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Administrators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97297"/>
                  </a:ext>
                </a:extLst>
              </a:tr>
              <a:tr h="2257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May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CAHSS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CPGSC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8166"/>
                  </a:ext>
                </a:extLst>
              </a:tr>
              <a:tr h="1354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May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Taught Learning and Teaching Committee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97964"/>
                  </a:ext>
                </a:extLst>
              </a:tr>
              <a:tr h="2088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Business Management Group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58986"/>
                  </a:ext>
                </a:extLst>
              </a:tr>
              <a:tr h="191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CMVM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PGT Directors’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28386"/>
                  </a:ext>
                </a:extLst>
              </a:tr>
              <a:tr h="158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 (April)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CAHSS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Tutors’ Network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13917"/>
                  </a:ext>
                </a:extLst>
              </a:tr>
              <a:tr h="191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Researcher Training Committee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74792"/>
                  </a:ext>
                </a:extLst>
              </a:tr>
              <a:tr h="2144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Tutor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18184"/>
                  </a:ext>
                </a:extLst>
              </a:tr>
              <a:tr h="790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Support Teams Forum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0" marR="43860" marT="0" marB="0"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2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5240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11">
      <a:dk1>
        <a:srgbClr val="4C565C"/>
      </a:dk1>
      <a:lt1>
        <a:sysClr val="window" lastClr="FFFFFF"/>
      </a:lt1>
      <a:dk2>
        <a:srgbClr val="810262"/>
      </a:dk2>
      <a:lt2>
        <a:srgbClr val="E5E5E5"/>
      </a:lt2>
      <a:accent1>
        <a:srgbClr val="4C565C"/>
      </a:accent1>
      <a:accent2>
        <a:srgbClr val="810262"/>
      </a:accent2>
      <a:accent3>
        <a:srgbClr val="662D91"/>
      </a:accent3>
      <a:accent4>
        <a:srgbClr val="BEC3C6"/>
      </a:accent4>
      <a:accent5>
        <a:srgbClr val="B32276"/>
      </a:accent5>
      <a:accent6>
        <a:srgbClr val="325572"/>
      </a:accent6>
      <a:hlink>
        <a:srgbClr val="325572"/>
      </a:hlink>
      <a:folHlink>
        <a:srgbClr val="8102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23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oE Service Excellence Programme template.potx" id="{9B5CD23A-93BA-44D4-8942-D2E7AF332B57}" vid="{663E2F69-C1CD-4074-B28A-8ADDABE9FC56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C41BBEEEA774697A3588A036784FD" ma:contentTypeVersion="6" ma:contentTypeDescription="Create a new document." ma:contentTypeScope="" ma:versionID="05ea260b84848d9e4bfaa01be54928d6">
  <xsd:schema xmlns:xsd="http://www.w3.org/2001/XMLSchema" xmlns:xs="http://www.w3.org/2001/XMLSchema" xmlns:p="http://schemas.microsoft.com/office/2006/metadata/properties" xmlns:ns2="b8e39e88-850e-4e42-8296-60c3276aad33" targetNamespace="http://schemas.microsoft.com/office/2006/metadata/properties" ma:root="true" ma:fieldsID="343223fe1d98b22ed736466e8ed4d969" ns2:_="">
    <xsd:import namespace="b8e39e88-850e-4e42-8296-60c3276aa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9e88-850e-4e42-8296-60c3276aa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3B1C7A-1C7B-4BEF-9D26-731D9A840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1C0D8B-C04C-4E21-B3A7-4E700A23D100}">
  <ds:schemaRefs>
    <ds:schemaRef ds:uri="http://schemas.microsoft.com/office/2006/metadata/properties"/>
    <ds:schemaRef ds:uri="b8e39e88-850e-4e42-8296-60c3276aad3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4B3F26-686F-45A1-86A0-8AF224625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39e88-850e-4e42-8296-60c3276aa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7514</TotalTime>
  <Words>358</Words>
  <Application>Microsoft Office PowerPoint</Application>
  <PresentationFormat>Widescreen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Grande</vt:lpstr>
      <vt:lpstr>Times New Roman</vt:lpstr>
      <vt:lpstr>Wingdings</vt:lpstr>
      <vt:lpstr>1_Office Theme</vt:lpstr>
      <vt:lpstr>Student Administration &amp; Support (SA&amp;S)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CAIRNS Catriona</dc:creator>
  <cp:lastModifiedBy>HARVEY Sarah</cp:lastModifiedBy>
  <cp:revision>22</cp:revision>
  <cp:lastPrinted>2019-02-21T13:48:54Z</cp:lastPrinted>
  <dcterms:created xsi:type="dcterms:W3CDTF">2019-02-21T13:48:43Z</dcterms:created>
  <dcterms:modified xsi:type="dcterms:W3CDTF">2019-03-01T09:21:01Z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0x0101003D6C41BBEEEA774697A3588A036784FD</vt:lpwstr>
  </property>
</Properties>
</file>