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65"/>
  </p:notesMasterIdLst>
  <p:sldIdLst>
    <p:sldId id="310" r:id="rId2"/>
    <p:sldId id="332" r:id="rId3"/>
    <p:sldId id="275" r:id="rId4"/>
    <p:sldId id="590" r:id="rId5"/>
    <p:sldId id="298" r:id="rId6"/>
    <p:sldId id="301" r:id="rId7"/>
    <p:sldId id="600" r:id="rId8"/>
    <p:sldId id="265" r:id="rId9"/>
    <p:sldId id="582" r:id="rId10"/>
    <p:sldId id="583" r:id="rId11"/>
    <p:sldId id="271" r:id="rId12"/>
    <p:sldId id="585" r:id="rId13"/>
    <p:sldId id="578" r:id="rId14"/>
    <p:sldId id="390" r:id="rId15"/>
    <p:sldId id="273" r:id="rId16"/>
    <p:sldId id="568" r:id="rId17"/>
    <p:sldId id="403" r:id="rId18"/>
    <p:sldId id="570" r:id="rId19"/>
    <p:sldId id="562" r:id="rId20"/>
    <p:sldId id="569" r:id="rId21"/>
    <p:sldId id="324" r:id="rId22"/>
    <p:sldId id="325" r:id="rId23"/>
    <p:sldId id="572" r:id="rId24"/>
    <p:sldId id="564" r:id="rId25"/>
    <p:sldId id="299" r:id="rId26"/>
    <p:sldId id="393" r:id="rId27"/>
    <p:sldId id="392" r:id="rId28"/>
    <p:sldId id="311" r:id="rId29"/>
    <p:sldId id="601" r:id="rId30"/>
    <p:sldId id="575" r:id="rId31"/>
    <p:sldId id="563" r:id="rId32"/>
    <p:sldId id="574" r:id="rId33"/>
    <p:sldId id="603" r:id="rId34"/>
    <p:sldId id="571" r:id="rId35"/>
    <p:sldId id="312" r:id="rId36"/>
    <p:sldId id="391" r:id="rId37"/>
    <p:sldId id="602" r:id="rId38"/>
    <p:sldId id="382" r:id="rId39"/>
    <p:sldId id="320" r:id="rId40"/>
    <p:sldId id="381" r:id="rId41"/>
    <p:sldId id="573" r:id="rId42"/>
    <p:sldId id="566" r:id="rId43"/>
    <p:sldId id="302" r:id="rId44"/>
    <p:sldId id="398" r:id="rId45"/>
    <p:sldId id="266" r:id="rId46"/>
    <p:sldId id="586" r:id="rId47"/>
    <p:sldId id="588" r:id="rId48"/>
    <p:sldId id="400" r:id="rId49"/>
    <p:sldId id="401" r:id="rId50"/>
    <p:sldId id="314" r:id="rId51"/>
    <p:sldId id="509" r:id="rId52"/>
    <p:sldId id="402" r:id="rId53"/>
    <p:sldId id="355" r:id="rId54"/>
    <p:sldId id="576" r:id="rId55"/>
    <p:sldId id="567" r:id="rId56"/>
    <p:sldId id="303" r:id="rId57"/>
    <p:sldId id="577" r:id="rId58"/>
    <p:sldId id="354" r:id="rId59"/>
    <p:sldId id="339" r:id="rId60"/>
    <p:sldId id="296" r:id="rId61"/>
    <p:sldId id="558" r:id="rId62"/>
    <p:sldId id="386" r:id="rId63"/>
    <p:sldId id="514" r:id="rId64"/>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1ADAB8A1-B444-4863-90AA-3B2F19F2F604}">
          <p14:sldIdLst>
            <p14:sldId id="310"/>
            <p14:sldId id="332"/>
          </p14:sldIdLst>
        </p14:section>
        <p14:section name="Data Management Planning" id="{7C016679-9888-4B77-9127-8B714EF06CC6}">
          <p14:sldIdLst>
            <p14:sldId id="275"/>
            <p14:sldId id="590"/>
            <p14:sldId id="298"/>
            <p14:sldId id="301"/>
            <p14:sldId id="600"/>
            <p14:sldId id="265"/>
            <p14:sldId id="582"/>
          </p14:sldIdLst>
        </p14:section>
        <p14:section name="DMPonline" id="{F8A4614E-ECFE-4F63-BF58-B88E4FFD37FE}">
          <p14:sldIdLst>
            <p14:sldId id="583"/>
            <p14:sldId id="271"/>
            <p14:sldId id="585"/>
          </p14:sldIdLst>
        </p14:section>
        <p14:section name="Writing a DMP" id="{9CAAC253-C4EE-490B-BFB9-276150FA4D8B}">
          <p14:sldIdLst>
            <p14:sldId id="578"/>
            <p14:sldId id="390"/>
          </p14:sldIdLst>
        </p14:section>
        <p14:section name="Data Collection" id="{68FED33B-0954-4554-B4EF-7C8166101960}">
          <p14:sldIdLst>
            <p14:sldId id="273"/>
            <p14:sldId id="568"/>
            <p14:sldId id="403"/>
            <p14:sldId id="570"/>
          </p14:sldIdLst>
        </p14:section>
        <p14:section name="Documentation and Metadata" id="{6D5E8328-E65B-492B-952F-F4B78E88DAC1}">
          <p14:sldIdLst>
            <p14:sldId id="562"/>
            <p14:sldId id="569"/>
            <p14:sldId id="324"/>
            <p14:sldId id="325"/>
            <p14:sldId id="572"/>
          </p14:sldIdLst>
        </p14:section>
        <p14:section name="Ethics and Legal Compliance" id="{033334BE-6445-4A68-917F-312E24C1EC88}">
          <p14:sldIdLst>
            <p14:sldId id="564"/>
            <p14:sldId id="299"/>
            <p14:sldId id="393"/>
            <p14:sldId id="392"/>
            <p14:sldId id="311"/>
            <p14:sldId id="601"/>
            <p14:sldId id="575"/>
          </p14:sldIdLst>
        </p14:section>
        <p14:section name="Storage and Back-Up" id="{27DE637B-952E-49E1-9911-27FAB0E04F07}">
          <p14:sldIdLst>
            <p14:sldId id="563"/>
            <p14:sldId id="574"/>
            <p14:sldId id="603"/>
            <p14:sldId id="571"/>
            <p14:sldId id="312"/>
            <p14:sldId id="391"/>
            <p14:sldId id="602"/>
            <p14:sldId id="382"/>
            <p14:sldId id="320"/>
            <p14:sldId id="381"/>
            <p14:sldId id="573"/>
          </p14:sldIdLst>
        </p14:section>
        <p14:section name="Preservation" id="{0EA3F46D-72ED-447F-A166-B26FD42CC403}">
          <p14:sldIdLst>
            <p14:sldId id="566"/>
            <p14:sldId id="302"/>
            <p14:sldId id="398"/>
            <p14:sldId id="266"/>
          </p14:sldIdLst>
        </p14:section>
        <p14:section name="Data Sharing" id="{EDFC479E-C7F4-49C8-8502-0DF4B3819FC3}">
          <p14:sldIdLst>
            <p14:sldId id="586"/>
            <p14:sldId id="588"/>
            <p14:sldId id="400"/>
            <p14:sldId id="401"/>
            <p14:sldId id="314"/>
            <p14:sldId id="509"/>
            <p14:sldId id="402"/>
            <p14:sldId id="355"/>
            <p14:sldId id="576"/>
          </p14:sldIdLst>
        </p14:section>
        <p14:section name="Responsibilities" id="{6419E6C8-149F-46E1-9D59-945EA09BC003}">
          <p14:sldIdLst>
            <p14:sldId id="567"/>
            <p14:sldId id="303"/>
            <p14:sldId id="577"/>
          </p14:sldIdLst>
        </p14:section>
        <p14:section name="Support for RDM" id="{A1DE49F5-DAE3-41E1-A02A-EE99F743BD89}">
          <p14:sldIdLst>
            <p14:sldId id="354"/>
            <p14:sldId id="339"/>
            <p14:sldId id="296"/>
            <p14:sldId id="558"/>
            <p14:sldId id="386"/>
            <p14:sldId id="5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9538" autoAdjust="0"/>
  </p:normalViewPr>
  <p:slideViewPr>
    <p:cSldViewPr>
      <p:cViewPr varScale="1">
        <p:scale>
          <a:sx n="110" d="100"/>
          <a:sy n="110" d="100"/>
        </p:scale>
        <p:origin x="954" y="108"/>
      </p:cViewPr>
      <p:guideLst>
        <p:guide orient="horz" pos="2160"/>
        <p:guide pos="3840"/>
      </p:guideLst>
    </p:cSldViewPr>
  </p:slideViewPr>
  <p:outlineViewPr>
    <p:cViewPr>
      <p:scale>
        <a:sx n="33" d="100"/>
        <a:sy n="33" d="100"/>
      </p:scale>
      <p:origin x="0" y="4637"/>
    </p:cViewPr>
  </p:outlineViewPr>
  <p:notesTextViewPr>
    <p:cViewPr>
      <p:scale>
        <a:sx n="3" d="2"/>
        <a:sy n="3" d="2"/>
      </p:scale>
      <p:origin x="0" y="0"/>
    </p:cViewPr>
  </p:notesTextViewPr>
  <p:sorterViewPr>
    <p:cViewPr>
      <p:scale>
        <a:sx n="120" d="100"/>
        <a:sy n="120" d="100"/>
      </p:scale>
      <p:origin x="0" y="-221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ed.ac.uk/is/data-training" TargetMode="Externa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hyperlink" Target="http://www.ed.ac.uk/is/research-data-service" TargetMode="External"/><Relationship Id="rId1" Type="http://schemas.openxmlformats.org/officeDocument/2006/relationships/hyperlink" Target="mailto:data-support@ed.ac.uk" TargetMode="Externa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hyperlink" Target="http://datablog.is.ed.ac.uk/" TargetMode="External"/><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data-support@ed.ac.uk" TargetMode="External"/><Relationship Id="rId7" Type="http://schemas.openxmlformats.org/officeDocument/2006/relationships/image" Target="../media/image8.png"/><Relationship Id="rId12" Type="http://schemas.openxmlformats.org/officeDocument/2006/relationships/hyperlink" Target="http://datablog.is.ed.ac.uk/" TargetMode="External"/><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hyperlink" Target="http://www.ed.ac.uk/is/research-data-service" TargetMode="External"/><Relationship Id="rId11" Type="http://schemas.openxmlformats.org/officeDocument/2006/relationships/image" Target="../media/image11.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http://www.ed.ac.uk/is/data-train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D2199-AD2A-4C36-8DD6-08582CFEA26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9E5D940-4061-42D2-A4F7-32BDF8798C23}">
      <dgm:prSet/>
      <dgm:spPr/>
      <dgm:t>
        <a:bodyPr/>
        <a:lstStyle/>
        <a:p>
          <a:r>
            <a:rPr lang="en-GB"/>
            <a:t>General RDM queries &amp; requests for help writing a DMP should be sent to </a:t>
          </a:r>
          <a:r>
            <a:rPr lang="en-GB">
              <a:hlinkClick xmlns:r="http://schemas.openxmlformats.org/officeDocument/2006/relationships" r:id="rId1"/>
            </a:rPr>
            <a:t>data-support@ed.ac.uk</a:t>
          </a:r>
          <a:r>
            <a:rPr lang="en-GB"/>
            <a:t> </a:t>
          </a:r>
          <a:endParaRPr lang="en-US" dirty="0"/>
        </a:p>
      </dgm:t>
    </dgm:pt>
    <dgm:pt modelId="{00FE2614-9E5C-4838-8D7E-0B33ACDEC55E}" type="parTrans" cxnId="{27BDB083-C2D5-4894-837F-A3BA408D17E2}">
      <dgm:prSet/>
      <dgm:spPr/>
      <dgm:t>
        <a:bodyPr/>
        <a:lstStyle/>
        <a:p>
          <a:endParaRPr lang="en-US"/>
        </a:p>
      </dgm:t>
    </dgm:pt>
    <dgm:pt modelId="{CF63288B-47D8-40A0-977A-54978EFC2BC5}" type="sibTrans" cxnId="{27BDB083-C2D5-4894-837F-A3BA408D17E2}">
      <dgm:prSet/>
      <dgm:spPr/>
      <dgm:t>
        <a:bodyPr/>
        <a:lstStyle/>
        <a:p>
          <a:endParaRPr lang="en-US"/>
        </a:p>
      </dgm:t>
    </dgm:pt>
    <dgm:pt modelId="{1A8AE98C-A17A-45DA-9A03-8A9BB7233087}">
      <dgm:prSet/>
      <dgm:spPr/>
      <dgm:t>
        <a:bodyPr/>
        <a:lstStyle/>
        <a:p>
          <a:r>
            <a:rPr lang="en-GB"/>
            <a:t>RDM website: </a:t>
          </a:r>
          <a:r>
            <a:rPr lang="en-GB">
              <a:hlinkClick xmlns:r="http://schemas.openxmlformats.org/officeDocument/2006/relationships" r:id="rId2"/>
            </a:rPr>
            <a:t>http://www.ed.ac.uk/is/research-data-service</a:t>
          </a:r>
          <a:r>
            <a:rPr lang="en-GB"/>
            <a:t>   </a:t>
          </a:r>
          <a:endParaRPr lang="en-US"/>
        </a:p>
      </dgm:t>
    </dgm:pt>
    <dgm:pt modelId="{4F003C89-7096-4B3D-989C-AC6A224C207C}" type="parTrans" cxnId="{77670B92-9294-4356-B41B-CB696C5AAA76}">
      <dgm:prSet/>
      <dgm:spPr/>
      <dgm:t>
        <a:bodyPr/>
        <a:lstStyle/>
        <a:p>
          <a:endParaRPr lang="en-US"/>
        </a:p>
      </dgm:t>
    </dgm:pt>
    <dgm:pt modelId="{6C437810-A818-4FF0-8D69-723EA8DFFB86}" type="sibTrans" cxnId="{77670B92-9294-4356-B41B-CB696C5AAA76}">
      <dgm:prSet/>
      <dgm:spPr/>
      <dgm:t>
        <a:bodyPr/>
        <a:lstStyle/>
        <a:p>
          <a:endParaRPr lang="en-US"/>
        </a:p>
      </dgm:t>
    </dgm:pt>
    <dgm:pt modelId="{ED4684EE-4516-4B3A-98E8-8922CC5CE6A5}">
      <dgm:prSet/>
      <dgm:spPr/>
      <dgm:t>
        <a:bodyPr/>
        <a:lstStyle/>
        <a:p>
          <a:r>
            <a:rPr lang="en-GB"/>
            <a:t>Training Courses: </a:t>
          </a:r>
          <a:r>
            <a:rPr lang="en-GB">
              <a:hlinkClick xmlns:r="http://schemas.openxmlformats.org/officeDocument/2006/relationships" r:id="rId3"/>
            </a:rPr>
            <a:t>www.ed.ac.uk/is/data-training</a:t>
          </a:r>
          <a:r>
            <a:rPr lang="en-GB"/>
            <a:t> </a:t>
          </a:r>
          <a:endParaRPr lang="en-US"/>
        </a:p>
      </dgm:t>
    </dgm:pt>
    <dgm:pt modelId="{37F5D2C2-94B7-4CBA-ABC6-9A1A7F781187}" type="parTrans" cxnId="{A07B2FEC-EB3E-4F83-9B68-0DD1A02BAA15}">
      <dgm:prSet/>
      <dgm:spPr/>
      <dgm:t>
        <a:bodyPr/>
        <a:lstStyle/>
        <a:p>
          <a:endParaRPr lang="en-US"/>
        </a:p>
      </dgm:t>
    </dgm:pt>
    <dgm:pt modelId="{CA6C7691-06CD-4808-BBFB-19D2118650F5}" type="sibTrans" cxnId="{A07B2FEC-EB3E-4F83-9B68-0DD1A02BAA15}">
      <dgm:prSet/>
      <dgm:spPr/>
      <dgm:t>
        <a:bodyPr/>
        <a:lstStyle/>
        <a:p>
          <a:endParaRPr lang="en-US"/>
        </a:p>
      </dgm:t>
    </dgm:pt>
    <dgm:pt modelId="{EDCC717F-2F41-42D2-8667-327760628202}">
      <dgm:prSet/>
      <dgm:spPr/>
      <dgm:t>
        <a:bodyPr/>
        <a:lstStyle/>
        <a:p>
          <a:r>
            <a:rPr lang="en-GB"/>
            <a:t>RDM blog: </a:t>
          </a:r>
          <a:r>
            <a:rPr lang="en-GB">
              <a:hlinkClick xmlns:r="http://schemas.openxmlformats.org/officeDocument/2006/relationships" r:id="rId4"/>
            </a:rPr>
            <a:t>http://datablog.is.ed.ac.uk</a:t>
          </a:r>
          <a:r>
            <a:rPr lang="en-GB"/>
            <a:t>  </a:t>
          </a:r>
          <a:endParaRPr lang="en-US"/>
        </a:p>
      </dgm:t>
    </dgm:pt>
    <dgm:pt modelId="{B6D03F57-D3AD-427C-9B38-68DB51E15A74}" type="parTrans" cxnId="{108A1930-5794-464D-8F5B-FAD4AA29439A}">
      <dgm:prSet/>
      <dgm:spPr/>
      <dgm:t>
        <a:bodyPr/>
        <a:lstStyle/>
        <a:p>
          <a:endParaRPr lang="en-US"/>
        </a:p>
      </dgm:t>
    </dgm:pt>
    <dgm:pt modelId="{14227393-05BA-435C-9390-FB6CFC07ED8F}" type="sibTrans" cxnId="{108A1930-5794-464D-8F5B-FAD4AA29439A}">
      <dgm:prSet/>
      <dgm:spPr/>
      <dgm:t>
        <a:bodyPr/>
        <a:lstStyle/>
        <a:p>
          <a:endParaRPr lang="en-US"/>
        </a:p>
      </dgm:t>
    </dgm:pt>
    <dgm:pt modelId="{EFA6AEDC-566A-4A0F-8222-2907A1BAA26F}" type="pres">
      <dgm:prSet presAssocID="{397D2199-AD2A-4C36-8DD6-08582CFEA26C}" presName="root" presStyleCnt="0">
        <dgm:presLayoutVars>
          <dgm:dir/>
          <dgm:resizeHandles val="exact"/>
        </dgm:presLayoutVars>
      </dgm:prSet>
      <dgm:spPr/>
    </dgm:pt>
    <dgm:pt modelId="{8B635267-5F74-4D01-9B8E-855007C50180}" type="pres">
      <dgm:prSet presAssocID="{69E5D940-4061-42D2-A4F7-32BDF8798C23}" presName="compNode" presStyleCnt="0"/>
      <dgm:spPr/>
    </dgm:pt>
    <dgm:pt modelId="{8AF483FB-2D5E-49D3-A114-56A138744554}" type="pres">
      <dgm:prSet presAssocID="{69E5D940-4061-42D2-A4F7-32BDF8798C23}" presName="bgRect" presStyleLbl="bgShp" presStyleIdx="0" presStyleCnt="4"/>
      <dgm:spPr/>
    </dgm:pt>
    <dgm:pt modelId="{658DBAAC-A598-4541-8726-297ED1E9D9E0}" type="pres">
      <dgm:prSet presAssocID="{69E5D940-4061-42D2-A4F7-32BDF8798C23}" presName="iconRect" presStyleLbl="node1" presStyleIdx="0"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EA03CAA4-8A1F-4E65-93E7-4E5DD4FA0370}" type="pres">
      <dgm:prSet presAssocID="{69E5D940-4061-42D2-A4F7-32BDF8798C23}" presName="spaceRect" presStyleCnt="0"/>
      <dgm:spPr/>
    </dgm:pt>
    <dgm:pt modelId="{2765AB0E-C70E-49FE-9E69-EB79FBE4150C}" type="pres">
      <dgm:prSet presAssocID="{69E5D940-4061-42D2-A4F7-32BDF8798C23}" presName="parTx" presStyleLbl="revTx" presStyleIdx="0" presStyleCnt="4">
        <dgm:presLayoutVars>
          <dgm:chMax val="0"/>
          <dgm:chPref val="0"/>
        </dgm:presLayoutVars>
      </dgm:prSet>
      <dgm:spPr/>
    </dgm:pt>
    <dgm:pt modelId="{B43F97F1-D19D-48E7-AB6A-5F78A71A6AFA}" type="pres">
      <dgm:prSet presAssocID="{CF63288B-47D8-40A0-977A-54978EFC2BC5}" presName="sibTrans" presStyleCnt="0"/>
      <dgm:spPr/>
    </dgm:pt>
    <dgm:pt modelId="{999D4ED5-511A-45B7-8C99-7B2ACD0DFCBF}" type="pres">
      <dgm:prSet presAssocID="{1A8AE98C-A17A-45DA-9A03-8A9BB7233087}" presName="compNode" presStyleCnt="0"/>
      <dgm:spPr/>
    </dgm:pt>
    <dgm:pt modelId="{24BF7E6F-1139-482C-8706-9DE781253666}" type="pres">
      <dgm:prSet presAssocID="{1A8AE98C-A17A-45DA-9A03-8A9BB7233087}" presName="bgRect" presStyleLbl="bgShp" presStyleIdx="1" presStyleCnt="4"/>
      <dgm:spPr/>
    </dgm:pt>
    <dgm:pt modelId="{9FC637F5-41D0-4FC2-AEA3-9CE9D9CBB8D6}" type="pres">
      <dgm:prSet presAssocID="{1A8AE98C-A17A-45DA-9A03-8A9BB7233087}" presName="iconRect" presStyleLbl="node1" presStyleIdx="1"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Internet"/>
        </a:ext>
      </dgm:extLst>
    </dgm:pt>
    <dgm:pt modelId="{F794C8FC-08E8-475C-B58B-41C417BA71F8}" type="pres">
      <dgm:prSet presAssocID="{1A8AE98C-A17A-45DA-9A03-8A9BB7233087}" presName="spaceRect" presStyleCnt="0"/>
      <dgm:spPr/>
    </dgm:pt>
    <dgm:pt modelId="{AFEB81B4-52FF-47A8-A756-B8EC89434E8C}" type="pres">
      <dgm:prSet presAssocID="{1A8AE98C-A17A-45DA-9A03-8A9BB7233087}" presName="parTx" presStyleLbl="revTx" presStyleIdx="1" presStyleCnt="4">
        <dgm:presLayoutVars>
          <dgm:chMax val="0"/>
          <dgm:chPref val="0"/>
        </dgm:presLayoutVars>
      </dgm:prSet>
      <dgm:spPr/>
    </dgm:pt>
    <dgm:pt modelId="{1061F8D7-739B-4940-9928-6F2F93EDBA07}" type="pres">
      <dgm:prSet presAssocID="{6C437810-A818-4FF0-8D69-723EA8DFFB86}" presName="sibTrans" presStyleCnt="0"/>
      <dgm:spPr/>
    </dgm:pt>
    <dgm:pt modelId="{0A666D86-EA13-4285-AD94-A7A10AD0B41F}" type="pres">
      <dgm:prSet presAssocID="{ED4684EE-4516-4B3A-98E8-8922CC5CE6A5}" presName="compNode" presStyleCnt="0"/>
      <dgm:spPr/>
    </dgm:pt>
    <dgm:pt modelId="{8A102A99-4B8C-4B39-918D-2FB250F1999C}" type="pres">
      <dgm:prSet presAssocID="{ED4684EE-4516-4B3A-98E8-8922CC5CE6A5}" presName="bgRect" presStyleLbl="bgShp" presStyleIdx="2" presStyleCnt="4"/>
      <dgm:spPr/>
    </dgm:pt>
    <dgm:pt modelId="{32B5A47D-BC8A-4D8C-A2B9-DB7E5AF2AE7B}" type="pres">
      <dgm:prSet presAssocID="{ED4684EE-4516-4B3A-98E8-8922CC5CE6A5}" presName="iconRect" presStyleLbl="node1" presStyleIdx="2" presStyleCnt="4"/>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C30CA430-6F84-4D52-A05A-DEA7605D15E4}" type="pres">
      <dgm:prSet presAssocID="{ED4684EE-4516-4B3A-98E8-8922CC5CE6A5}" presName="spaceRect" presStyleCnt="0"/>
      <dgm:spPr/>
    </dgm:pt>
    <dgm:pt modelId="{2C9DC8F2-4D9D-4EA5-A54C-D8C63E6797FA}" type="pres">
      <dgm:prSet presAssocID="{ED4684EE-4516-4B3A-98E8-8922CC5CE6A5}" presName="parTx" presStyleLbl="revTx" presStyleIdx="2" presStyleCnt="4">
        <dgm:presLayoutVars>
          <dgm:chMax val="0"/>
          <dgm:chPref val="0"/>
        </dgm:presLayoutVars>
      </dgm:prSet>
      <dgm:spPr/>
    </dgm:pt>
    <dgm:pt modelId="{D275676E-E068-442B-A130-0516481A61A4}" type="pres">
      <dgm:prSet presAssocID="{CA6C7691-06CD-4808-BBFB-19D2118650F5}" presName="sibTrans" presStyleCnt="0"/>
      <dgm:spPr/>
    </dgm:pt>
    <dgm:pt modelId="{2BE6E9AA-4B1F-426F-8C23-A82B31E2A921}" type="pres">
      <dgm:prSet presAssocID="{EDCC717F-2F41-42D2-8667-327760628202}" presName="compNode" presStyleCnt="0"/>
      <dgm:spPr/>
    </dgm:pt>
    <dgm:pt modelId="{7C17A1DC-CF9B-4E5B-90EF-946E84011132}" type="pres">
      <dgm:prSet presAssocID="{EDCC717F-2F41-42D2-8667-327760628202}" presName="bgRect" presStyleLbl="bgShp" presStyleIdx="3" presStyleCnt="4"/>
      <dgm:spPr/>
    </dgm:pt>
    <dgm:pt modelId="{BA4150FB-8DA8-4CE9-88B2-228206247156}" type="pres">
      <dgm:prSet presAssocID="{EDCC717F-2F41-42D2-8667-327760628202}" presName="iconRect" presStyleLbl="node1" presStyleIdx="3" presStyleCnt="4"/>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hat"/>
        </a:ext>
      </dgm:extLst>
    </dgm:pt>
    <dgm:pt modelId="{5DDF635D-0278-49F7-9531-E7DE6E4AFA35}" type="pres">
      <dgm:prSet presAssocID="{EDCC717F-2F41-42D2-8667-327760628202}" presName="spaceRect" presStyleCnt="0"/>
      <dgm:spPr/>
    </dgm:pt>
    <dgm:pt modelId="{35E43539-AC23-43B2-AED0-2DEB266A2E13}" type="pres">
      <dgm:prSet presAssocID="{EDCC717F-2F41-42D2-8667-327760628202}" presName="parTx" presStyleLbl="revTx" presStyleIdx="3" presStyleCnt="4">
        <dgm:presLayoutVars>
          <dgm:chMax val="0"/>
          <dgm:chPref val="0"/>
        </dgm:presLayoutVars>
      </dgm:prSet>
      <dgm:spPr/>
    </dgm:pt>
  </dgm:ptLst>
  <dgm:cxnLst>
    <dgm:cxn modelId="{C1F2E802-2C5E-4A1C-88ED-CD3C4632FE66}" type="presOf" srcId="{397D2199-AD2A-4C36-8DD6-08582CFEA26C}" destId="{EFA6AEDC-566A-4A0F-8222-2907A1BAA26F}" srcOrd="0" destOrd="0" presId="urn:microsoft.com/office/officeart/2018/2/layout/IconVerticalSolidList"/>
    <dgm:cxn modelId="{FAF25A04-860F-4DB9-B4BB-28A4F1BEB56D}" type="presOf" srcId="{1A8AE98C-A17A-45DA-9A03-8A9BB7233087}" destId="{AFEB81B4-52FF-47A8-A756-B8EC89434E8C}" srcOrd="0" destOrd="0" presId="urn:microsoft.com/office/officeart/2018/2/layout/IconVerticalSolidList"/>
    <dgm:cxn modelId="{25F7FC28-3340-4BAE-8F80-297B90B95715}" type="presOf" srcId="{69E5D940-4061-42D2-A4F7-32BDF8798C23}" destId="{2765AB0E-C70E-49FE-9E69-EB79FBE4150C}" srcOrd="0" destOrd="0" presId="urn:microsoft.com/office/officeart/2018/2/layout/IconVerticalSolidList"/>
    <dgm:cxn modelId="{108A1930-5794-464D-8F5B-FAD4AA29439A}" srcId="{397D2199-AD2A-4C36-8DD6-08582CFEA26C}" destId="{EDCC717F-2F41-42D2-8667-327760628202}" srcOrd="3" destOrd="0" parTransId="{B6D03F57-D3AD-427C-9B38-68DB51E15A74}" sibTransId="{14227393-05BA-435C-9390-FB6CFC07ED8F}"/>
    <dgm:cxn modelId="{81ABDB79-C2D4-4804-B6A6-0CB7D180A3BE}" type="presOf" srcId="{ED4684EE-4516-4B3A-98E8-8922CC5CE6A5}" destId="{2C9DC8F2-4D9D-4EA5-A54C-D8C63E6797FA}" srcOrd="0" destOrd="0" presId="urn:microsoft.com/office/officeart/2018/2/layout/IconVerticalSolidList"/>
    <dgm:cxn modelId="{27BDB083-C2D5-4894-837F-A3BA408D17E2}" srcId="{397D2199-AD2A-4C36-8DD6-08582CFEA26C}" destId="{69E5D940-4061-42D2-A4F7-32BDF8798C23}" srcOrd="0" destOrd="0" parTransId="{00FE2614-9E5C-4838-8D7E-0B33ACDEC55E}" sibTransId="{CF63288B-47D8-40A0-977A-54978EFC2BC5}"/>
    <dgm:cxn modelId="{77670B92-9294-4356-B41B-CB696C5AAA76}" srcId="{397D2199-AD2A-4C36-8DD6-08582CFEA26C}" destId="{1A8AE98C-A17A-45DA-9A03-8A9BB7233087}" srcOrd="1" destOrd="0" parTransId="{4F003C89-7096-4B3D-989C-AC6A224C207C}" sibTransId="{6C437810-A818-4FF0-8D69-723EA8DFFB86}"/>
    <dgm:cxn modelId="{A07B2FEC-EB3E-4F83-9B68-0DD1A02BAA15}" srcId="{397D2199-AD2A-4C36-8DD6-08582CFEA26C}" destId="{ED4684EE-4516-4B3A-98E8-8922CC5CE6A5}" srcOrd="2" destOrd="0" parTransId="{37F5D2C2-94B7-4CBA-ABC6-9A1A7F781187}" sibTransId="{CA6C7691-06CD-4808-BBFB-19D2118650F5}"/>
    <dgm:cxn modelId="{B53322FE-9DAB-433C-9D90-D1BD04C74714}" type="presOf" srcId="{EDCC717F-2F41-42D2-8667-327760628202}" destId="{35E43539-AC23-43B2-AED0-2DEB266A2E13}" srcOrd="0" destOrd="0" presId="urn:microsoft.com/office/officeart/2018/2/layout/IconVerticalSolidList"/>
    <dgm:cxn modelId="{1D4F6616-5123-4BB5-B728-108E39D4B582}" type="presParOf" srcId="{EFA6AEDC-566A-4A0F-8222-2907A1BAA26F}" destId="{8B635267-5F74-4D01-9B8E-855007C50180}" srcOrd="0" destOrd="0" presId="urn:microsoft.com/office/officeart/2018/2/layout/IconVerticalSolidList"/>
    <dgm:cxn modelId="{B5E0F545-71E1-4761-A4A8-CDFB734FC1C7}" type="presParOf" srcId="{8B635267-5F74-4D01-9B8E-855007C50180}" destId="{8AF483FB-2D5E-49D3-A114-56A138744554}" srcOrd="0" destOrd="0" presId="urn:microsoft.com/office/officeart/2018/2/layout/IconVerticalSolidList"/>
    <dgm:cxn modelId="{A09678E8-B81A-43CD-83EE-B6B883784685}" type="presParOf" srcId="{8B635267-5F74-4D01-9B8E-855007C50180}" destId="{658DBAAC-A598-4541-8726-297ED1E9D9E0}" srcOrd="1" destOrd="0" presId="urn:microsoft.com/office/officeart/2018/2/layout/IconVerticalSolidList"/>
    <dgm:cxn modelId="{F1A8B657-8372-47FD-9352-4DF14B84C00F}" type="presParOf" srcId="{8B635267-5F74-4D01-9B8E-855007C50180}" destId="{EA03CAA4-8A1F-4E65-93E7-4E5DD4FA0370}" srcOrd="2" destOrd="0" presId="urn:microsoft.com/office/officeart/2018/2/layout/IconVerticalSolidList"/>
    <dgm:cxn modelId="{F3F06FB5-ABAB-4978-8A11-841047E61D90}" type="presParOf" srcId="{8B635267-5F74-4D01-9B8E-855007C50180}" destId="{2765AB0E-C70E-49FE-9E69-EB79FBE4150C}" srcOrd="3" destOrd="0" presId="urn:microsoft.com/office/officeart/2018/2/layout/IconVerticalSolidList"/>
    <dgm:cxn modelId="{37E8C99F-0946-460F-99E1-4B454B66FE69}" type="presParOf" srcId="{EFA6AEDC-566A-4A0F-8222-2907A1BAA26F}" destId="{B43F97F1-D19D-48E7-AB6A-5F78A71A6AFA}" srcOrd="1" destOrd="0" presId="urn:microsoft.com/office/officeart/2018/2/layout/IconVerticalSolidList"/>
    <dgm:cxn modelId="{9EFDB96B-65C7-452C-B03D-C0F63E7DAE5D}" type="presParOf" srcId="{EFA6AEDC-566A-4A0F-8222-2907A1BAA26F}" destId="{999D4ED5-511A-45B7-8C99-7B2ACD0DFCBF}" srcOrd="2" destOrd="0" presId="urn:microsoft.com/office/officeart/2018/2/layout/IconVerticalSolidList"/>
    <dgm:cxn modelId="{60B7878F-F016-4F03-9C87-0E966BFB39A4}" type="presParOf" srcId="{999D4ED5-511A-45B7-8C99-7B2ACD0DFCBF}" destId="{24BF7E6F-1139-482C-8706-9DE781253666}" srcOrd="0" destOrd="0" presId="urn:microsoft.com/office/officeart/2018/2/layout/IconVerticalSolidList"/>
    <dgm:cxn modelId="{1FD82D91-7788-4BCE-AC5E-280551A7D4FC}" type="presParOf" srcId="{999D4ED5-511A-45B7-8C99-7B2ACD0DFCBF}" destId="{9FC637F5-41D0-4FC2-AEA3-9CE9D9CBB8D6}" srcOrd="1" destOrd="0" presId="urn:microsoft.com/office/officeart/2018/2/layout/IconVerticalSolidList"/>
    <dgm:cxn modelId="{99F29659-AF2D-4776-A87C-8237F3E344D3}" type="presParOf" srcId="{999D4ED5-511A-45B7-8C99-7B2ACD0DFCBF}" destId="{F794C8FC-08E8-475C-B58B-41C417BA71F8}" srcOrd="2" destOrd="0" presId="urn:microsoft.com/office/officeart/2018/2/layout/IconVerticalSolidList"/>
    <dgm:cxn modelId="{BA3AA4D5-301F-4BA4-8F47-02FEA47B37C8}" type="presParOf" srcId="{999D4ED5-511A-45B7-8C99-7B2ACD0DFCBF}" destId="{AFEB81B4-52FF-47A8-A756-B8EC89434E8C}" srcOrd="3" destOrd="0" presId="urn:microsoft.com/office/officeart/2018/2/layout/IconVerticalSolidList"/>
    <dgm:cxn modelId="{02A43405-307D-44CF-8DCC-557A6B7B2843}" type="presParOf" srcId="{EFA6AEDC-566A-4A0F-8222-2907A1BAA26F}" destId="{1061F8D7-739B-4940-9928-6F2F93EDBA07}" srcOrd="3" destOrd="0" presId="urn:microsoft.com/office/officeart/2018/2/layout/IconVerticalSolidList"/>
    <dgm:cxn modelId="{E241DC51-E35B-4662-8330-DE8F8868ABAD}" type="presParOf" srcId="{EFA6AEDC-566A-4A0F-8222-2907A1BAA26F}" destId="{0A666D86-EA13-4285-AD94-A7A10AD0B41F}" srcOrd="4" destOrd="0" presId="urn:microsoft.com/office/officeart/2018/2/layout/IconVerticalSolidList"/>
    <dgm:cxn modelId="{B572E210-5E80-44F2-A5BC-32866CE682FF}" type="presParOf" srcId="{0A666D86-EA13-4285-AD94-A7A10AD0B41F}" destId="{8A102A99-4B8C-4B39-918D-2FB250F1999C}" srcOrd="0" destOrd="0" presId="urn:microsoft.com/office/officeart/2018/2/layout/IconVerticalSolidList"/>
    <dgm:cxn modelId="{F9564AE6-D6DE-48DB-9298-842BC4C4CB69}" type="presParOf" srcId="{0A666D86-EA13-4285-AD94-A7A10AD0B41F}" destId="{32B5A47D-BC8A-4D8C-A2B9-DB7E5AF2AE7B}" srcOrd="1" destOrd="0" presId="urn:microsoft.com/office/officeart/2018/2/layout/IconVerticalSolidList"/>
    <dgm:cxn modelId="{370CE765-5386-48BC-B4B3-84706694BEAD}" type="presParOf" srcId="{0A666D86-EA13-4285-AD94-A7A10AD0B41F}" destId="{C30CA430-6F84-4D52-A05A-DEA7605D15E4}" srcOrd="2" destOrd="0" presId="urn:microsoft.com/office/officeart/2018/2/layout/IconVerticalSolidList"/>
    <dgm:cxn modelId="{BA2151BD-9F31-41E1-BF6D-CAA5EDD1043B}" type="presParOf" srcId="{0A666D86-EA13-4285-AD94-A7A10AD0B41F}" destId="{2C9DC8F2-4D9D-4EA5-A54C-D8C63E6797FA}" srcOrd="3" destOrd="0" presId="urn:microsoft.com/office/officeart/2018/2/layout/IconVerticalSolidList"/>
    <dgm:cxn modelId="{FF486820-8A06-4CF5-8C87-5371F9809D71}" type="presParOf" srcId="{EFA6AEDC-566A-4A0F-8222-2907A1BAA26F}" destId="{D275676E-E068-442B-A130-0516481A61A4}" srcOrd="5" destOrd="0" presId="urn:microsoft.com/office/officeart/2018/2/layout/IconVerticalSolidList"/>
    <dgm:cxn modelId="{E5DBABEA-89F2-4892-A914-DAAE05B1E272}" type="presParOf" srcId="{EFA6AEDC-566A-4A0F-8222-2907A1BAA26F}" destId="{2BE6E9AA-4B1F-426F-8C23-A82B31E2A921}" srcOrd="6" destOrd="0" presId="urn:microsoft.com/office/officeart/2018/2/layout/IconVerticalSolidList"/>
    <dgm:cxn modelId="{46AD9E91-C27E-4CC0-A211-E63893A00675}" type="presParOf" srcId="{2BE6E9AA-4B1F-426F-8C23-A82B31E2A921}" destId="{7C17A1DC-CF9B-4E5B-90EF-946E84011132}" srcOrd="0" destOrd="0" presId="urn:microsoft.com/office/officeart/2018/2/layout/IconVerticalSolidList"/>
    <dgm:cxn modelId="{E956E8BE-88A9-4EAB-9F07-59019755F8F1}" type="presParOf" srcId="{2BE6E9AA-4B1F-426F-8C23-A82B31E2A921}" destId="{BA4150FB-8DA8-4CE9-88B2-228206247156}" srcOrd="1" destOrd="0" presId="urn:microsoft.com/office/officeart/2018/2/layout/IconVerticalSolidList"/>
    <dgm:cxn modelId="{B1BDC014-643C-4CA9-8251-0B82F1FC2020}" type="presParOf" srcId="{2BE6E9AA-4B1F-426F-8C23-A82B31E2A921}" destId="{5DDF635D-0278-49F7-9531-E7DE6E4AFA35}" srcOrd="2" destOrd="0" presId="urn:microsoft.com/office/officeart/2018/2/layout/IconVerticalSolidList"/>
    <dgm:cxn modelId="{B4B577D4-B761-46E9-8E2E-61AA94446A55}" type="presParOf" srcId="{2BE6E9AA-4B1F-426F-8C23-A82B31E2A921}" destId="{35E43539-AC23-43B2-AED0-2DEB266A2E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483FB-2D5E-49D3-A114-56A138744554}">
      <dsp:nvSpPr>
        <dsp:cNvPr id="0" name=""/>
        <dsp:cNvSpPr/>
      </dsp:nvSpPr>
      <dsp:spPr>
        <a:xfrm>
          <a:off x="0" y="1228"/>
          <a:ext cx="9480550" cy="622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DBAAC-A598-4541-8726-297ED1E9D9E0}">
      <dsp:nvSpPr>
        <dsp:cNvPr id="0" name=""/>
        <dsp:cNvSpPr/>
      </dsp:nvSpPr>
      <dsp:spPr>
        <a:xfrm>
          <a:off x="188392" y="141355"/>
          <a:ext cx="342531" cy="342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65AB0E-C70E-49FE-9E69-EB79FBE4150C}">
      <dsp:nvSpPr>
        <dsp:cNvPr id="0" name=""/>
        <dsp:cNvSpPr/>
      </dsp:nvSpPr>
      <dsp:spPr>
        <a:xfrm>
          <a:off x="719316" y="1228"/>
          <a:ext cx="8761233" cy="62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11" tIns="65911" rIns="65911" bIns="65911" numCol="1" spcCol="1270" anchor="ctr" anchorCtr="0">
          <a:noAutofit/>
        </a:bodyPr>
        <a:lstStyle/>
        <a:p>
          <a:pPr marL="0" lvl="0" indent="0" algn="l" defTabSz="755650">
            <a:lnSpc>
              <a:spcPct val="90000"/>
            </a:lnSpc>
            <a:spcBef>
              <a:spcPct val="0"/>
            </a:spcBef>
            <a:spcAft>
              <a:spcPct val="35000"/>
            </a:spcAft>
            <a:buNone/>
          </a:pPr>
          <a:r>
            <a:rPr lang="en-GB" sz="1700" kern="1200"/>
            <a:t>General RDM queries &amp; requests for help writing a DMP should be sent to </a:t>
          </a:r>
          <a:r>
            <a:rPr lang="en-GB" sz="1700" kern="1200">
              <a:hlinkClick xmlns:r="http://schemas.openxmlformats.org/officeDocument/2006/relationships" r:id="rId3"/>
            </a:rPr>
            <a:t>data-support@ed.ac.uk</a:t>
          </a:r>
          <a:r>
            <a:rPr lang="en-GB" sz="1700" kern="1200"/>
            <a:t> </a:t>
          </a:r>
          <a:endParaRPr lang="en-US" sz="1700" kern="1200" dirty="0"/>
        </a:p>
      </dsp:txBody>
      <dsp:txXfrm>
        <a:off x="719316" y="1228"/>
        <a:ext cx="8761233" cy="622785"/>
      </dsp:txXfrm>
    </dsp:sp>
    <dsp:sp modelId="{24BF7E6F-1139-482C-8706-9DE781253666}">
      <dsp:nvSpPr>
        <dsp:cNvPr id="0" name=""/>
        <dsp:cNvSpPr/>
      </dsp:nvSpPr>
      <dsp:spPr>
        <a:xfrm>
          <a:off x="0" y="779710"/>
          <a:ext cx="9480550" cy="622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37F5-41D0-4FC2-AEA3-9CE9D9CBB8D6}">
      <dsp:nvSpPr>
        <dsp:cNvPr id="0" name=""/>
        <dsp:cNvSpPr/>
      </dsp:nvSpPr>
      <dsp:spPr>
        <a:xfrm>
          <a:off x="188392" y="919836"/>
          <a:ext cx="342531" cy="34253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EB81B4-52FF-47A8-A756-B8EC89434E8C}">
      <dsp:nvSpPr>
        <dsp:cNvPr id="0" name=""/>
        <dsp:cNvSpPr/>
      </dsp:nvSpPr>
      <dsp:spPr>
        <a:xfrm>
          <a:off x="719316" y="779710"/>
          <a:ext cx="8761233" cy="62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11" tIns="65911" rIns="65911" bIns="65911" numCol="1" spcCol="1270" anchor="ctr" anchorCtr="0">
          <a:noAutofit/>
        </a:bodyPr>
        <a:lstStyle/>
        <a:p>
          <a:pPr marL="0" lvl="0" indent="0" algn="l" defTabSz="755650">
            <a:lnSpc>
              <a:spcPct val="90000"/>
            </a:lnSpc>
            <a:spcBef>
              <a:spcPct val="0"/>
            </a:spcBef>
            <a:spcAft>
              <a:spcPct val="35000"/>
            </a:spcAft>
            <a:buNone/>
          </a:pPr>
          <a:r>
            <a:rPr lang="en-GB" sz="1700" kern="1200"/>
            <a:t>RDM website: </a:t>
          </a:r>
          <a:r>
            <a:rPr lang="en-GB" sz="1700" kern="1200">
              <a:hlinkClick xmlns:r="http://schemas.openxmlformats.org/officeDocument/2006/relationships" r:id="rId6"/>
            </a:rPr>
            <a:t>http://www.ed.ac.uk/is/research-data-service</a:t>
          </a:r>
          <a:r>
            <a:rPr lang="en-GB" sz="1700" kern="1200"/>
            <a:t>   </a:t>
          </a:r>
          <a:endParaRPr lang="en-US" sz="1700" kern="1200"/>
        </a:p>
      </dsp:txBody>
      <dsp:txXfrm>
        <a:off x="719316" y="779710"/>
        <a:ext cx="8761233" cy="622785"/>
      </dsp:txXfrm>
    </dsp:sp>
    <dsp:sp modelId="{8A102A99-4B8C-4B39-918D-2FB250F1999C}">
      <dsp:nvSpPr>
        <dsp:cNvPr id="0" name=""/>
        <dsp:cNvSpPr/>
      </dsp:nvSpPr>
      <dsp:spPr>
        <a:xfrm>
          <a:off x="0" y="1558191"/>
          <a:ext cx="9480550" cy="622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5A47D-BC8A-4D8C-A2B9-DB7E5AF2AE7B}">
      <dsp:nvSpPr>
        <dsp:cNvPr id="0" name=""/>
        <dsp:cNvSpPr/>
      </dsp:nvSpPr>
      <dsp:spPr>
        <a:xfrm>
          <a:off x="188392" y="1698318"/>
          <a:ext cx="342531" cy="34253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9DC8F2-4D9D-4EA5-A54C-D8C63E6797FA}">
      <dsp:nvSpPr>
        <dsp:cNvPr id="0" name=""/>
        <dsp:cNvSpPr/>
      </dsp:nvSpPr>
      <dsp:spPr>
        <a:xfrm>
          <a:off x="719316" y="1558191"/>
          <a:ext cx="8761233" cy="62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11" tIns="65911" rIns="65911" bIns="65911" numCol="1" spcCol="1270" anchor="ctr" anchorCtr="0">
          <a:noAutofit/>
        </a:bodyPr>
        <a:lstStyle/>
        <a:p>
          <a:pPr marL="0" lvl="0" indent="0" algn="l" defTabSz="755650">
            <a:lnSpc>
              <a:spcPct val="90000"/>
            </a:lnSpc>
            <a:spcBef>
              <a:spcPct val="0"/>
            </a:spcBef>
            <a:spcAft>
              <a:spcPct val="35000"/>
            </a:spcAft>
            <a:buNone/>
          </a:pPr>
          <a:r>
            <a:rPr lang="en-GB" sz="1700" kern="1200"/>
            <a:t>Training Courses: </a:t>
          </a:r>
          <a:r>
            <a:rPr lang="en-GB" sz="1700" kern="1200">
              <a:hlinkClick xmlns:r="http://schemas.openxmlformats.org/officeDocument/2006/relationships" r:id="rId9"/>
            </a:rPr>
            <a:t>www.ed.ac.uk/is/data-training</a:t>
          </a:r>
          <a:r>
            <a:rPr lang="en-GB" sz="1700" kern="1200"/>
            <a:t> </a:t>
          </a:r>
          <a:endParaRPr lang="en-US" sz="1700" kern="1200"/>
        </a:p>
      </dsp:txBody>
      <dsp:txXfrm>
        <a:off x="719316" y="1558191"/>
        <a:ext cx="8761233" cy="622785"/>
      </dsp:txXfrm>
    </dsp:sp>
    <dsp:sp modelId="{7C17A1DC-CF9B-4E5B-90EF-946E84011132}">
      <dsp:nvSpPr>
        <dsp:cNvPr id="0" name=""/>
        <dsp:cNvSpPr/>
      </dsp:nvSpPr>
      <dsp:spPr>
        <a:xfrm>
          <a:off x="0" y="2336673"/>
          <a:ext cx="9480550" cy="622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150FB-8DA8-4CE9-88B2-228206247156}">
      <dsp:nvSpPr>
        <dsp:cNvPr id="0" name=""/>
        <dsp:cNvSpPr/>
      </dsp:nvSpPr>
      <dsp:spPr>
        <a:xfrm>
          <a:off x="188392" y="2476799"/>
          <a:ext cx="342531" cy="342531"/>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43539-AC23-43B2-AED0-2DEB266A2E13}">
      <dsp:nvSpPr>
        <dsp:cNvPr id="0" name=""/>
        <dsp:cNvSpPr/>
      </dsp:nvSpPr>
      <dsp:spPr>
        <a:xfrm>
          <a:off x="719316" y="2336673"/>
          <a:ext cx="8761233" cy="62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11" tIns="65911" rIns="65911" bIns="65911" numCol="1" spcCol="1270" anchor="ctr" anchorCtr="0">
          <a:noAutofit/>
        </a:bodyPr>
        <a:lstStyle/>
        <a:p>
          <a:pPr marL="0" lvl="0" indent="0" algn="l" defTabSz="755650">
            <a:lnSpc>
              <a:spcPct val="90000"/>
            </a:lnSpc>
            <a:spcBef>
              <a:spcPct val="0"/>
            </a:spcBef>
            <a:spcAft>
              <a:spcPct val="35000"/>
            </a:spcAft>
            <a:buNone/>
          </a:pPr>
          <a:r>
            <a:rPr lang="en-GB" sz="1700" kern="1200"/>
            <a:t>RDM blog: </a:t>
          </a:r>
          <a:r>
            <a:rPr lang="en-GB" sz="1700" kern="1200">
              <a:hlinkClick xmlns:r="http://schemas.openxmlformats.org/officeDocument/2006/relationships" r:id="rId12"/>
            </a:rPr>
            <a:t>http://datablog.is.ed.ac.uk</a:t>
          </a:r>
          <a:r>
            <a:rPr lang="en-GB" sz="1700" kern="1200"/>
            <a:t>  </a:t>
          </a:r>
          <a:endParaRPr lang="en-US" sz="1700" kern="1200"/>
        </a:p>
      </dsp:txBody>
      <dsp:txXfrm>
        <a:off x="719316" y="2336673"/>
        <a:ext cx="8761233" cy="6227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1EBA6E8-B30E-4847-ABDD-D33BB5D1C90C}" type="datetimeFigureOut">
              <a:rPr lang="en-GB" smtClean="0"/>
              <a:t>07/06/2022</a:t>
            </a:fld>
            <a:endParaRPr lang="en-GB"/>
          </a:p>
        </p:txBody>
      </p:sp>
      <p:sp>
        <p:nvSpPr>
          <p:cNvPr id="4" name="Slide Image Placeholder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5C83C59-84D7-4E65-87EB-A8A3AB05F5EC}" type="slidenum">
              <a:rPr lang="en-GB" smtClean="0"/>
              <a:t>‹#›</a:t>
            </a:fld>
            <a:endParaRPr lang="en-GB"/>
          </a:p>
        </p:txBody>
      </p:sp>
    </p:spTree>
    <p:extLst>
      <p:ext uri="{BB962C8B-B14F-4D97-AF65-F5344CB8AC3E}">
        <p14:creationId xmlns:p14="http://schemas.microsoft.com/office/powerpoint/2010/main" val="201931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03483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05927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562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320018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71811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https://www.ed.ac.uk/information-services/research-support/research-data-service/training-skills/workshops-courses</a:t>
            </a:r>
          </a:p>
        </p:txBody>
      </p:sp>
      <p:sp>
        <p:nvSpPr>
          <p:cNvPr id="4" name="Slide Number Placeholder 3"/>
          <p:cNvSpPr>
            <a:spLocks noGrp="1"/>
          </p:cNvSpPr>
          <p:nvPr>
            <p:ph type="sldNum" sz="quarter" idx="5"/>
          </p:nvPr>
        </p:nvSpPr>
        <p:spPr/>
        <p:txBody>
          <a:bodyPr/>
          <a:lstStyle/>
          <a:p>
            <a:fld id="{45C83C59-84D7-4E65-87EB-A8A3AB05F5EC}" type="slidenum">
              <a:rPr lang="en-GB" smtClean="0"/>
              <a:t>28</a:t>
            </a:fld>
            <a:endParaRPr lang="en-GB"/>
          </a:p>
        </p:txBody>
      </p:sp>
    </p:spTree>
    <p:extLst>
      <p:ext uri="{BB962C8B-B14F-4D97-AF65-F5344CB8AC3E}">
        <p14:creationId xmlns:p14="http://schemas.microsoft.com/office/powerpoint/2010/main" val="202044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C83C59-84D7-4E65-87EB-A8A3AB05F5EC}" type="slidenum">
              <a:rPr lang="en-GB" smtClean="0"/>
              <a:t>29</a:t>
            </a:fld>
            <a:endParaRPr lang="en-GB"/>
          </a:p>
        </p:txBody>
      </p:sp>
    </p:spTree>
    <p:extLst>
      <p:ext uri="{BB962C8B-B14F-4D97-AF65-F5344CB8AC3E}">
        <p14:creationId xmlns:p14="http://schemas.microsoft.com/office/powerpoint/2010/main" val="207186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30234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1577588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396565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3542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03483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C83C59-84D7-4E65-87EB-A8A3AB05F5EC}" type="slidenum">
              <a:rPr lang="en-GB" smtClean="0"/>
              <a:t>38</a:t>
            </a:fld>
            <a:endParaRPr lang="en-GB"/>
          </a:p>
        </p:txBody>
      </p:sp>
    </p:spTree>
    <p:extLst>
      <p:ext uri="{BB962C8B-B14F-4D97-AF65-F5344CB8AC3E}">
        <p14:creationId xmlns:p14="http://schemas.microsoft.com/office/powerpoint/2010/main" val="202673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45337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720755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987288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8C41C4-C751-4DBE-A5E2-59999604A9F6}" type="slidenum">
              <a:rPr lang="en-GB" smtClean="0"/>
              <a:t>45</a:t>
            </a:fld>
            <a:endParaRPr lang="en-GB"/>
          </a:p>
        </p:txBody>
      </p:sp>
    </p:spTree>
    <p:extLst>
      <p:ext uri="{BB962C8B-B14F-4D97-AF65-F5344CB8AC3E}">
        <p14:creationId xmlns:p14="http://schemas.microsoft.com/office/powerpoint/2010/main" val="1811004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53753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r>
              <a:rPr lang="en-GB">
                <a:ea typeface="+mn-ea"/>
                <a:cs typeface="+mn-cs"/>
              </a:rPr>
              <a:t>[Edited by Pauline 23 March 2021 – new DataShare address]</a:t>
            </a: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3016620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3723479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83C59-84D7-4E65-87EB-A8A3AB05F5EC}" type="slidenum">
              <a:rPr lang="en-GB" smtClean="0">
                <a:solidFill>
                  <a:prstClr val="black"/>
                </a:solidFill>
              </a:rPr>
              <a:pPr/>
              <a:t>53</a:t>
            </a:fld>
            <a:endParaRPr lang="en-GB" dirty="0">
              <a:solidFill>
                <a:prstClr val="black"/>
              </a:solidFill>
            </a:endParaRPr>
          </a:p>
        </p:txBody>
      </p:sp>
    </p:spTree>
    <p:extLst>
      <p:ext uri="{BB962C8B-B14F-4D97-AF65-F5344CB8AC3E}">
        <p14:creationId xmlns:p14="http://schemas.microsoft.com/office/powerpoint/2010/main" val="2469161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84795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Full details of funder requirements and sample plans on: https://dmponline.ed.ac.uk</a:t>
            </a:r>
          </a:p>
        </p:txBody>
      </p:sp>
    </p:spTree>
    <p:extLst>
      <p:ext uri="{BB962C8B-B14F-4D97-AF65-F5344CB8AC3E}">
        <p14:creationId xmlns:p14="http://schemas.microsoft.com/office/powerpoint/2010/main" val="4219317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3726304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by Pauline 23 March 2021 – new address for MANTRA.]</a:t>
            </a:r>
          </a:p>
        </p:txBody>
      </p:sp>
      <p:sp>
        <p:nvSpPr>
          <p:cNvPr id="4" name="Slide Number Placeholder 3"/>
          <p:cNvSpPr>
            <a:spLocks noGrp="1"/>
          </p:cNvSpPr>
          <p:nvPr>
            <p:ph type="sldNum" sz="quarter" idx="10"/>
          </p:nvPr>
        </p:nvSpPr>
        <p:spPr/>
        <p:txBody>
          <a:bodyPr/>
          <a:lstStyle/>
          <a:p>
            <a:fld id="{45C83C59-84D7-4E65-87EB-A8A3AB05F5EC}" type="slidenum">
              <a:rPr lang="en-GB" smtClean="0"/>
              <a:t>61</a:t>
            </a:fld>
            <a:endParaRPr lang="en-GB"/>
          </a:p>
        </p:txBody>
      </p:sp>
    </p:spTree>
    <p:extLst>
      <p:ext uri="{BB962C8B-B14F-4D97-AF65-F5344CB8AC3E}">
        <p14:creationId xmlns:p14="http://schemas.microsoft.com/office/powerpoint/2010/main" val="247465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C83C59-84D7-4E65-87EB-A8A3AB05F5EC}" type="slidenum">
              <a:rPr lang="en-GB" smtClean="0"/>
              <a:t>10</a:t>
            </a:fld>
            <a:endParaRPr lang="en-GB"/>
          </a:p>
        </p:txBody>
      </p:sp>
    </p:spTree>
    <p:extLst>
      <p:ext uri="{BB962C8B-B14F-4D97-AF65-F5344CB8AC3E}">
        <p14:creationId xmlns:p14="http://schemas.microsoft.com/office/powerpoint/2010/main" val="10183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 steps:</a:t>
            </a:r>
          </a:p>
          <a:p>
            <a:pPr marL="228600" indent="-228600">
              <a:buAutoNum type="arabicParenR"/>
            </a:pPr>
            <a:r>
              <a:rPr lang="en-GB" dirty="0"/>
              <a:t>Register / sign-on</a:t>
            </a:r>
          </a:p>
          <a:p>
            <a:pPr marL="228600" indent="-228600">
              <a:buAutoNum type="arabicParenR"/>
            </a:pPr>
            <a:r>
              <a:rPr lang="en-GB" dirty="0"/>
              <a:t>Create a new plan</a:t>
            </a:r>
          </a:p>
          <a:p>
            <a:pPr marL="228600" indent="-228600">
              <a:buAutoNum type="arabicParenR"/>
            </a:pPr>
            <a:r>
              <a:rPr lang="en-GB" dirty="0"/>
              <a:t>Show template and different guidance sets</a:t>
            </a:r>
          </a:p>
          <a:p>
            <a:pPr marL="228600" indent="-228600">
              <a:buAutoNum type="arabicParenR"/>
            </a:pPr>
            <a:r>
              <a:rPr lang="en-GB" dirty="0"/>
              <a:t>Demonstrate sharing of the plan</a:t>
            </a:r>
          </a:p>
          <a:p>
            <a:pPr marL="228600" indent="-228600">
              <a:buAutoNum type="arabicParenR"/>
            </a:pPr>
            <a:r>
              <a:rPr lang="en-GB" dirty="0"/>
              <a:t>Demonstrate </a:t>
            </a:r>
          </a:p>
        </p:txBody>
      </p:sp>
    </p:spTree>
    <p:extLst>
      <p:ext uri="{BB962C8B-B14F-4D97-AF65-F5344CB8AC3E}">
        <p14:creationId xmlns:p14="http://schemas.microsoft.com/office/powerpoint/2010/main" val="240655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Rights: GC Library </a:t>
            </a:r>
            <a:r>
              <a:rPr lang="en-GB" b="1" dirty="0"/>
              <a:t>CC BY-NC-SA 4.0</a:t>
            </a:r>
          </a:p>
          <a:p>
            <a:endParaRPr lang="en-GB" dirty="0"/>
          </a:p>
        </p:txBody>
      </p:sp>
      <p:sp>
        <p:nvSpPr>
          <p:cNvPr id="4" name="Slide Number Placeholder 3"/>
          <p:cNvSpPr>
            <a:spLocks noGrp="1"/>
          </p:cNvSpPr>
          <p:nvPr>
            <p:ph type="sldNum" sz="quarter" idx="10"/>
          </p:nvPr>
        </p:nvSpPr>
        <p:spPr/>
        <p:txBody>
          <a:bodyPr/>
          <a:lstStyle/>
          <a:p>
            <a:fld id="{45C83C59-84D7-4E65-87EB-A8A3AB05F5EC}" type="slidenum">
              <a:rPr lang="en-GB" smtClean="0"/>
              <a:t>13</a:t>
            </a:fld>
            <a:endParaRPr lang="en-GB"/>
          </a:p>
        </p:txBody>
      </p:sp>
    </p:spTree>
    <p:extLst>
      <p:ext uri="{BB962C8B-B14F-4D97-AF65-F5344CB8AC3E}">
        <p14:creationId xmlns:p14="http://schemas.microsoft.com/office/powerpoint/2010/main" val="293772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4954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2564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889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Calibri" panose="020F0502020204030204" pitchFamily="34" charset="0"/>
              </a:rPr>
              <a:t>© The University of Edinburgh</a:t>
            </a:r>
          </a:p>
        </p:txBody>
      </p:sp>
    </p:spTree>
    <p:extLst>
      <p:ext uri="{BB962C8B-B14F-4D97-AF65-F5344CB8AC3E}">
        <p14:creationId xmlns:p14="http://schemas.microsoft.com/office/powerpoint/2010/main" val="244275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910866"/>
            <a:ext cx="10363200" cy="1470025"/>
          </a:xfrm>
        </p:spPr>
        <p:txBody>
          <a:bodyPr/>
          <a:lstStyle>
            <a:lvl1pPr>
              <a:defRPr sz="4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720000" y="3638972"/>
            <a:ext cx="8534400" cy="1752600"/>
          </a:xfrm>
        </p:spPr>
        <p:txBody>
          <a:bodyPr lIns="0" tIns="0" rIns="0" bIns="0">
            <a:noAutofit/>
          </a:bodyPr>
          <a:lstStyle>
            <a:lvl1pPr marL="0" indent="0" algn="l">
              <a:lnSpc>
                <a:spcPts val="2200"/>
              </a:lnSpc>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0" marR="0" indent="0" algn="l" defTabSz="457200" rtl="0" eaLnBrk="1" fontAlgn="auto" latinLnBrk="0" hangingPunct="1">
              <a:lnSpc>
                <a:spcPts val="2100"/>
              </a:lnSpc>
              <a:spcBef>
                <a:spcPts val="0"/>
              </a:spcBef>
              <a:spcAft>
                <a:spcPts val="0"/>
              </a:spcAft>
              <a:buClrTx/>
              <a:buSzTx/>
              <a:buFontTx/>
              <a:buNone/>
              <a:tabLst/>
              <a:defRPr>
                <a:solidFill>
                  <a:srgbClr val="DC6B2F"/>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ts val="2100"/>
              </a:lnSpc>
              <a:spcBef>
                <a:spcPts val="0"/>
              </a:spcBef>
              <a:spcAft>
                <a:spcPts val="0"/>
              </a:spcAft>
              <a:buClrTx/>
              <a:buSzTx/>
              <a:buFontTx/>
              <a:buNone/>
              <a:tabLst/>
              <a:defRPr/>
            </a:pPr>
            <a:r>
              <a:rPr lang="en-US" dirty="0"/>
              <a:t>Presenter name, </a:t>
            </a:r>
          </a:p>
          <a:p>
            <a:pPr marL="0" marR="0" lvl="0" indent="0" algn="l" defTabSz="457200" rtl="0" eaLnBrk="1" fontAlgn="auto" latinLnBrk="0" hangingPunct="1">
              <a:lnSpc>
                <a:spcPts val="2100"/>
              </a:lnSpc>
              <a:spcBef>
                <a:spcPts val="0"/>
              </a:spcBef>
              <a:spcAft>
                <a:spcPts val="0"/>
              </a:spcAft>
              <a:buClrTx/>
              <a:buSzTx/>
              <a:buFontTx/>
              <a:buNone/>
              <a:tabLst/>
              <a:defRPr/>
            </a:pPr>
            <a:r>
              <a:rPr lang="en-US" dirty="0"/>
              <a:t>date, location, </a:t>
            </a:r>
            <a:r>
              <a:rPr lang="en-US" dirty="0" err="1"/>
              <a:t>etc</a:t>
            </a:r>
            <a:endParaRPr lang="en-US" dirty="0"/>
          </a:p>
        </p:txBody>
      </p:sp>
      <p:cxnSp>
        <p:nvCxnSpPr>
          <p:cNvPr id="9" name="Straight Connector 8">
            <a:extLst>
              <a:ext uri="{FF2B5EF4-FFF2-40B4-BE49-F238E27FC236}">
                <a16:creationId xmlns:a16="http://schemas.microsoft.com/office/drawing/2014/main" id="{48216D97-6CB5-C84B-B1F1-E40DB4AB4CA8}"/>
              </a:ext>
            </a:extLst>
          </p:cNvPr>
          <p:cNvCxnSpPr>
            <a:cxnSpLocks/>
          </p:cNvCxnSpPr>
          <p:nvPr/>
        </p:nvCxnSpPr>
        <p:spPr>
          <a:xfrm>
            <a:off x="720000" y="3497888"/>
            <a:ext cx="103632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9D2885-93A4-7640-A8C3-88160774D66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162" y="81299"/>
            <a:ext cx="2706129" cy="1829891"/>
          </a:xfrm>
          <a:prstGeom prst="rect">
            <a:avLst/>
          </a:prstGeom>
        </p:spPr>
      </p:pic>
      <p:sp>
        <p:nvSpPr>
          <p:cNvPr id="7" name="Subtitle 2">
            <a:extLst>
              <a:ext uri="{FF2B5EF4-FFF2-40B4-BE49-F238E27FC236}">
                <a16:creationId xmlns:a16="http://schemas.microsoft.com/office/drawing/2014/main" id="{5F733221-E945-6249-ADB2-09C97B3C1326}"/>
              </a:ext>
            </a:extLst>
          </p:cNvPr>
          <p:cNvSpPr txBox="1">
            <a:spLocks/>
          </p:cNvSpPr>
          <p:nvPr/>
        </p:nvSpPr>
        <p:spPr>
          <a:xfrm>
            <a:off x="0" y="6493164"/>
            <a:ext cx="12192000" cy="364833"/>
          </a:xfrm>
          <a:prstGeom prst="rect">
            <a:avLst/>
          </a:prstGeom>
        </p:spPr>
        <p:txBody>
          <a:bodyPr vert="horz" lIns="0" tIns="0" rIns="0" bIns="0" rtlCol="0">
            <a:noAutofit/>
          </a:bodyPr>
          <a:lstStyle>
            <a:lvl1pPr marL="0" indent="0" algn="l" defTabSz="457200" rtl="0" eaLnBrk="1" latinLnBrk="0" hangingPunct="1">
              <a:lnSpc>
                <a:spcPts val="2200"/>
              </a:lnSpc>
              <a:spcBef>
                <a:spcPts val="1000"/>
              </a:spcBef>
              <a:buFontTx/>
              <a:buNone/>
              <a:defRPr sz="2000" b="0" i="0" kern="1200">
                <a:solidFill>
                  <a:schemeClr val="bg1">
                    <a:lumMod val="50000"/>
                  </a:schemeClr>
                </a:solidFill>
                <a:latin typeface="Arial"/>
                <a:ea typeface="+mn-ea"/>
                <a:cs typeface="Arial"/>
              </a:defRPr>
            </a:lvl1pPr>
            <a:lvl2pPr marL="457200" indent="0" algn="ctr" defTabSz="457200" rtl="0" eaLnBrk="1" latinLnBrk="0" hangingPunct="1">
              <a:lnSpc>
                <a:spcPts val="2400"/>
              </a:lnSpc>
              <a:spcBef>
                <a:spcPts val="1000"/>
              </a:spcBef>
              <a:buFontTx/>
              <a:buNone/>
              <a:defRPr sz="2400" b="0" i="0" kern="1200">
                <a:solidFill>
                  <a:schemeClr val="tx1">
                    <a:tint val="75000"/>
                  </a:schemeClr>
                </a:solidFill>
                <a:latin typeface="Arial"/>
                <a:ea typeface="+mn-ea"/>
                <a:cs typeface="Arial"/>
              </a:defRPr>
            </a:lvl2pPr>
            <a:lvl3pPr marL="914400" marR="0" indent="0" algn="ctr" defTabSz="457200" rtl="0" eaLnBrk="1" fontAlgn="auto" latinLnBrk="0" hangingPunct="1">
              <a:lnSpc>
                <a:spcPts val="2400"/>
              </a:lnSpc>
              <a:spcBef>
                <a:spcPts val="1000"/>
              </a:spcBef>
              <a:spcAft>
                <a:spcPts val="0"/>
              </a:spcAft>
              <a:buClrTx/>
              <a:buSzTx/>
              <a:buFont typeface="Arial"/>
              <a:buNone/>
              <a:tabLst/>
              <a:defRPr sz="2000" b="0" i="0" kern="1200">
                <a:solidFill>
                  <a:schemeClr val="tx1">
                    <a:tint val="75000"/>
                  </a:schemeClr>
                </a:solidFill>
                <a:latin typeface="Arial"/>
                <a:ea typeface="+mn-ea"/>
                <a:cs typeface="Arial"/>
              </a:defRPr>
            </a:lvl3pPr>
            <a:lvl4pPr marL="0" marR="0" indent="0" algn="l" defTabSz="457200" rtl="0" eaLnBrk="1" fontAlgn="auto" latinLnBrk="0" hangingPunct="1">
              <a:lnSpc>
                <a:spcPts val="2100"/>
              </a:lnSpc>
              <a:spcBef>
                <a:spcPts val="0"/>
              </a:spcBef>
              <a:spcAft>
                <a:spcPts val="0"/>
              </a:spcAft>
              <a:buClrTx/>
              <a:buSzTx/>
              <a:buFontTx/>
              <a:buNone/>
              <a:tabLst/>
              <a:defRPr sz="1900" b="0" i="0" kern="1200">
                <a:solidFill>
                  <a:srgbClr val="DC6B2F"/>
                </a:solidFill>
                <a:latin typeface="Arial"/>
                <a:ea typeface="+mn-ea"/>
                <a:cs typeface="Arial"/>
              </a:defRPr>
            </a:lvl4pPr>
            <a:lvl5pPr marL="1828800" indent="0" algn="ctr" defTabSz="457200" rtl="0" eaLnBrk="1" latinLnBrk="0" hangingPunct="1">
              <a:lnSpc>
                <a:spcPts val="1200"/>
              </a:lnSpc>
              <a:spcBef>
                <a:spcPts val="0"/>
              </a:spcBef>
              <a:buFontTx/>
              <a:buNone/>
              <a:defRPr sz="10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GB" dirty="0"/>
              <a:t>www.ed.ac.uk/is/research-data-service</a:t>
            </a:r>
          </a:p>
        </p:txBody>
      </p:sp>
    </p:spTree>
    <p:extLst>
      <p:ext uri="{BB962C8B-B14F-4D97-AF65-F5344CB8AC3E}">
        <p14:creationId xmlns:p14="http://schemas.microsoft.com/office/powerpoint/2010/main" val="33818872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Mark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55289" y="532591"/>
            <a:ext cx="9279241" cy="913158"/>
          </a:xfrm>
        </p:spPr>
        <p:txBody>
          <a:bodyPr anchor="t" anchorCtr="0"/>
          <a:lstStyle>
            <a:lvl1pPr>
              <a:lnSpc>
                <a:spcPct val="100000"/>
              </a:lnSpc>
              <a:defRPr sz="3200">
                <a:solidFill>
                  <a:schemeClr val="tx1"/>
                </a:solidFill>
              </a:defRPr>
            </a:lvl1pPr>
          </a:lstStyle>
          <a:p>
            <a:r>
              <a:rPr lang="en-US" dirty="0"/>
              <a:t>Section Title</a:t>
            </a:r>
          </a:p>
        </p:txBody>
      </p:sp>
      <p:sp>
        <p:nvSpPr>
          <p:cNvPr id="9" name="Text Placeholder 2"/>
          <p:cNvSpPr>
            <a:spLocks noGrp="1"/>
          </p:cNvSpPr>
          <p:nvPr>
            <p:ph type="body" sz="quarter" idx="10" hasCustomPrompt="1"/>
          </p:nvPr>
        </p:nvSpPr>
        <p:spPr>
          <a:xfrm>
            <a:off x="741281" y="1475328"/>
            <a:ext cx="7057368" cy="552057"/>
          </a:xfrm>
        </p:spPr>
        <p:txBody>
          <a:bodyPr/>
          <a:lstStyle>
            <a:lvl1pPr>
              <a:defRPr sz="2400" b="1" baseline="0">
                <a:solidFill>
                  <a:srgbClr val="009999"/>
                </a:solidFill>
              </a:defRPr>
            </a:lvl1pPr>
            <a:lvl2pPr>
              <a:defRPr sz="2000" b="1">
                <a:solidFill>
                  <a:srgbClr val="75787B"/>
                </a:solidFill>
              </a:defRPr>
            </a:lvl2pPr>
            <a:lvl3pPr>
              <a:defRPr sz="2000" b="1">
                <a:solidFill>
                  <a:srgbClr val="75787B"/>
                </a:solidFill>
              </a:defRPr>
            </a:lvl3pPr>
            <a:lvl4pPr>
              <a:defRPr sz="2000" b="1">
                <a:solidFill>
                  <a:srgbClr val="75787B"/>
                </a:solidFill>
              </a:defRPr>
            </a:lvl4pPr>
            <a:lvl5pPr>
              <a:defRPr sz="2000" b="1">
                <a:solidFill>
                  <a:srgbClr val="75787B"/>
                </a:solidFill>
              </a:defRPr>
            </a:lvl5pPr>
          </a:lstStyle>
          <a:p>
            <a:pPr lvl="0"/>
            <a:r>
              <a:rPr lang="en-GB" dirty="0"/>
              <a:t>Section subtitle</a:t>
            </a:r>
            <a:endParaRPr lang="en-US" dirty="0"/>
          </a:p>
        </p:txBody>
      </p:sp>
      <p:sp>
        <p:nvSpPr>
          <p:cNvPr id="2" name="TextBox 1">
            <a:extLst>
              <a:ext uri="{FF2B5EF4-FFF2-40B4-BE49-F238E27FC236}">
                <a16:creationId xmlns:a16="http://schemas.microsoft.com/office/drawing/2014/main" id="{088BE4E8-6EF8-9E4C-BAB5-879F4A19FB34}"/>
              </a:ext>
            </a:extLst>
          </p:cNvPr>
          <p:cNvSpPr txBox="1"/>
          <p:nvPr/>
        </p:nvSpPr>
        <p:spPr>
          <a:xfrm>
            <a:off x="741280" y="6509578"/>
            <a:ext cx="416458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err="1">
                <a:solidFill>
                  <a:schemeClr val="bg1">
                    <a:lumMod val="50000"/>
                  </a:schemeClr>
                </a:solidFill>
                <a:latin typeface="Arial" panose="020B0604020202020204" pitchFamily="34" charset="0"/>
                <a:cs typeface="Arial" panose="020B0604020202020204" pitchFamily="34" charset="0"/>
              </a:rPr>
              <a:t>www.ed.ac.uk</a:t>
            </a:r>
            <a:r>
              <a:rPr lang="en-GB" sz="1600" dirty="0">
                <a:solidFill>
                  <a:schemeClr val="bg1">
                    <a:lumMod val="50000"/>
                  </a:schemeClr>
                </a:solidFill>
                <a:latin typeface="Arial" panose="020B0604020202020204" pitchFamily="34" charset="0"/>
                <a:cs typeface="Arial" panose="020B0604020202020204" pitchFamily="34" charset="0"/>
              </a:rPr>
              <a:t>/is/research-data-service</a:t>
            </a:r>
          </a:p>
        </p:txBody>
      </p:sp>
      <p:cxnSp>
        <p:nvCxnSpPr>
          <p:cNvPr id="4" name="Straight Connector 3">
            <a:extLst>
              <a:ext uri="{FF2B5EF4-FFF2-40B4-BE49-F238E27FC236}">
                <a16:creationId xmlns:a16="http://schemas.microsoft.com/office/drawing/2014/main" id="{38047756-9D86-7F42-A783-DAFB6548EB70}"/>
              </a:ext>
            </a:extLst>
          </p:cNvPr>
          <p:cNvCxnSpPr>
            <a:cxnSpLocks/>
          </p:cNvCxnSpPr>
          <p:nvPr/>
        </p:nvCxnSpPr>
        <p:spPr>
          <a:xfrm>
            <a:off x="720000" y="6480000"/>
            <a:ext cx="1070944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0954061-EC9A-0D45-883D-9A1A4C1857F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7122" y="532591"/>
            <a:ext cx="1197605" cy="809823"/>
          </a:xfrm>
          <a:prstGeom prst="rect">
            <a:avLst/>
          </a:prstGeom>
        </p:spPr>
      </p:pic>
      <p:sp>
        <p:nvSpPr>
          <p:cNvPr id="10" name="Content Placeholder 2">
            <a:extLst>
              <a:ext uri="{FF2B5EF4-FFF2-40B4-BE49-F238E27FC236}">
                <a16:creationId xmlns:a16="http://schemas.microsoft.com/office/drawing/2014/main" id="{2352A226-C15F-4702-A20E-4D56C4D589EB}"/>
              </a:ext>
            </a:extLst>
          </p:cNvPr>
          <p:cNvSpPr>
            <a:spLocks noGrp="1"/>
          </p:cNvSpPr>
          <p:nvPr>
            <p:ph sz="half" idx="1"/>
          </p:nvPr>
        </p:nvSpPr>
        <p:spPr>
          <a:xfrm>
            <a:off x="3179336" y="2398266"/>
            <a:ext cx="4431145" cy="3710853"/>
          </a:xfrm>
        </p:spPr>
        <p:txBody>
          <a:bodyPr/>
          <a:lstStyle/>
          <a:p>
            <a:pPr lvl="0"/>
            <a:r>
              <a:rPr lang="en-US"/>
              <a:t>Click to edit Master text styles</a:t>
            </a:r>
          </a:p>
        </p:txBody>
      </p:sp>
    </p:spTree>
    <p:extLst>
      <p:ext uri="{BB962C8B-B14F-4D97-AF65-F5344CB8AC3E}">
        <p14:creationId xmlns:p14="http://schemas.microsoft.com/office/powerpoint/2010/main" val="33757132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ormal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755287" y="532590"/>
            <a:ext cx="9456731" cy="903414"/>
          </a:xfrm>
        </p:spPr>
        <p:txBody>
          <a:bodyPr anchor="t" anchorCtr="0"/>
          <a:lstStyle>
            <a:lvl1pPr>
              <a:lnSpc>
                <a:spcPct val="100000"/>
              </a:lnSpc>
              <a:defRPr sz="3200">
                <a:solidFill>
                  <a:schemeClr val="tx1"/>
                </a:solidFill>
              </a:defRPr>
            </a:lvl1pPr>
          </a:lstStyle>
          <a:p>
            <a:r>
              <a:rPr lang="en-US" dirty="0"/>
              <a:t>Slide heading</a:t>
            </a:r>
          </a:p>
        </p:txBody>
      </p:sp>
      <p:sp>
        <p:nvSpPr>
          <p:cNvPr id="5" name="TextBox 4">
            <a:extLst>
              <a:ext uri="{FF2B5EF4-FFF2-40B4-BE49-F238E27FC236}">
                <a16:creationId xmlns:a16="http://schemas.microsoft.com/office/drawing/2014/main" id="{850F22BA-0F11-7042-BAF3-5D22B347FB64}"/>
              </a:ext>
            </a:extLst>
          </p:cNvPr>
          <p:cNvSpPr txBox="1"/>
          <p:nvPr/>
        </p:nvSpPr>
        <p:spPr>
          <a:xfrm>
            <a:off x="755286" y="6470833"/>
            <a:ext cx="37372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err="1">
                <a:solidFill>
                  <a:schemeClr val="bg1">
                    <a:lumMod val="50000"/>
                  </a:schemeClr>
                </a:solidFill>
                <a:latin typeface="Arial" panose="020B0604020202020204" pitchFamily="34" charset="0"/>
                <a:cs typeface="Arial" panose="020B0604020202020204" pitchFamily="34" charset="0"/>
              </a:rPr>
              <a:t>www.ed.ac.uk</a:t>
            </a:r>
            <a:r>
              <a:rPr lang="en-GB" sz="1600" dirty="0">
                <a:solidFill>
                  <a:schemeClr val="bg1">
                    <a:lumMod val="50000"/>
                  </a:schemeClr>
                </a:solidFill>
                <a:latin typeface="Arial" panose="020B0604020202020204" pitchFamily="34" charset="0"/>
                <a:cs typeface="Arial" panose="020B0604020202020204" pitchFamily="34" charset="0"/>
              </a:rPr>
              <a:t>/is/research-data-service</a:t>
            </a:r>
          </a:p>
        </p:txBody>
      </p:sp>
      <p:cxnSp>
        <p:nvCxnSpPr>
          <p:cNvPr id="6" name="Straight Connector 5">
            <a:extLst>
              <a:ext uri="{FF2B5EF4-FFF2-40B4-BE49-F238E27FC236}">
                <a16:creationId xmlns:a16="http://schemas.microsoft.com/office/drawing/2014/main" id="{2B80429E-7EDB-8148-8E8A-72FEB4B908E4}"/>
              </a:ext>
            </a:extLst>
          </p:cNvPr>
          <p:cNvCxnSpPr>
            <a:cxnSpLocks/>
          </p:cNvCxnSpPr>
          <p:nvPr/>
        </p:nvCxnSpPr>
        <p:spPr>
          <a:xfrm>
            <a:off x="720000" y="6480000"/>
            <a:ext cx="1079095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A5316F-655C-7B43-9EB1-18CA985C558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2105" y="527980"/>
            <a:ext cx="1197605" cy="809823"/>
          </a:xfrm>
          <a:prstGeom prst="rect">
            <a:avLst/>
          </a:prstGeom>
        </p:spPr>
      </p:pic>
      <p:sp>
        <p:nvSpPr>
          <p:cNvPr id="14" name="Content Placeholder 2">
            <a:extLst>
              <a:ext uri="{FF2B5EF4-FFF2-40B4-BE49-F238E27FC236}">
                <a16:creationId xmlns:a16="http://schemas.microsoft.com/office/drawing/2014/main" id="{5BC03D83-9158-DA4C-ACA1-6F70AAF1CAE7}"/>
              </a:ext>
            </a:extLst>
          </p:cNvPr>
          <p:cNvSpPr>
            <a:spLocks noGrp="1"/>
          </p:cNvSpPr>
          <p:nvPr>
            <p:ph idx="10"/>
          </p:nvPr>
        </p:nvSpPr>
        <p:spPr>
          <a:xfrm>
            <a:off x="741280" y="1476600"/>
            <a:ext cx="10702576" cy="4905197"/>
          </a:xfrm>
        </p:spPr>
        <p:txBody>
          <a:bodyPr/>
          <a:lstStyle>
            <a:lvl1pPr>
              <a:lnSpc>
                <a:spcPct val="100000"/>
              </a:lnSpc>
              <a:defRPr sz="2800" baseline="0">
                <a:solidFill>
                  <a:srgbClr val="009999"/>
                </a:solidFill>
              </a:defRPr>
            </a:lvl1pPr>
            <a:lvl2pPr>
              <a:lnSpc>
                <a:spcPct val="100000"/>
              </a:lnSpc>
              <a:defRPr>
                <a:solidFill>
                  <a:schemeClr val="tx1"/>
                </a:solidFill>
              </a:defRPr>
            </a:lvl2pPr>
            <a:lvl3pPr>
              <a:lnSpc>
                <a:spcPct val="100000"/>
              </a:lnSpc>
              <a:buClr>
                <a:srgbClr val="009999"/>
              </a:buClr>
              <a:defRPr>
                <a:solidFill>
                  <a:schemeClr val="tx1"/>
                </a:solidFill>
              </a:defRPr>
            </a:lvl3pPr>
            <a:lvl4pPr>
              <a:lnSpc>
                <a:spcPct val="100000"/>
              </a:lnSpc>
              <a:buClr>
                <a:srgbClr val="009999"/>
              </a:buCl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760644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de_by_s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755288" y="532590"/>
            <a:ext cx="8673128" cy="903414"/>
          </a:xfrm>
        </p:spPr>
        <p:txBody>
          <a:bodyPr anchor="t" anchorCtr="0"/>
          <a:lstStyle>
            <a:lvl1pPr>
              <a:lnSpc>
                <a:spcPct val="100000"/>
              </a:lnSpc>
              <a:defRPr sz="3200">
                <a:solidFill>
                  <a:schemeClr val="tx1"/>
                </a:solidFill>
              </a:defRPr>
            </a:lvl1pPr>
          </a:lstStyle>
          <a:p>
            <a:r>
              <a:rPr lang="en-US" dirty="0"/>
              <a:t>Slide heading</a:t>
            </a:r>
          </a:p>
        </p:txBody>
      </p:sp>
      <p:sp>
        <p:nvSpPr>
          <p:cNvPr id="5" name="TextBox 4">
            <a:extLst>
              <a:ext uri="{FF2B5EF4-FFF2-40B4-BE49-F238E27FC236}">
                <a16:creationId xmlns:a16="http://schemas.microsoft.com/office/drawing/2014/main" id="{850F22BA-0F11-7042-BAF3-5D22B347FB64}"/>
              </a:ext>
            </a:extLst>
          </p:cNvPr>
          <p:cNvSpPr txBox="1"/>
          <p:nvPr/>
        </p:nvSpPr>
        <p:spPr>
          <a:xfrm>
            <a:off x="755286" y="6470833"/>
            <a:ext cx="37372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err="1">
                <a:solidFill>
                  <a:schemeClr val="bg1">
                    <a:lumMod val="50000"/>
                  </a:schemeClr>
                </a:solidFill>
                <a:latin typeface="Arial" panose="020B0604020202020204" pitchFamily="34" charset="0"/>
                <a:cs typeface="Arial" panose="020B0604020202020204" pitchFamily="34" charset="0"/>
              </a:rPr>
              <a:t>www.ed.ac.uk</a:t>
            </a:r>
            <a:r>
              <a:rPr lang="en-GB" sz="1600" dirty="0">
                <a:solidFill>
                  <a:schemeClr val="bg1">
                    <a:lumMod val="50000"/>
                  </a:schemeClr>
                </a:solidFill>
                <a:latin typeface="Arial" panose="020B0604020202020204" pitchFamily="34" charset="0"/>
                <a:cs typeface="Arial" panose="020B0604020202020204" pitchFamily="34" charset="0"/>
              </a:rPr>
              <a:t>/is/research-data-service</a:t>
            </a:r>
          </a:p>
        </p:txBody>
      </p:sp>
      <p:cxnSp>
        <p:nvCxnSpPr>
          <p:cNvPr id="6" name="Straight Connector 5">
            <a:extLst>
              <a:ext uri="{FF2B5EF4-FFF2-40B4-BE49-F238E27FC236}">
                <a16:creationId xmlns:a16="http://schemas.microsoft.com/office/drawing/2014/main" id="{2B80429E-7EDB-8148-8E8A-72FEB4B908E4}"/>
              </a:ext>
            </a:extLst>
          </p:cNvPr>
          <p:cNvCxnSpPr>
            <a:cxnSpLocks/>
          </p:cNvCxnSpPr>
          <p:nvPr/>
        </p:nvCxnSpPr>
        <p:spPr>
          <a:xfrm>
            <a:off x="720000" y="6480000"/>
            <a:ext cx="1079095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A5316F-655C-7B43-9EB1-18CA985C558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2105" y="527980"/>
            <a:ext cx="1197605" cy="809823"/>
          </a:xfrm>
          <a:prstGeom prst="rect">
            <a:avLst/>
          </a:prstGeom>
        </p:spPr>
      </p:pic>
      <p:sp>
        <p:nvSpPr>
          <p:cNvPr id="14" name="Content Placeholder 2">
            <a:extLst>
              <a:ext uri="{FF2B5EF4-FFF2-40B4-BE49-F238E27FC236}">
                <a16:creationId xmlns:a16="http://schemas.microsoft.com/office/drawing/2014/main" id="{5BC03D83-9158-DA4C-ACA1-6F70AAF1CAE7}"/>
              </a:ext>
            </a:extLst>
          </p:cNvPr>
          <p:cNvSpPr>
            <a:spLocks noGrp="1"/>
          </p:cNvSpPr>
          <p:nvPr>
            <p:ph idx="10"/>
          </p:nvPr>
        </p:nvSpPr>
        <p:spPr>
          <a:xfrm>
            <a:off x="741280" y="1476600"/>
            <a:ext cx="5354720" cy="4905197"/>
          </a:xfrm>
        </p:spPr>
        <p:txBody>
          <a:bodyPr/>
          <a:lstStyle>
            <a:lvl1pPr>
              <a:lnSpc>
                <a:spcPct val="100000"/>
              </a:lnSpc>
              <a:defRPr sz="2800" baseline="0">
                <a:solidFill>
                  <a:srgbClr val="009999"/>
                </a:solidFill>
              </a:defRPr>
            </a:lvl1pPr>
            <a:lvl2pPr>
              <a:lnSpc>
                <a:spcPct val="100000"/>
              </a:lnSpc>
              <a:defRPr>
                <a:solidFill>
                  <a:schemeClr val="tx1"/>
                </a:solidFill>
              </a:defRPr>
            </a:lvl2pPr>
            <a:lvl3pPr>
              <a:lnSpc>
                <a:spcPct val="100000"/>
              </a:lnSpc>
              <a:buClr>
                <a:srgbClr val="009999"/>
              </a:buClr>
              <a:defRPr>
                <a:solidFill>
                  <a:schemeClr val="tx1"/>
                </a:solidFill>
              </a:defRPr>
            </a:lvl3pPr>
            <a:lvl4pPr>
              <a:lnSpc>
                <a:spcPct val="100000"/>
              </a:lnSpc>
              <a:buClr>
                <a:srgbClr val="009999"/>
              </a:buCl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68571FF5-F04B-47E8-919B-531B2FE79F48}"/>
              </a:ext>
            </a:extLst>
          </p:cNvPr>
          <p:cNvSpPr>
            <a:spLocks noGrp="1"/>
          </p:cNvSpPr>
          <p:nvPr>
            <p:ph idx="11"/>
          </p:nvPr>
        </p:nvSpPr>
        <p:spPr>
          <a:xfrm>
            <a:off x="6156230" y="1476599"/>
            <a:ext cx="5354720" cy="4905197"/>
          </a:xfrm>
        </p:spPr>
        <p:txBody>
          <a:bodyPr/>
          <a:lstStyle>
            <a:lvl1pPr>
              <a:lnSpc>
                <a:spcPct val="100000"/>
              </a:lnSpc>
              <a:defRPr sz="2800" baseline="0">
                <a:solidFill>
                  <a:srgbClr val="009999"/>
                </a:solidFill>
              </a:defRPr>
            </a:lvl1pPr>
            <a:lvl2pPr>
              <a:lnSpc>
                <a:spcPct val="100000"/>
              </a:lnSpc>
              <a:defRPr>
                <a:solidFill>
                  <a:schemeClr val="tx1"/>
                </a:solidFill>
              </a:defRPr>
            </a:lvl2pPr>
            <a:lvl3pPr>
              <a:lnSpc>
                <a:spcPct val="100000"/>
              </a:lnSpc>
              <a:buClr>
                <a:srgbClr val="009999"/>
              </a:buClr>
              <a:defRPr>
                <a:solidFill>
                  <a:schemeClr val="tx1"/>
                </a:solidFill>
              </a:defRPr>
            </a:lvl3pPr>
            <a:lvl4pPr>
              <a:lnSpc>
                <a:spcPct val="100000"/>
              </a:lnSpc>
              <a:buClr>
                <a:srgbClr val="009999"/>
              </a:buCl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915491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1C8AC5-EDFA-B841-BE08-5F108331F291}"/>
              </a:ext>
            </a:extLst>
          </p:cNvPr>
          <p:cNvCxnSpPr>
            <a:cxnSpLocks/>
          </p:cNvCxnSpPr>
          <p:nvPr/>
        </p:nvCxnSpPr>
        <p:spPr>
          <a:xfrm>
            <a:off x="755287" y="2860787"/>
            <a:ext cx="6113987"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B5824FC-A559-6547-861F-FA92EA85E728}"/>
              </a:ext>
            </a:extLst>
          </p:cNvPr>
          <p:cNvSpPr>
            <a:spLocks noGrp="1"/>
          </p:cNvSpPr>
          <p:nvPr>
            <p:ph type="ctrTitle" hasCustomPrompt="1"/>
          </p:nvPr>
        </p:nvSpPr>
        <p:spPr>
          <a:xfrm>
            <a:off x="755287" y="556114"/>
            <a:ext cx="6113987" cy="1409991"/>
          </a:xfrm>
        </p:spPr>
        <p:txBody>
          <a:bodyPr anchor="t" anchorCtr="0"/>
          <a:lstStyle>
            <a:lvl1pPr>
              <a:lnSpc>
                <a:spcPts val="3700"/>
              </a:lnSpc>
              <a:defRPr sz="4800">
                <a:solidFill>
                  <a:schemeClr val="tx1"/>
                </a:solidFill>
              </a:defRPr>
            </a:lvl1pPr>
          </a:lstStyle>
          <a:p>
            <a:br>
              <a:rPr lang="en-US" dirty="0"/>
            </a:br>
            <a:r>
              <a:rPr lang="en-US" dirty="0"/>
              <a:t>Thank you</a:t>
            </a:r>
          </a:p>
        </p:txBody>
      </p:sp>
      <p:pic>
        <p:nvPicPr>
          <p:cNvPr id="6" name="Picture 5">
            <a:extLst>
              <a:ext uri="{FF2B5EF4-FFF2-40B4-BE49-F238E27FC236}">
                <a16:creationId xmlns:a16="http://schemas.microsoft.com/office/drawing/2014/main" id="{8AF018E3-C777-0648-AF33-73D6EF7A36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278" y="332748"/>
            <a:ext cx="4303049" cy="2909730"/>
          </a:xfrm>
          <a:prstGeom prst="rect">
            <a:avLst/>
          </a:prstGeom>
        </p:spPr>
      </p:pic>
      <p:sp>
        <p:nvSpPr>
          <p:cNvPr id="15" name="Text Placeholder 2">
            <a:extLst>
              <a:ext uri="{FF2B5EF4-FFF2-40B4-BE49-F238E27FC236}">
                <a16:creationId xmlns:a16="http://schemas.microsoft.com/office/drawing/2014/main" id="{8E505D25-34B0-4E0B-829E-7F1611FCE6CC}"/>
              </a:ext>
            </a:extLst>
          </p:cNvPr>
          <p:cNvSpPr>
            <a:spLocks noGrp="1"/>
          </p:cNvSpPr>
          <p:nvPr>
            <p:ph type="body" sz="quarter" idx="10" hasCustomPrompt="1"/>
          </p:nvPr>
        </p:nvSpPr>
        <p:spPr>
          <a:xfrm>
            <a:off x="755287" y="2045914"/>
            <a:ext cx="6113987" cy="552057"/>
          </a:xfrm>
        </p:spPr>
        <p:txBody>
          <a:bodyPr/>
          <a:lstStyle>
            <a:lvl1pPr>
              <a:defRPr sz="2400" b="1" baseline="0">
                <a:solidFill>
                  <a:srgbClr val="009999"/>
                </a:solidFill>
              </a:defRPr>
            </a:lvl1pPr>
            <a:lvl2pPr>
              <a:defRPr sz="2000" b="1">
                <a:solidFill>
                  <a:srgbClr val="75787B"/>
                </a:solidFill>
              </a:defRPr>
            </a:lvl2pPr>
            <a:lvl3pPr>
              <a:defRPr sz="2000" b="1">
                <a:solidFill>
                  <a:srgbClr val="75787B"/>
                </a:solidFill>
              </a:defRPr>
            </a:lvl3pPr>
            <a:lvl4pPr>
              <a:defRPr sz="2000" b="1">
                <a:solidFill>
                  <a:srgbClr val="75787B"/>
                </a:solidFill>
              </a:defRPr>
            </a:lvl4pPr>
            <a:lvl5pPr>
              <a:defRPr sz="2000" b="1">
                <a:solidFill>
                  <a:srgbClr val="75787B"/>
                </a:solidFill>
              </a:defRPr>
            </a:lvl5pPr>
          </a:lstStyle>
          <a:p>
            <a:pPr lvl="0"/>
            <a:r>
              <a:rPr lang="en-GB" dirty="0"/>
              <a:t>Any Questions?</a:t>
            </a:r>
            <a:endParaRPr lang="en-US" dirty="0"/>
          </a:p>
        </p:txBody>
      </p:sp>
      <p:graphicFrame>
        <p:nvGraphicFramePr>
          <p:cNvPr id="8" name="Content Placeholder 1">
            <a:extLst>
              <a:ext uri="{FF2B5EF4-FFF2-40B4-BE49-F238E27FC236}">
                <a16:creationId xmlns:a16="http://schemas.microsoft.com/office/drawing/2014/main" id="{716CD997-0DA3-47CB-8C8F-C5E02D9A66B4}"/>
              </a:ext>
            </a:extLst>
          </p:cNvPr>
          <p:cNvGraphicFramePr>
            <a:graphicFrameLocks/>
          </p:cNvGraphicFramePr>
          <p:nvPr userDrawn="1">
            <p:extLst>
              <p:ext uri="{D42A27DB-BD31-4B8C-83A1-F6EECF244321}">
                <p14:modId xmlns:p14="http://schemas.microsoft.com/office/powerpoint/2010/main" val="3835256788"/>
              </p:ext>
            </p:extLst>
          </p:nvPr>
        </p:nvGraphicFramePr>
        <p:xfrm>
          <a:off x="755287" y="3565229"/>
          <a:ext cx="9480550" cy="296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3617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7"/>
            <a:ext cx="10972800" cy="4353353"/>
          </a:xfrm>
          <a:prstGeom prst="rect">
            <a:avLst/>
          </a:prstGeom>
        </p:spPr>
        <p:txBody>
          <a:bodyPr/>
          <a:lstStyle>
            <a:lvl1pPr marL="342900" indent="-342900">
              <a:buFontTx/>
              <a:buBlip>
                <a:blip r:embed="rId2"/>
              </a:buBlip>
              <a:defRPr/>
            </a:lvl1pPr>
            <a:lvl2pPr marL="742950" indent="-285750">
              <a:buClr>
                <a:srgbClr val="FF0000"/>
              </a:buClr>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609600" y="1196752"/>
            <a:ext cx="10972800" cy="432048"/>
          </a:xfrm>
        </p:spPr>
        <p:txBody>
          <a:bodyPr>
            <a:noAutofit/>
          </a:bodyPr>
          <a:lstStyle>
            <a:lvl1pPr>
              <a:defRPr sz="4000"/>
            </a:lvl1pPr>
          </a:lstStyle>
          <a:p>
            <a:r>
              <a:rPr lang="en-US" dirty="0"/>
              <a:t>Click to edit Master title style</a:t>
            </a:r>
            <a:endParaRPr lang="en-GB" dirty="0"/>
          </a:p>
        </p:txBody>
      </p:sp>
    </p:spTree>
    <p:extLst>
      <p:ext uri="{BB962C8B-B14F-4D97-AF65-F5344CB8AC3E}">
        <p14:creationId xmlns:p14="http://schemas.microsoft.com/office/powerpoint/2010/main" val="1139165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t" anchorCtr="0">
            <a:noAutofit/>
          </a:bodyPr>
          <a:lstStyle/>
          <a:p>
            <a:r>
              <a:rPr lang="en-US" dirty="0"/>
              <a:t>Slide Heading</a:t>
            </a:r>
          </a:p>
        </p:txBody>
      </p:sp>
      <p:sp>
        <p:nvSpPr>
          <p:cNvPr id="3" name="Text Placeholder 2"/>
          <p:cNvSpPr>
            <a:spLocks noGrp="1"/>
          </p:cNvSpPr>
          <p:nvPr>
            <p:ph type="body" idx="1"/>
          </p:nvPr>
        </p:nvSpPr>
        <p:spPr>
          <a:xfrm>
            <a:off x="609600" y="1600204"/>
            <a:ext cx="10972800" cy="4244006"/>
          </a:xfrm>
          <a:prstGeom prst="rect">
            <a:avLst/>
          </a:prstGeom>
        </p:spPr>
        <p:txBody>
          <a:bodyPr vert="horz" lIns="0" tIns="0" rIns="0" bIns="0" rtlCol="0">
            <a:noAutofit/>
          </a:bodyPr>
          <a:lstStyle/>
          <a:p>
            <a:pPr lvl="0"/>
            <a:r>
              <a:rPr lang="en-US" dirty="0"/>
              <a:t>Heading</a:t>
            </a:r>
          </a:p>
          <a:p>
            <a:pPr lvl="1"/>
            <a:r>
              <a:rPr lang="en-US" dirty="0"/>
              <a:t>Normal text</a:t>
            </a:r>
          </a:p>
          <a:p>
            <a:pPr lvl="2"/>
            <a:r>
              <a:rPr lang="en-US" dirty="0"/>
              <a:t>Bulleted list (level 1)</a:t>
            </a:r>
          </a:p>
          <a:p>
            <a:pPr lvl="3"/>
            <a:r>
              <a:rPr lang="en-US" dirty="0"/>
              <a:t>Bulleted list (level 2)</a:t>
            </a:r>
          </a:p>
          <a:p>
            <a:pPr lvl="2"/>
            <a:endParaRPr lang="en-US" dirty="0"/>
          </a:p>
          <a:p>
            <a:pPr lvl="2"/>
            <a:endParaRPr lang="en-US" dirty="0"/>
          </a:p>
        </p:txBody>
      </p:sp>
    </p:spTree>
    <p:extLst>
      <p:ext uri="{BB962C8B-B14F-4D97-AF65-F5344CB8AC3E}">
        <p14:creationId xmlns:p14="http://schemas.microsoft.com/office/powerpoint/2010/main" val="184443551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6" r:id="rId6"/>
  </p:sldLayoutIdLst>
  <p:transition spd="med">
    <p:fade/>
  </p:transition>
  <p:hf sldNum="0" hdr="0" ftr="0" dt="0"/>
  <p:txStyles>
    <p:titleStyle>
      <a:lvl1pPr marL="0" algn="l" defTabSz="457200" rtl="0" eaLnBrk="1" latinLnBrk="0" hangingPunct="1">
        <a:lnSpc>
          <a:spcPts val="4800"/>
        </a:lnSpc>
        <a:spcBef>
          <a:spcPct val="0"/>
        </a:spcBef>
        <a:buNone/>
        <a:defRPr sz="4700" b="1" i="0" kern="1200">
          <a:solidFill>
            <a:schemeClr val="tx1"/>
          </a:solidFill>
          <a:latin typeface="Arial"/>
          <a:ea typeface="+mj-ea"/>
          <a:cs typeface="Arial"/>
        </a:defRPr>
      </a:lvl1pPr>
    </p:titleStyle>
    <p:bodyStyle>
      <a:lvl1pPr marL="0" indent="0" algn="l" defTabSz="457200" rtl="0" eaLnBrk="1" latinLnBrk="0" hangingPunct="1">
        <a:lnSpc>
          <a:spcPts val="3700"/>
        </a:lnSpc>
        <a:spcBef>
          <a:spcPts val="1000"/>
        </a:spcBef>
        <a:buFontTx/>
        <a:buNone/>
        <a:defRPr sz="3600" b="1" i="0" kern="1200">
          <a:solidFill>
            <a:srgbClr val="009999"/>
          </a:solidFill>
          <a:latin typeface="Arial"/>
          <a:ea typeface="+mn-ea"/>
          <a:cs typeface="Arial"/>
        </a:defRPr>
      </a:lvl1pPr>
      <a:lvl2pPr marL="0" indent="0" algn="l" defTabSz="457200" rtl="0" eaLnBrk="1" latinLnBrk="0" hangingPunct="1">
        <a:lnSpc>
          <a:spcPts val="2400"/>
        </a:lnSpc>
        <a:spcBef>
          <a:spcPts val="1000"/>
        </a:spcBef>
        <a:buFontTx/>
        <a:buNone/>
        <a:defRPr sz="2400" b="0" i="0" kern="1200">
          <a:solidFill>
            <a:srgbClr val="75787B"/>
          </a:solidFill>
          <a:latin typeface="Arial"/>
          <a:ea typeface="+mn-ea"/>
          <a:cs typeface="Arial"/>
        </a:defRPr>
      </a:lvl2pPr>
      <a:lvl3pPr marL="0" marR="0" indent="-180000" algn="l" defTabSz="457200" rtl="0" eaLnBrk="1" fontAlgn="auto" latinLnBrk="0" hangingPunct="1">
        <a:lnSpc>
          <a:spcPts val="2400"/>
        </a:lnSpc>
        <a:spcBef>
          <a:spcPts val="1000"/>
        </a:spcBef>
        <a:spcAft>
          <a:spcPts val="0"/>
        </a:spcAft>
        <a:buClrTx/>
        <a:buSzTx/>
        <a:buFont typeface="Arial"/>
        <a:buChar char="•"/>
        <a:tabLst/>
        <a:defRPr sz="2000" b="0" i="0" kern="1200">
          <a:solidFill>
            <a:srgbClr val="75787B"/>
          </a:solidFill>
          <a:latin typeface="Arial"/>
          <a:ea typeface="+mn-ea"/>
          <a:cs typeface="Arial"/>
        </a:defRPr>
      </a:lvl3pPr>
      <a:lvl4pPr marL="637200" indent="-457200" algn="l" defTabSz="457200" rtl="0" eaLnBrk="1" latinLnBrk="0" hangingPunct="1">
        <a:lnSpc>
          <a:spcPts val="2100"/>
        </a:lnSpc>
        <a:spcBef>
          <a:spcPts val="1000"/>
        </a:spcBef>
        <a:buFont typeface="+mj-lt"/>
        <a:buAutoNum type="alphaLcParenR"/>
        <a:defRPr sz="1900" b="0" i="0" kern="1200">
          <a:solidFill>
            <a:schemeClr val="bg1">
              <a:lumMod val="50000"/>
            </a:schemeClr>
          </a:solidFill>
          <a:latin typeface="Arial"/>
          <a:ea typeface="+mn-ea"/>
          <a:cs typeface="Arial"/>
        </a:defRPr>
      </a:lvl4pPr>
      <a:lvl5pPr marL="0" indent="0" algn="l" defTabSz="457200" rtl="0" eaLnBrk="1" latinLnBrk="0" hangingPunct="1">
        <a:lnSpc>
          <a:spcPts val="1200"/>
        </a:lnSpc>
        <a:spcBef>
          <a:spcPts val="0"/>
        </a:spcBef>
        <a:buFontTx/>
        <a:buNone/>
        <a:defRPr sz="1000" b="0" i="0" kern="1200">
          <a:solidFill>
            <a:srgbClr val="75787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ac.uk/information-services/research-support/research-data-service/after/data-repository/choosing-file-forma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ukdataservice.ac.uk/learning-hub/research-data-management/format-your-data/recommended-format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dmponline.ed.ac.uk/"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omputing.help.inf.ed.ac.uk/data-securit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ed.ac.uk/infose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computing.help.inf.ed.ac.uk/storag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ed.ac.uk/information-services/computing/desktop-personal/network-shar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d.ac.uk/information-services/computing/comms-and-collab/office365/onenote-and-office-online" TargetMode="External"/><Relationship Id="rId2" Type="http://schemas.openxmlformats.org/officeDocument/2006/relationships/hyperlink" Target="https://www.ed.ac.uk/information-services/computing/comms-and-collab/office365/onedrive-for-business"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overleaf.com/edu/edinburgh"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ki.ed.ac.uk/display/ResearchServices/Version+Control+Service+-+GitLab"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computing.help.inf.ed.ac.uk/git-and-gerrit-school-informatics" TargetMode="External"/><Relationship Id="rId4" Type="http://schemas.openxmlformats.org/officeDocument/2006/relationships/hyperlink" Target="https://git.ecdf.ed.ac.u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ed.ac.uk/is/datasync"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nhsresearchscotland.org.uk/research-in-scotland/data/safe-havens" TargetMode="External"/><Relationship Id="rId2" Type="http://schemas.openxmlformats.org/officeDocument/2006/relationships/hyperlink" Target="https://www.ed.ac.uk/edinburgh-international-data-facility/services/safe-haven-services" TargetMode="External"/><Relationship Id="rId1" Type="http://schemas.openxmlformats.org/officeDocument/2006/relationships/slideLayout" Target="../slideLayouts/slideLayout3.xml"/><Relationship Id="rId4" Type="http://schemas.openxmlformats.org/officeDocument/2006/relationships/hyperlink" Target="https://digital.nhs.uk/services/organisation-data-service/services-provided-by-the-organisation-data-service/safe-haven-director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phdcomics.com/comics/archive.php?comicid=382"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datashare.is.ed.ac.uk/"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hyperlink" Target="http://www.ed.ac.uk/is/research-support/datavaul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hyperlink" Target="http://www.re3data.org/"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ed.ac.uk/information-services/research-support/research-information-management/pur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www.research.ed.ac.u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ukdataservice.ac.uk/manage-data/plan/cost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data-support@ed.ac.uk" TargetMode="External"/><Relationship Id="rId2" Type="http://schemas.openxmlformats.org/officeDocument/2006/relationships/hyperlink" Target="https://computing.help.inf.ed.ac.uk/help-desk" TargetMode="External"/><Relationship Id="rId1" Type="http://schemas.openxmlformats.org/officeDocument/2006/relationships/slideLayout" Target="../slideLayouts/slideLayout3.xml"/><Relationship Id="rId6" Type="http://schemas.openxmlformats.org/officeDocument/2006/relationships/hyperlink" Target="http://www.ed.ac.uk/information-services/research-support/research-data-service/training" TargetMode="External"/><Relationship Id="rId5" Type="http://schemas.openxmlformats.org/officeDocument/2006/relationships/hyperlink" Target="http://datablog.is.ed.ac.uk/" TargetMode="External"/><Relationship Id="rId4" Type="http://schemas.openxmlformats.org/officeDocument/2006/relationships/hyperlink" Target="http://www.ed.ac.uk/is/research-data-servi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ed.ac.uk/data-protection" TargetMode="External"/><Relationship Id="rId2" Type="http://schemas.openxmlformats.org/officeDocument/2006/relationships/hyperlink" Target="https://www.ed.ac.uk/infosec" TargetMode="External"/><Relationship Id="rId1" Type="http://schemas.openxmlformats.org/officeDocument/2006/relationships/slideLayout" Target="../slideLayouts/slideLayout3.xml"/><Relationship Id="rId6" Type="http://schemas.openxmlformats.org/officeDocument/2006/relationships/hyperlink" Target="https://www.ed.ac.uk/edinburgh-innovations" TargetMode="External"/><Relationship Id="rId5" Type="http://schemas.openxmlformats.org/officeDocument/2006/relationships/hyperlink" Target="https://www.ed.ac.uk/institute-academic-development/research-roles" TargetMode="External"/><Relationship Id="rId4" Type="http://schemas.openxmlformats.org/officeDocument/2006/relationships/hyperlink" Target="https://www.ed.ac.uk/records-managemen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mantra.edina.ac.uk/"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oursera.org/learn/data-management"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blogs.ed.ac.uk/edinburgh_open_research/2022/01/13/new-research-data-management-poli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ed.ac.uk/data-protection/data-protection-impact-assessment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a:xfrm>
            <a:off x="720000" y="2420888"/>
            <a:ext cx="10363200" cy="1008112"/>
          </a:xfrm>
        </p:spPr>
        <p:txBody>
          <a:bodyPr/>
          <a:lstStyle/>
          <a:p>
            <a:r>
              <a:rPr lang="en-US" dirty="0"/>
              <a:t>Writing a Data Management Plan</a:t>
            </a:r>
          </a:p>
        </p:txBody>
      </p:sp>
      <p:sp>
        <p:nvSpPr>
          <p:cNvPr id="3" name="Content Placeholder 4"/>
          <p:cNvSpPr>
            <a:spLocks noGrp="1"/>
          </p:cNvSpPr>
          <p:nvPr>
            <p:ph type="subTitle" idx="1"/>
          </p:nvPr>
        </p:nvSpPr>
        <p:spPr/>
        <p:txBody>
          <a:bodyPr/>
          <a:lstStyle/>
          <a:p>
            <a:r>
              <a:rPr lang="en-GB" dirty="0"/>
              <a:t>Kerry Miller</a:t>
            </a:r>
          </a:p>
          <a:p>
            <a:br>
              <a:rPr lang="en-GB" dirty="0"/>
            </a:br>
            <a:r>
              <a:rPr lang="en-GB" dirty="0"/>
              <a:t>Research Data Service</a:t>
            </a:r>
          </a:p>
          <a:p>
            <a:br>
              <a:rPr lang="en-GB" dirty="0"/>
            </a:br>
            <a:endParaRPr lang="en-GB" dirty="0"/>
          </a:p>
        </p:txBody>
      </p:sp>
    </p:spTree>
    <p:extLst>
      <p:ext uri="{BB962C8B-B14F-4D97-AF65-F5344CB8AC3E}">
        <p14:creationId xmlns:p14="http://schemas.microsoft.com/office/powerpoint/2010/main" val="296629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85274-D3FB-4A04-9556-7690FA6D1535}"/>
              </a:ext>
            </a:extLst>
          </p:cNvPr>
          <p:cNvSpPr>
            <a:spLocks noGrp="1"/>
          </p:cNvSpPr>
          <p:nvPr>
            <p:ph type="ctrTitle"/>
          </p:nvPr>
        </p:nvSpPr>
        <p:spPr/>
        <p:txBody>
          <a:bodyPr/>
          <a:lstStyle/>
          <a:p>
            <a:r>
              <a:rPr lang="en-GB" dirty="0"/>
              <a:t>DMPonline</a:t>
            </a:r>
          </a:p>
        </p:txBody>
      </p:sp>
      <p:sp>
        <p:nvSpPr>
          <p:cNvPr id="6" name="Text Placeholder 5">
            <a:extLst>
              <a:ext uri="{FF2B5EF4-FFF2-40B4-BE49-F238E27FC236}">
                <a16:creationId xmlns:a16="http://schemas.microsoft.com/office/drawing/2014/main" id="{90C8AF5F-DADA-4AD6-A7C8-3805137ED202}"/>
              </a:ext>
            </a:extLst>
          </p:cNvPr>
          <p:cNvSpPr>
            <a:spLocks noGrp="1"/>
          </p:cNvSpPr>
          <p:nvPr>
            <p:ph type="body" sz="quarter" idx="10"/>
          </p:nvPr>
        </p:nvSpPr>
        <p:spPr>
          <a:xfrm>
            <a:off x="755289" y="1169720"/>
            <a:ext cx="7057368" cy="552057"/>
          </a:xfrm>
        </p:spPr>
        <p:txBody>
          <a:bodyPr/>
          <a:lstStyle/>
          <a:p>
            <a:r>
              <a:rPr lang="en-GB" dirty="0"/>
              <a:t>How to use </a:t>
            </a:r>
          </a:p>
        </p:txBody>
      </p:sp>
      <p:pic>
        <p:nvPicPr>
          <p:cNvPr id="10" name="Picture 9">
            <a:extLst>
              <a:ext uri="{FF2B5EF4-FFF2-40B4-BE49-F238E27FC236}">
                <a16:creationId xmlns:a16="http://schemas.microsoft.com/office/drawing/2014/main" id="{DA7F785E-DC88-94D9-6EEE-E3C86D33D6DE}"/>
              </a:ext>
            </a:extLst>
          </p:cNvPr>
          <p:cNvPicPr>
            <a:picLocks noChangeAspect="1"/>
          </p:cNvPicPr>
          <p:nvPr/>
        </p:nvPicPr>
        <p:blipFill rotWithShape="1">
          <a:blip r:embed="rId3"/>
          <a:srcRect l="41731" t="9835" b="5016"/>
          <a:stretch/>
        </p:blipFill>
        <p:spPr>
          <a:xfrm>
            <a:off x="1775520" y="1721777"/>
            <a:ext cx="8452982" cy="4541056"/>
          </a:xfrm>
          <a:prstGeom prst="rect">
            <a:avLst/>
          </a:prstGeom>
        </p:spPr>
      </p:pic>
    </p:spTree>
    <p:extLst>
      <p:ext uri="{BB962C8B-B14F-4D97-AF65-F5344CB8AC3E}">
        <p14:creationId xmlns:p14="http://schemas.microsoft.com/office/powerpoint/2010/main" val="76829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940F9-1309-4FEE-96C3-541F637FE80B}"/>
              </a:ext>
            </a:extLst>
          </p:cNvPr>
          <p:cNvSpPr>
            <a:spLocks noGrp="1"/>
          </p:cNvSpPr>
          <p:nvPr>
            <p:ph type="ctrTitle"/>
          </p:nvPr>
        </p:nvSpPr>
        <p:spPr/>
        <p:txBody>
          <a:bodyPr/>
          <a:lstStyle/>
          <a:p>
            <a:r>
              <a:rPr lang="en-GB" dirty="0"/>
              <a:t>Live Demo!</a:t>
            </a:r>
          </a:p>
        </p:txBody>
      </p:sp>
      <p:sp>
        <p:nvSpPr>
          <p:cNvPr id="5" name="Content Placeholder 4">
            <a:extLst>
              <a:ext uri="{FF2B5EF4-FFF2-40B4-BE49-F238E27FC236}">
                <a16:creationId xmlns:a16="http://schemas.microsoft.com/office/drawing/2014/main" id="{3A1CABE2-8F07-4DC3-93C1-F22156911D3E}"/>
              </a:ext>
            </a:extLst>
          </p:cNvPr>
          <p:cNvSpPr>
            <a:spLocks noGrp="1"/>
          </p:cNvSpPr>
          <p:nvPr>
            <p:ph idx="10"/>
          </p:nvPr>
        </p:nvSpPr>
        <p:spPr/>
        <p:txBody>
          <a:bodyPr/>
          <a:lstStyle/>
          <a:p>
            <a:endParaRPr lang="en-GB" dirty="0"/>
          </a:p>
          <a:p>
            <a:endParaRPr lang="en-GB" dirty="0"/>
          </a:p>
          <a:p>
            <a:endParaRPr lang="en-GB" dirty="0"/>
          </a:p>
          <a:p>
            <a:r>
              <a:rPr lang="en-GB" dirty="0"/>
              <a:t>https://dmponline.ed.ac.uk/</a:t>
            </a:r>
          </a:p>
        </p:txBody>
      </p:sp>
    </p:spTree>
    <p:extLst>
      <p:ext uri="{BB962C8B-B14F-4D97-AF65-F5344CB8AC3E}">
        <p14:creationId xmlns:p14="http://schemas.microsoft.com/office/powerpoint/2010/main" val="255126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9A5F-9783-416A-BDA8-4E9D338FF1CA}"/>
              </a:ext>
            </a:extLst>
          </p:cNvPr>
          <p:cNvSpPr>
            <a:spLocks noGrp="1"/>
          </p:cNvSpPr>
          <p:nvPr>
            <p:ph type="ctrTitle"/>
          </p:nvPr>
        </p:nvSpPr>
        <p:spPr/>
        <p:txBody>
          <a:bodyPr/>
          <a:lstStyle/>
          <a:p>
            <a:r>
              <a:rPr lang="en-GB" dirty="0"/>
              <a:t>Your turn</a:t>
            </a:r>
          </a:p>
        </p:txBody>
      </p:sp>
      <p:sp>
        <p:nvSpPr>
          <p:cNvPr id="3" name="Content Placeholder 2">
            <a:extLst>
              <a:ext uri="{FF2B5EF4-FFF2-40B4-BE49-F238E27FC236}">
                <a16:creationId xmlns:a16="http://schemas.microsoft.com/office/drawing/2014/main" id="{84025D4E-B057-45D1-A688-9F77B8D02650}"/>
              </a:ext>
            </a:extLst>
          </p:cNvPr>
          <p:cNvSpPr>
            <a:spLocks noGrp="1"/>
          </p:cNvSpPr>
          <p:nvPr>
            <p:ph idx="10"/>
          </p:nvPr>
        </p:nvSpPr>
        <p:spPr/>
        <p:txBody>
          <a:bodyPr/>
          <a:lstStyle/>
          <a:p>
            <a:pPr marL="457200" indent="-457200">
              <a:lnSpc>
                <a:spcPct val="150000"/>
              </a:lnSpc>
              <a:buClr>
                <a:srgbClr val="009999"/>
              </a:buClr>
              <a:buFont typeface="+mj-lt"/>
              <a:buAutoNum type="arabicPeriod"/>
            </a:pPr>
            <a:r>
              <a:rPr lang="en-GB" sz="2400" dirty="0">
                <a:solidFill>
                  <a:schemeClr val="tx1"/>
                </a:solidFill>
              </a:rPr>
              <a:t>Log-in to DMPonline</a:t>
            </a:r>
          </a:p>
          <a:p>
            <a:pPr marL="457200" indent="-457200">
              <a:lnSpc>
                <a:spcPct val="150000"/>
              </a:lnSpc>
              <a:buClr>
                <a:srgbClr val="009999"/>
              </a:buClr>
              <a:buFont typeface="+mj-lt"/>
              <a:buAutoNum type="arabicPeriod"/>
            </a:pPr>
            <a:r>
              <a:rPr lang="en-GB" sz="2400" dirty="0">
                <a:solidFill>
                  <a:schemeClr val="tx1"/>
                </a:solidFill>
              </a:rPr>
              <a:t>Select a University of Edinburgh template</a:t>
            </a:r>
          </a:p>
          <a:p>
            <a:pPr marL="457200" indent="-457200">
              <a:lnSpc>
                <a:spcPct val="150000"/>
              </a:lnSpc>
              <a:buClr>
                <a:srgbClr val="009999"/>
              </a:buClr>
              <a:buFont typeface="+mj-lt"/>
              <a:buAutoNum type="arabicPeriod"/>
            </a:pPr>
            <a:r>
              <a:rPr lang="en-GB" sz="2400" dirty="0">
                <a:solidFill>
                  <a:schemeClr val="tx1"/>
                </a:solidFill>
              </a:rPr>
              <a:t>Complete the administrative details on the first page</a:t>
            </a:r>
          </a:p>
        </p:txBody>
      </p:sp>
    </p:spTree>
    <p:extLst>
      <p:ext uri="{BB962C8B-B14F-4D97-AF65-F5344CB8AC3E}">
        <p14:creationId xmlns:p14="http://schemas.microsoft.com/office/powerpoint/2010/main" val="323445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18BD8-C99E-405C-A464-60C57AD47A68}"/>
              </a:ext>
            </a:extLst>
          </p:cNvPr>
          <p:cNvSpPr>
            <a:spLocks noGrp="1"/>
          </p:cNvSpPr>
          <p:nvPr>
            <p:ph type="ctrTitle"/>
          </p:nvPr>
        </p:nvSpPr>
        <p:spPr/>
        <p:txBody>
          <a:bodyPr/>
          <a:lstStyle/>
          <a:p>
            <a:r>
              <a:rPr lang="en-GB" dirty="0"/>
              <a:t>Writing a Data Management Plan</a:t>
            </a:r>
          </a:p>
        </p:txBody>
      </p:sp>
      <p:sp>
        <p:nvSpPr>
          <p:cNvPr id="5" name="Text Placeholder 4">
            <a:extLst>
              <a:ext uri="{FF2B5EF4-FFF2-40B4-BE49-F238E27FC236}">
                <a16:creationId xmlns:a16="http://schemas.microsoft.com/office/drawing/2014/main" id="{8AF9BDF3-216F-4957-8729-207DC030A457}"/>
              </a:ext>
            </a:extLst>
          </p:cNvPr>
          <p:cNvSpPr>
            <a:spLocks noGrp="1"/>
          </p:cNvSpPr>
          <p:nvPr>
            <p:ph type="body" sz="quarter" idx="10"/>
          </p:nvPr>
        </p:nvSpPr>
        <p:spPr/>
        <p:txBody>
          <a:bodyPr/>
          <a:lstStyle/>
          <a:p>
            <a:r>
              <a:rPr lang="en-GB" dirty="0"/>
              <a:t>To fail to plan is to plan to fail!</a:t>
            </a:r>
          </a:p>
        </p:txBody>
      </p:sp>
      <p:pic>
        <p:nvPicPr>
          <p:cNvPr id="9" name="Content Placeholder 8">
            <a:extLst>
              <a:ext uri="{FF2B5EF4-FFF2-40B4-BE49-F238E27FC236}">
                <a16:creationId xmlns:a16="http://schemas.microsoft.com/office/drawing/2014/main" id="{0D6347CF-05A3-454B-BB35-AB108FA13398}"/>
              </a:ext>
            </a:extLst>
          </p:cNvPr>
          <p:cNvPicPr>
            <a:picLocks noGrp="1" noChangeAspect="1"/>
          </p:cNvPicPr>
          <p:nvPr>
            <p:ph sz="half" idx="1"/>
          </p:nvPr>
        </p:nvPicPr>
        <p:blipFill>
          <a:blip r:embed="rId3"/>
          <a:stretch>
            <a:fillRect/>
          </a:stretch>
        </p:blipFill>
        <p:spPr>
          <a:xfrm>
            <a:off x="4240483" y="2204864"/>
            <a:ext cx="2845431" cy="3926696"/>
          </a:xfrm>
          <a:prstGeom prst="rect">
            <a:avLst/>
          </a:prstGeom>
        </p:spPr>
      </p:pic>
    </p:spTree>
    <p:extLst>
      <p:ext uri="{BB962C8B-B14F-4D97-AF65-F5344CB8AC3E}">
        <p14:creationId xmlns:p14="http://schemas.microsoft.com/office/powerpoint/2010/main" val="90472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D69B0-2E62-4656-A961-DCF5F9B2B711}"/>
              </a:ext>
            </a:extLst>
          </p:cNvPr>
          <p:cNvSpPr>
            <a:spLocks noGrp="1"/>
          </p:cNvSpPr>
          <p:nvPr>
            <p:ph type="ctrTitle"/>
          </p:nvPr>
        </p:nvSpPr>
        <p:spPr/>
        <p:txBody>
          <a:bodyPr/>
          <a:lstStyle/>
          <a:p>
            <a:r>
              <a:rPr lang="en-GB" dirty="0"/>
              <a:t>What should a DMP include?</a:t>
            </a:r>
          </a:p>
        </p:txBody>
      </p:sp>
      <p:sp>
        <p:nvSpPr>
          <p:cNvPr id="2" name="Content Placeholder 1">
            <a:extLst>
              <a:ext uri="{FF2B5EF4-FFF2-40B4-BE49-F238E27FC236}">
                <a16:creationId xmlns:a16="http://schemas.microsoft.com/office/drawing/2014/main" id="{8F996086-7430-4DA7-B283-C606638A5E74}"/>
              </a:ext>
            </a:extLst>
          </p:cNvPr>
          <p:cNvSpPr>
            <a:spLocks noGrp="1"/>
          </p:cNvSpPr>
          <p:nvPr>
            <p:ph idx="10"/>
          </p:nvPr>
        </p:nvSpPr>
        <p:spPr/>
        <p:txBody>
          <a:bodyPr/>
          <a:lstStyle/>
          <a:p>
            <a:r>
              <a:rPr lang="en-GB" dirty="0"/>
              <a:t>A good DMP will answer all the following questions:</a:t>
            </a:r>
          </a:p>
          <a:p>
            <a:pPr marL="514350" indent="-514350">
              <a:buClr>
                <a:srgbClr val="009999"/>
              </a:buClr>
              <a:buFont typeface="+mj-lt"/>
              <a:buAutoNum type="arabicPeriod"/>
            </a:pPr>
            <a:r>
              <a:rPr lang="en-GB" b="0" dirty="0">
                <a:solidFill>
                  <a:schemeClr val="tx1"/>
                </a:solidFill>
              </a:rPr>
              <a:t>What data will be collected or created?</a:t>
            </a:r>
          </a:p>
          <a:p>
            <a:pPr marL="514350" indent="-514350">
              <a:buClr>
                <a:srgbClr val="009999"/>
              </a:buClr>
              <a:buFont typeface="+mj-lt"/>
              <a:buAutoNum type="arabicPeriod"/>
            </a:pPr>
            <a:r>
              <a:rPr lang="en-GB" b="0" dirty="0">
                <a:solidFill>
                  <a:schemeClr val="tx1"/>
                </a:solidFill>
              </a:rPr>
              <a:t>How will the data be documented and described?</a:t>
            </a:r>
          </a:p>
          <a:p>
            <a:pPr marL="514350" indent="-514350">
              <a:buClr>
                <a:srgbClr val="009999"/>
              </a:buClr>
              <a:buFont typeface="+mj-lt"/>
              <a:buAutoNum type="arabicPeriod"/>
            </a:pPr>
            <a:r>
              <a:rPr lang="en-GB" b="0" dirty="0">
                <a:solidFill>
                  <a:schemeClr val="tx1"/>
                </a:solidFill>
              </a:rPr>
              <a:t>How will ethics and intellectual property be handled?</a:t>
            </a:r>
          </a:p>
          <a:p>
            <a:pPr marL="514350" indent="-514350">
              <a:buClr>
                <a:srgbClr val="009999"/>
              </a:buClr>
              <a:buFont typeface="+mj-lt"/>
              <a:buAutoNum type="arabicPeriod"/>
            </a:pPr>
            <a:r>
              <a:rPr lang="en-GB" b="0" dirty="0">
                <a:solidFill>
                  <a:schemeClr val="tx1"/>
                </a:solidFill>
              </a:rPr>
              <a:t>How will the data be stored, backed-up &amp; secured?</a:t>
            </a:r>
          </a:p>
          <a:p>
            <a:pPr marL="514350" indent="-514350">
              <a:buClr>
                <a:srgbClr val="009999"/>
              </a:buClr>
              <a:buFont typeface="+mj-lt"/>
              <a:buAutoNum type="arabicPeriod"/>
            </a:pPr>
            <a:r>
              <a:rPr lang="en-GB" b="0" dirty="0">
                <a:solidFill>
                  <a:schemeClr val="tx1"/>
                </a:solidFill>
              </a:rPr>
              <a:t>How, when, &amp; where will data be preserved?</a:t>
            </a:r>
          </a:p>
          <a:p>
            <a:pPr marL="514350" indent="-514350">
              <a:buClr>
                <a:srgbClr val="009999"/>
              </a:buClr>
              <a:buFont typeface="+mj-lt"/>
              <a:buAutoNum type="arabicPeriod"/>
            </a:pPr>
            <a:r>
              <a:rPr lang="en-GB" b="0" dirty="0">
                <a:solidFill>
                  <a:schemeClr val="tx1"/>
                </a:solidFill>
              </a:rPr>
              <a:t>How will you achieve appropriate data sharing?</a:t>
            </a:r>
          </a:p>
          <a:p>
            <a:pPr marL="514350" indent="-514350">
              <a:buClr>
                <a:srgbClr val="009999"/>
              </a:buClr>
              <a:buFont typeface="+mj-lt"/>
              <a:buAutoNum type="arabicPeriod"/>
            </a:pPr>
            <a:r>
              <a:rPr lang="en-GB" b="0" dirty="0">
                <a:solidFill>
                  <a:schemeClr val="tx1"/>
                </a:solidFill>
              </a:rPr>
              <a:t>Who is responsible &amp; what will it cost?</a:t>
            </a:r>
          </a:p>
          <a:p>
            <a:endParaRPr lang="en-GB" dirty="0"/>
          </a:p>
        </p:txBody>
      </p:sp>
    </p:spTree>
    <p:extLst>
      <p:ext uri="{BB962C8B-B14F-4D97-AF65-F5344CB8AC3E}">
        <p14:creationId xmlns:p14="http://schemas.microsoft.com/office/powerpoint/2010/main" val="356789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1. Data Collection</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fontScale="32500" lnSpcReduction="20000"/>
          </a:bodyPr>
          <a:lstStyle/>
          <a:p>
            <a:r>
              <a:rPr lang="en-GB" sz="6000" dirty="0"/>
              <a:t>Examples from funders:</a:t>
            </a:r>
          </a:p>
          <a:p>
            <a:endParaRPr lang="en-GB" sz="5100" dirty="0"/>
          </a:p>
          <a:p>
            <a:pPr marL="342900" indent="-342900">
              <a:lnSpc>
                <a:spcPct val="220000"/>
              </a:lnSpc>
              <a:spcBef>
                <a:spcPts val="0"/>
              </a:spcBef>
              <a:buClr>
                <a:srgbClr val="009999"/>
              </a:buClr>
              <a:buFont typeface="Arial" panose="020B0604020202020204" pitchFamily="34" charset="0"/>
              <a:buChar char="•"/>
            </a:pPr>
            <a:r>
              <a:rPr lang="en-GB" sz="6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Data Collection: description including type/format/ volume, methods of collection/creation, existing datasets to be used, QA processes. (UoE Templates)</a:t>
            </a:r>
          </a:p>
          <a:p>
            <a:pPr marL="342900" indent="-342900">
              <a:lnSpc>
                <a:spcPct val="220000"/>
              </a:lnSpc>
              <a:spcBef>
                <a:spcPts val="0"/>
              </a:spcBef>
              <a:buClr>
                <a:srgbClr val="009999"/>
              </a:buClr>
              <a:buFont typeface="Arial" panose="020B0604020202020204" pitchFamily="34" charset="0"/>
              <a:buChar char="•"/>
            </a:pPr>
            <a:r>
              <a:rPr lang="en-GB" sz="6000" b="0" dirty="0">
                <a:solidFill>
                  <a:schemeClr val="tx1"/>
                </a:solidFill>
              </a:rPr>
              <a:t>The data and software outputs your research will generate (</a:t>
            </a:r>
            <a:r>
              <a:rPr lang="en-GB" sz="6000" b="0" dirty="0" err="1">
                <a:solidFill>
                  <a:schemeClr val="tx1"/>
                </a:solidFill>
              </a:rPr>
              <a:t>Wellcome</a:t>
            </a:r>
            <a:r>
              <a:rPr lang="en-GB" sz="6000" b="0" dirty="0">
                <a:solidFill>
                  <a:schemeClr val="tx1"/>
                </a:solidFill>
              </a:rPr>
              <a:t> Trust)</a:t>
            </a:r>
            <a:endParaRPr lang="en-GB" sz="6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220000"/>
              </a:lnSpc>
              <a:spcBef>
                <a:spcPts val="0"/>
              </a:spcBef>
              <a:buClr>
                <a:srgbClr val="009999"/>
              </a:buClr>
              <a:buFont typeface="Arial" panose="020B0604020202020204" pitchFamily="34" charset="0"/>
              <a:buChar char="•"/>
            </a:pPr>
            <a:r>
              <a:rPr lang="en-GB" sz="6000" b="0" dirty="0">
                <a:solidFill>
                  <a:schemeClr val="tx1"/>
                </a:solidFill>
              </a:rPr>
              <a:t>Outline the volume, type and content of data that will be generated… (BBSRC)</a:t>
            </a:r>
          </a:p>
          <a:p>
            <a:pPr marL="342900" indent="-342900">
              <a:lnSpc>
                <a:spcPct val="220000"/>
              </a:lnSpc>
              <a:spcBef>
                <a:spcPts val="0"/>
              </a:spcBef>
              <a:buClr>
                <a:srgbClr val="009999"/>
              </a:buClr>
              <a:buFont typeface="Arial" panose="020B0604020202020204" pitchFamily="34" charset="0"/>
              <a:buChar char="•"/>
            </a:pPr>
            <a:r>
              <a:rPr lang="en-GB" sz="6000" b="0" dirty="0">
                <a:solidFill>
                  <a:schemeClr val="tx1"/>
                </a:solidFill>
              </a:rPr>
              <a:t>What data will you collect or create? (EPSRC)</a:t>
            </a:r>
          </a:p>
          <a:p>
            <a:pPr marL="342900" indent="-342900">
              <a:lnSpc>
                <a:spcPct val="220000"/>
              </a:lnSpc>
              <a:spcBef>
                <a:spcPts val="0"/>
              </a:spcBef>
              <a:buClr>
                <a:srgbClr val="009999"/>
              </a:buClr>
              <a:buFont typeface="Arial" panose="020B0604020202020204" pitchFamily="34" charset="0"/>
              <a:buChar char="•"/>
            </a:pPr>
            <a:r>
              <a:rPr lang="en-GB" sz="6000" b="0" dirty="0">
                <a:solidFill>
                  <a:schemeClr val="tx1"/>
                </a:solidFill>
              </a:rPr>
              <a:t>Types of data, format and scale of data (UKRI)</a:t>
            </a:r>
          </a:p>
        </p:txBody>
      </p:sp>
    </p:spTree>
    <p:extLst>
      <p:ext uri="{BB962C8B-B14F-4D97-AF65-F5344CB8AC3E}">
        <p14:creationId xmlns:p14="http://schemas.microsoft.com/office/powerpoint/2010/main" val="2834641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DF8C1-1730-459E-B163-BAC42E42BB4C}"/>
              </a:ext>
            </a:extLst>
          </p:cNvPr>
          <p:cNvSpPr>
            <a:spLocks noGrp="1"/>
          </p:cNvSpPr>
          <p:nvPr>
            <p:ph type="ctrTitle"/>
          </p:nvPr>
        </p:nvSpPr>
        <p:spPr/>
        <p:txBody>
          <a:bodyPr/>
          <a:lstStyle/>
          <a:p>
            <a:r>
              <a:rPr lang="en-GB" dirty="0"/>
              <a:t>1. Data Collection</a:t>
            </a:r>
          </a:p>
        </p:txBody>
      </p:sp>
      <p:sp>
        <p:nvSpPr>
          <p:cNvPr id="2" name="Content Placeholder 1">
            <a:extLst>
              <a:ext uri="{FF2B5EF4-FFF2-40B4-BE49-F238E27FC236}">
                <a16:creationId xmlns:a16="http://schemas.microsoft.com/office/drawing/2014/main" id="{E12346C4-6F43-4085-8456-25A2D6188A9D}"/>
              </a:ext>
            </a:extLst>
          </p:cNvPr>
          <p:cNvSpPr>
            <a:spLocks noGrp="1"/>
          </p:cNvSpPr>
          <p:nvPr>
            <p:ph idx="10"/>
          </p:nvPr>
        </p:nvSpPr>
        <p:spPr/>
        <p:txBody>
          <a:bodyPr>
            <a:normAutofit/>
          </a:bodyPr>
          <a:lstStyle/>
          <a:p>
            <a:r>
              <a:rPr lang="en-GB" sz="2400" dirty="0"/>
              <a:t>Things to consider:</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Include code and “physical” data as well as digital;</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Is your digital data qualitative, quantitative, or a mixture; </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Consider the data formats you will use, wherever possible choose open formats;</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When using existing data outline any access requirements you’ll need to comply with;</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How many files will you create and what size will each one be? Can you make a reasonable estimate of the total amount of data you’ll collect?</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Don’t repeat anything already detailed in other parts of your documentation.</a:t>
            </a:r>
          </a:p>
        </p:txBody>
      </p:sp>
    </p:spTree>
    <p:extLst>
      <p:ext uri="{BB962C8B-B14F-4D97-AF65-F5344CB8AC3E}">
        <p14:creationId xmlns:p14="http://schemas.microsoft.com/office/powerpoint/2010/main" val="248279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Standard file formats</a:t>
            </a:r>
            <a:endParaRPr lang="en-GB" dirty="0"/>
          </a:p>
        </p:txBody>
      </p:sp>
      <p:sp>
        <p:nvSpPr>
          <p:cNvPr id="4" name="Content Placeholder 3">
            <a:extLst>
              <a:ext uri="{FF2B5EF4-FFF2-40B4-BE49-F238E27FC236}">
                <a16:creationId xmlns:a16="http://schemas.microsoft.com/office/drawing/2014/main" id="{7F2B99EE-7F12-43CD-98E0-BD39B472103B}"/>
              </a:ext>
            </a:extLst>
          </p:cNvPr>
          <p:cNvSpPr>
            <a:spLocks noGrp="1"/>
          </p:cNvSpPr>
          <p:nvPr>
            <p:ph idx="10"/>
          </p:nvPr>
        </p:nvSpPr>
        <p:spPr>
          <a:xfrm>
            <a:off x="741280" y="1476600"/>
            <a:ext cx="6218816" cy="4905197"/>
          </a:xfrm>
        </p:spPr>
        <p:txBody>
          <a:bodyPr>
            <a:normAutofit fontScale="62500" lnSpcReduction="20000"/>
          </a:bodyPr>
          <a:lstStyle/>
          <a:p>
            <a:r>
              <a:rPr lang="en-GB" sz="3400" dirty="0"/>
              <a:t>Why?</a:t>
            </a:r>
          </a:p>
          <a:p>
            <a:pPr>
              <a:buClr>
                <a:srgbClr val="009999"/>
              </a:buClr>
            </a:pPr>
            <a:r>
              <a:rPr lang="en-GB" sz="3400" b="0" dirty="0">
                <a:solidFill>
                  <a:schemeClr val="tx1"/>
                </a:solidFill>
              </a:rPr>
              <a:t>Ensuring long-term usability of data requires consideration of the most appropriate software and file formats.</a:t>
            </a:r>
          </a:p>
          <a:p>
            <a:pPr>
              <a:buClr>
                <a:srgbClr val="009999"/>
              </a:buClr>
            </a:pPr>
            <a:r>
              <a:rPr lang="en-GB" sz="3400" dirty="0"/>
              <a:t>How?</a:t>
            </a:r>
          </a:p>
          <a:p>
            <a:pPr>
              <a:buClr>
                <a:srgbClr val="009999"/>
              </a:buClr>
            </a:pPr>
            <a:r>
              <a:rPr lang="en-GB" sz="3400" b="0" dirty="0">
                <a:solidFill>
                  <a:schemeClr val="tx1"/>
                </a:solidFill>
              </a:rPr>
              <a:t>Using standard, interchangeable or open formats for long-term preservation and popular common formats to make data available to users.</a:t>
            </a:r>
          </a:p>
          <a:p>
            <a:pPr>
              <a:buClr>
                <a:srgbClr val="009999"/>
              </a:buClr>
            </a:pPr>
            <a:r>
              <a:rPr lang="en-GB" sz="3400" b="0" dirty="0">
                <a:solidFill>
                  <a:schemeClr val="tx1"/>
                </a:solidFill>
              </a:rPr>
              <a:t>Specific recommendations: </a:t>
            </a:r>
          </a:p>
          <a:p>
            <a:pPr lvl="1">
              <a:buClr>
                <a:srgbClr val="009999"/>
              </a:buClr>
              <a:buFont typeface="Arial" panose="020B0604020202020204" pitchFamily="34" charset="0"/>
              <a:buChar char="•"/>
            </a:pPr>
            <a:r>
              <a:rPr lang="en-GB" dirty="0"/>
              <a:t>Choose the best file formats | The University of Edinburgh </a:t>
            </a:r>
            <a:r>
              <a:rPr lang="en-GB" dirty="0">
                <a:hlinkClick r:id="rId3"/>
              </a:rPr>
              <a:t>https://www.ed.ac.uk/information-services/research-support/research-data-service/after/data-repository/choosing-file-formats</a:t>
            </a:r>
            <a:r>
              <a:rPr lang="en-GB" dirty="0"/>
              <a:t> </a:t>
            </a:r>
          </a:p>
          <a:p>
            <a:pPr lvl="1">
              <a:buClr>
                <a:srgbClr val="009999"/>
              </a:buClr>
              <a:buFont typeface="Arial" panose="020B0604020202020204" pitchFamily="34" charset="0"/>
              <a:buChar char="•"/>
            </a:pPr>
            <a:r>
              <a:rPr lang="en-GB" dirty="0"/>
              <a:t>UK Data Service » Recommended formats </a:t>
            </a:r>
            <a:r>
              <a:rPr lang="en-GB" dirty="0">
                <a:hlinkClick r:id="rId4"/>
              </a:rPr>
              <a:t>https://ukdataservice.ac.uk/learning-hub/research-data-management/format-your-data/recommended-formats/</a:t>
            </a:r>
            <a:r>
              <a:rPr lang="en-GB" dirty="0"/>
              <a:t> </a:t>
            </a:r>
          </a:p>
        </p:txBody>
      </p:sp>
      <p:pic>
        <p:nvPicPr>
          <p:cNvPr id="3" name="Picture 2"/>
          <p:cNvPicPr>
            <a:picLocks noChangeAspect="1"/>
          </p:cNvPicPr>
          <p:nvPr/>
        </p:nvPicPr>
        <p:blipFill>
          <a:blip r:embed="rId5"/>
          <a:stretch>
            <a:fillRect/>
          </a:stretch>
        </p:blipFill>
        <p:spPr>
          <a:xfrm>
            <a:off x="7157078" y="413916"/>
            <a:ext cx="4915586" cy="6030167"/>
          </a:xfrm>
          <a:prstGeom prst="rect">
            <a:avLst/>
          </a:prstGeom>
        </p:spPr>
      </p:pic>
    </p:spTree>
    <p:extLst>
      <p:ext uri="{BB962C8B-B14F-4D97-AF65-F5344CB8AC3E}">
        <p14:creationId xmlns:p14="http://schemas.microsoft.com/office/powerpoint/2010/main" val="424302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B386-DC71-4070-A493-F9A7ED5FB1FF}"/>
              </a:ext>
            </a:extLst>
          </p:cNvPr>
          <p:cNvSpPr>
            <a:spLocks noGrp="1"/>
          </p:cNvSpPr>
          <p:nvPr>
            <p:ph type="ctrTitle"/>
          </p:nvPr>
        </p:nvSpPr>
        <p:spPr/>
        <p:txBody>
          <a:bodyPr/>
          <a:lstStyle/>
          <a:p>
            <a:r>
              <a:rPr lang="en-GB" dirty="0"/>
              <a:t>Writing your DMP – Section 1</a:t>
            </a:r>
          </a:p>
        </p:txBody>
      </p:sp>
      <p:sp>
        <p:nvSpPr>
          <p:cNvPr id="5" name="Content Placeholder 4">
            <a:extLst>
              <a:ext uri="{FF2B5EF4-FFF2-40B4-BE49-F238E27FC236}">
                <a16:creationId xmlns:a16="http://schemas.microsoft.com/office/drawing/2014/main" id="{EBDD3E7B-9EF8-4C6D-B047-BC1EF9A7E9CC}"/>
              </a:ext>
            </a:extLst>
          </p:cNvPr>
          <p:cNvSpPr>
            <a:spLocks noGrp="1"/>
          </p:cNvSpPr>
          <p:nvPr>
            <p:ph idx="10"/>
          </p:nvPr>
        </p:nvSpPr>
        <p:spPr/>
        <p:txBody>
          <a:bodyPr/>
          <a:lstStyle/>
          <a:p>
            <a:endParaRPr lang="en-GB" dirty="0"/>
          </a:p>
          <a:p>
            <a:endParaRPr lang="en-GB" dirty="0"/>
          </a:p>
          <a:p>
            <a:pPr>
              <a:lnSpc>
                <a:spcPct val="150000"/>
              </a:lnSpc>
            </a:pPr>
            <a:r>
              <a:rPr lang="en-GB" dirty="0"/>
              <a:t>Complete section 1 of the University of Edinburgh template</a:t>
            </a:r>
          </a:p>
          <a:p>
            <a:pPr algn="ctr">
              <a:lnSpc>
                <a:spcPct val="150000"/>
              </a:lnSpc>
            </a:pPr>
            <a:r>
              <a:rPr lang="en-GB" dirty="0">
                <a:hlinkClick r:id="rId2"/>
              </a:rPr>
              <a:t>https://dmponline.ed.ac.uk</a:t>
            </a:r>
            <a:r>
              <a:rPr lang="en-GB" dirty="0"/>
              <a:t> </a:t>
            </a:r>
          </a:p>
        </p:txBody>
      </p:sp>
    </p:spTree>
    <p:extLst>
      <p:ext uri="{BB962C8B-B14F-4D97-AF65-F5344CB8AC3E}">
        <p14:creationId xmlns:p14="http://schemas.microsoft.com/office/powerpoint/2010/main" val="232517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2. Documentation and Metadata</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a:bodyPr>
          <a:lstStyle/>
          <a:p>
            <a:r>
              <a:rPr lang="en-GB" sz="2400" dirty="0"/>
              <a:t>Examples from funders:</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Documentation and Metadata: information needed for data to be read and interpreted in the future (and where feasible reproduced), plan for collection or creation of this documentation and metadata, any metadata standards to be used. (UoE Templates)</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The formats and quality standards that will be applied to enable the data and software to be shared effectively (</a:t>
            </a:r>
            <a:r>
              <a:rPr lang="en-GB" sz="2000" b="0" dirty="0" err="1">
                <a:solidFill>
                  <a:schemeClr val="tx1"/>
                </a:solidFill>
              </a:rPr>
              <a:t>Wellcome</a:t>
            </a:r>
            <a:r>
              <a:rPr lang="en-GB" sz="2000" b="0" dirty="0">
                <a:solidFill>
                  <a:schemeClr val="tx1"/>
                </a:solidFill>
              </a:rPr>
              <a:t> Trust)</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Outline the standards and methodologies that will be adopted for data collection and management, and why these have been selected (BBSRC)</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What documentation and metadata will accompany the data? (EPSRC)</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Methodologies for data collection / generation; Data quality and standards (UKRI)</a:t>
            </a:r>
          </a:p>
        </p:txBody>
      </p:sp>
    </p:spTree>
    <p:extLst>
      <p:ext uri="{BB962C8B-B14F-4D97-AF65-F5344CB8AC3E}">
        <p14:creationId xmlns:p14="http://schemas.microsoft.com/office/powerpoint/2010/main" val="181419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a:xfrm>
            <a:off x="741280" y="476203"/>
            <a:ext cx="9456731" cy="903414"/>
          </a:xfrm>
        </p:spPr>
        <p:txBody>
          <a:bodyPr/>
          <a:lstStyle/>
          <a:p>
            <a:r>
              <a:rPr lang="en-US" sz="4400" dirty="0">
                <a:latin typeface="+mj-lt"/>
              </a:rPr>
              <a:t>Overview</a:t>
            </a:r>
          </a:p>
        </p:txBody>
      </p:sp>
      <p:sp>
        <p:nvSpPr>
          <p:cNvPr id="3" name="Content Placeholder 4"/>
          <p:cNvSpPr>
            <a:spLocks noGrp="1"/>
          </p:cNvSpPr>
          <p:nvPr>
            <p:ph idx="10"/>
          </p:nvPr>
        </p:nvSpPr>
        <p:spPr>
          <a:xfrm>
            <a:off x="741280" y="1476600"/>
            <a:ext cx="10701077" cy="4905197"/>
          </a:xfrm>
        </p:spPr>
        <p:txBody>
          <a:bodyPr/>
          <a:lstStyle/>
          <a:p>
            <a:r>
              <a:rPr lang="en-GB" dirty="0"/>
              <a:t>Data Management Planning</a:t>
            </a:r>
          </a:p>
          <a:p>
            <a:endParaRPr lang="en-GB" dirty="0"/>
          </a:p>
          <a:p>
            <a:r>
              <a:rPr lang="en-GB" dirty="0"/>
              <a:t>Writing a Data Management Plan (DMP)</a:t>
            </a:r>
          </a:p>
          <a:p>
            <a:endParaRPr lang="en-GB" dirty="0"/>
          </a:p>
          <a:p>
            <a:r>
              <a:rPr lang="en-GB" dirty="0"/>
              <a:t>Support for DMP &amp; Research Data Management</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1988840"/>
            <a:ext cx="1869141" cy="3220571"/>
          </a:xfrm>
          <a:prstGeom prst="rect">
            <a:avLst/>
          </a:prstGeom>
        </p:spPr>
      </p:pic>
    </p:spTree>
    <p:extLst>
      <p:ext uri="{BB962C8B-B14F-4D97-AF65-F5344CB8AC3E}">
        <p14:creationId xmlns:p14="http://schemas.microsoft.com/office/powerpoint/2010/main" val="342858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2. Documentation  and Metadata</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lstStyle/>
          <a:p>
            <a:r>
              <a:rPr lang="en-GB" sz="2400" dirty="0"/>
              <a:t>Things to consider:</a:t>
            </a:r>
          </a:p>
          <a:p>
            <a:pPr marL="342000" lvl="1" indent="-342900">
              <a:lnSpc>
                <a:spcPct val="150000"/>
              </a:lnSpc>
              <a:buClr>
                <a:srgbClr val="009999"/>
              </a:buClr>
              <a:buFont typeface="Arial" panose="020B0604020202020204" pitchFamily="34" charset="0"/>
              <a:buChar char="•"/>
            </a:pPr>
            <a:r>
              <a:rPr lang="en-GB" dirty="0"/>
              <a:t>Where disciplinary or local standards already exist use them;</a:t>
            </a:r>
          </a:p>
          <a:p>
            <a:pPr marL="342000" lvl="1" indent="-342900">
              <a:lnSpc>
                <a:spcPct val="150000"/>
              </a:lnSpc>
              <a:buClr>
                <a:srgbClr val="009999"/>
              </a:buClr>
              <a:buFont typeface="Arial" panose="020B0604020202020204" pitchFamily="34" charset="0"/>
              <a:buChar char="•"/>
            </a:pPr>
            <a:r>
              <a:rPr lang="en-GB" dirty="0"/>
              <a:t>Documenting your data well will also enable you to reuse it in the future;</a:t>
            </a:r>
          </a:p>
          <a:p>
            <a:pPr marL="342000" lvl="1" indent="-342900">
              <a:lnSpc>
                <a:spcPct val="150000"/>
              </a:lnSpc>
              <a:buClr>
                <a:srgbClr val="009999"/>
              </a:buClr>
              <a:buFont typeface="Arial" panose="020B0604020202020204" pitchFamily="34" charset="0"/>
              <a:buChar char="•"/>
            </a:pPr>
            <a:r>
              <a:rPr lang="en-GB" dirty="0">
                <a:solidFill>
                  <a:schemeClr val="accent2"/>
                </a:solidFill>
              </a:rPr>
              <a:t>Do it as you go along </a:t>
            </a:r>
            <a:r>
              <a:rPr lang="en-GB" dirty="0"/>
              <a:t>– creating high quality documentation &amp; metadata at the end of the project is very difficult and time consuming;</a:t>
            </a:r>
          </a:p>
          <a:p>
            <a:pPr marL="342000" lvl="1" indent="-342900">
              <a:lnSpc>
                <a:spcPct val="150000"/>
              </a:lnSpc>
              <a:buClr>
                <a:srgbClr val="009999"/>
              </a:buClr>
              <a:buFont typeface="Arial" panose="020B0604020202020204" pitchFamily="34" charset="0"/>
              <a:buChar char="•"/>
            </a:pPr>
            <a:r>
              <a:rPr lang="en-GB" dirty="0"/>
              <a:t>Agree things like directory structures and file naming conventions with all members of a project team – be sure any new members are trained in these;</a:t>
            </a:r>
          </a:p>
          <a:p>
            <a:pPr lvl="1"/>
            <a:endParaRPr lang="en-GB" dirty="0"/>
          </a:p>
        </p:txBody>
      </p:sp>
    </p:spTree>
    <p:extLst>
      <p:ext uri="{BB962C8B-B14F-4D97-AF65-F5344CB8AC3E}">
        <p14:creationId xmlns:p14="http://schemas.microsoft.com/office/powerpoint/2010/main" val="355983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Types of documentation</a:t>
            </a:r>
            <a:endParaRPr lang="en-GB" dirty="0"/>
          </a:p>
        </p:txBody>
      </p:sp>
      <p:sp>
        <p:nvSpPr>
          <p:cNvPr id="3" name="Content Placeholder 2"/>
          <p:cNvSpPr>
            <a:spLocks noGrp="1"/>
          </p:cNvSpPr>
          <p:nvPr>
            <p:ph idx="10"/>
          </p:nvPr>
        </p:nvSpPr>
        <p:spPr/>
        <p:txBody>
          <a:bodyPr>
            <a:normAutofit/>
          </a:bodyPr>
          <a:lstStyle/>
          <a:p>
            <a:r>
              <a:rPr lang="en-GB" dirty="0"/>
              <a:t>Varies from project to project and may include:</a:t>
            </a:r>
          </a:p>
          <a:p>
            <a:pPr marL="342000" indent="-342000">
              <a:buClr>
                <a:srgbClr val="009999"/>
              </a:buClr>
              <a:buFont typeface="Arial" panose="020B0604020202020204" pitchFamily="34" charset="0"/>
              <a:buChar char="•"/>
            </a:pPr>
            <a:r>
              <a:rPr lang="en-GB" sz="2400" b="0" dirty="0">
                <a:solidFill>
                  <a:schemeClr val="tx1"/>
                </a:solidFill>
              </a:rPr>
              <a:t>Data collection methodology</a:t>
            </a:r>
          </a:p>
          <a:p>
            <a:pPr marL="342000" indent="-342000">
              <a:buClr>
                <a:srgbClr val="009999"/>
              </a:buClr>
              <a:buFont typeface="Arial" panose="020B0604020202020204" pitchFamily="34" charset="0"/>
              <a:buChar char="•"/>
            </a:pPr>
            <a:r>
              <a:rPr lang="en-GB" sz="2400" b="0" dirty="0">
                <a:solidFill>
                  <a:schemeClr val="tx1"/>
                </a:solidFill>
              </a:rPr>
              <a:t>Code annotations, details of libraries, hardware configurations, etc</a:t>
            </a:r>
          </a:p>
          <a:p>
            <a:pPr marL="342000" indent="-342000">
              <a:buClr>
                <a:srgbClr val="009999"/>
              </a:buClr>
              <a:buFont typeface="Arial" panose="020B0604020202020204" pitchFamily="34" charset="0"/>
              <a:buChar char="•"/>
            </a:pPr>
            <a:r>
              <a:rPr lang="en-GB" sz="2400" b="0" dirty="0">
                <a:solidFill>
                  <a:schemeClr val="tx1"/>
                </a:solidFill>
              </a:rPr>
              <a:t>Data protection Impact Assessment (DPIA) / consent form</a:t>
            </a:r>
          </a:p>
          <a:p>
            <a:pPr marL="342000" indent="-342000">
              <a:buClr>
                <a:srgbClr val="009999"/>
              </a:buClr>
              <a:buFont typeface="Arial" panose="020B0604020202020204" pitchFamily="34" charset="0"/>
              <a:buChar char="•"/>
            </a:pPr>
            <a:r>
              <a:rPr lang="en-GB" sz="2400" b="0" dirty="0">
                <a:solidFill>
                  <a:schemeClr val="tx1"/>
                </a:solidFill>
              </a:rPr>
              <a:t>Transcripts</a:t>
            </a:r>
          </a:p>
          <a:p>
            <a:pPr marL="342000" indent="-342000">
              <a:buClr>
                <a:srgbClr val="009999"/>
              </a:buClr>
              <a:buFont typeface="Arial" panose="020B0604020202020204" pitchFamily="34" charset="0"/>
              <a:buChar char="•"/>
            </a:pPr>
            <a:r>
              <a:rPr lang="en-GB" sz="2400" b="0" dirty="0">
                <a:solidFill>
                  <a:schemeClr val="tx1"/>
                </a:solidFill>
              </a:rPr>
              <a:t>Questionnaires</a:t>
            </a:r>
          </a:p>
          <a:p>
            <a:pPr marL="342000" indent="-342000">
              <a:buClr>
                <a:srgbClr val="009999"/>
              </a:buClr>
              <a:buFont typeface="Arial" panose="020B0604020202020204" pitchFamily="34" charset="0"/>
              <a:buChar char="•"/>
            </a:pPr>
            <a:r>
              <a:rPr lang="en-GB" sz="2400" b="0" dirty="0">
                <a:solidFill>
                  <a:schemeClr val="tx1"/>
                </a:solidFill>
              </a:rPr>
              <a:t>Laboratory notebooks</a:t>
            </a:r>
          </a:p>
          <a:p>
            <a:pPr marL="342000" indent="-342000">
              <a:buClr>
                <a:srgbClr val="009999"/>
              </a:buClr>
              <a:buFont typeface="Arial" panose="020B0604020202020204" pitchFamily="34" charset="0"/>
              <a:buChar char="•"/>
            </a:pPr>
            <a:r>
              <a:rPr lang="en-GB" sz="2400" b="0" dirty="0">
                <a:solidFill>
                  <a:schemeClr val="tx1"/>
                </a:solidFill>
              </a:rPr>
              <a:t>Field notes</a:t>
            </a:r>
          </a:p>
          <a:p>
            <a:pPr marL="342000" indent="-342000">
              <a:buClr>
                <a:srgbClr val="009999"/>
              </a:buClr>
              <a:buFont typeface="Arial" panose="020B0604020202020204" pitchFamily="34" charset="0"/>
              <a:buChar char="•"/>
            </a:pPr>
            <a:r>
              <a:rPr lang="en-GB" sz="2400" b="0" dirty="0">
                <a:solidFill>
                  <a:schemeClr val="tx1"/>
                </a:solidFill>
              </a:rPr>
              <a:t>Standard operating procedures</a:t>
            </a:r>
          </a:p>
          <a:p>
            <a:pPr marL="342000" indent="-342000">
              <a:buClr>
                <a:srgbClr val="009999"/>
              </a:buClr>
              <a:buFont typeface="Arial" panose="020B0604020202020204" pitchFamily="34" charset="0"/>
              <a:buChar char="•"/>
            </a:pPr>
            <a:r>
              <a:rPr lang="en-GB" sz="2400" b="0" dirty="0">
                <a:solidFill>
                  <a:schemeClr val="tx1"/>
                </a:solidFill>
              </a:rPr>
              <a:t>Reports of decisions made that relate to conduct of the research</a:t>
            </a:r>
          </a:p>
        </p:txBody>
      </p:sp>
    </p:spTree>
    <p:extLst>
      <p:ext uri="{BB962C8B-B14F-4D97-AF65-F5344CB8AC3E}">
        <p14:creationId xmlns:p14="http://schemas.microsoft.com/office/powerpoint/2010/main" val="394895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Types of metadata</a:t>
            </a:r>
            <a:endParaRPr lang="en-GB" dirty="0"/>
          </a:p>
        </p:txBody>
      </p:sp>
      <p:sp>
        <p:nvSpPr>
          <p:cNvPr id="3" name="Content Placeholder 2"/>
          <p:cNvSpPr>
            <a:spLocks noGrp="1"/>
          </p:cNvSpPr>
          <p:nvPr>
            <p:ph idx="10"/>
          </p:nvPr>
        </p:nvSpPr>
        <p:spPr/>
        <p:txBody>
          <a:bodyPr>
            <a:normAutofit fontScale="85000" lnSpcReduction="20000"/>
          </a:bodyPr>
          <a:lstStyle/>
          <a:p>
            <a:pPr>
              <a:buFont typeface="Arial" panose="020B0604020202020204" pitchFamily="34" charset="0"/>
              <a:buChar char="•"/>
            </a:pPr>
            <a:r>
              <a:rPr lang="en-GB" dirty="0"/>
              <a:t>Categories of metadata</a:t>
            </a:r>
          </a:p>
          <a:p>
            <a:pPr>
              <a:buFont typeface="Arial" panose="020B0604020202020204" pitchFamily="34" charset="0"/>
              <a:buChar char="•"/>
            </a:pPr>
            <a:r>
              <a:rPr lang="en-GB" dirty="0"/>
              <a:t>Descriptive</a:t>
            </a:r>
          </a:p>
          <a:p>
            <a:pPr lvl="2"/>
            <a:r>
              <a:rPr lang="en-GB" dirty="0"/>
              <a:t>Title</a:t>
            </a:r>
          </a:p>
          <a:p>
            <a:pPr lvl="2"/>
            <a:r>
              <a:rPr lang="en-GB" dirty="0"/>
              <a:t>Author</a:t>
            </a:r>
          </a:p>
          <a:p>
            <a:pPr lvl="2"/>
            <a:r>
              <a:rPr lang="en-GB" dirty="0"/>
              <a:t>abstract, </a:t>
            </a:r>
          </a:p>
          <a:p>
            <a:pPr lvl="2"/>
            <a:r>
              <a:rPr lang="en-GB" dirty="0"/>
              <a:t>location, </a:t>
            </a:r>
          </a:p>
          <a:p>
            <a:pPr lvl="2"/>
            <a:r>
              <a:rPr lang="en-GB" dirty="0"/>
              <a:t>keywords for discoverability</a:t>
            </a:r>
          </a:p>
          <a:p>
            <a:pPr>
              <a:buFont typeface="Arial" panose="020B0604020202020204" pitchFamily="34" charset="0"/>
              <a:buChar char="•"/>
            </a:pPr>
            <a:r>
              <a:rPr lang="en-GB" dirty="0"/>
              <a:t>Administrative</a:t>
            </a:r>
          </a:p>
          <a:p>
            <a:pPr lvl="2"/>
            <a:r>
              <a:rPr lang="en-GB" dirty="0"/>
              <a:t>terms of access</a:t>
            </a:r>
          </a:p>
          <a:p>
            <a:pPr lvl="2"/>
            <a:r>
              <a:rPr lang="en-GB" dirty="0"/>
              <a:t>rights management</a:t>
            </a:r>
          </a:p>
          <a:p>
            <a:pPr lvl="2"/>
            <a:r>
              <a:rPr lang="en-GB" dirty="0"/>
              <a:t>preservation</a:t>
            </a:r>
          </a:p>
          <a:p>
            <a:pPr>
              <a:buFont typeface="Arial" panose="020B0604020202020204" pitchFamily="34" charset="0"/>
              <a:buChar char="•"/>
            </a:pPr>
            <a:r>
              <a:rPr lang="en-GB" dirty="0"/>
              <a:t>Structural</a:t>
            </a:r>
          </a:p>
          <a:p>
            <a:pPr lvl="2"/>
            <a:r>
              <a:rPr lang="en-GB" dirty="0"/>
              <a:t>components of the dataset</a:t>
            </a:r>
          </a:p>
          <a:p>
            <a:pPr lvl="2"/>
            <a:r>
              <a:rPr lang="en-GB" dirty="0"/>
              <a:t>their relationship to each other</a:t>
            </a:r>
          </a:p>
          <a:p>
            <a:endParaRPr lang="en-GB" dirty="0"/>
          </a:p>
        </p:txBody>
      </p:sp>
      <p:pic>
        <p:nvPicPr>
          <p:cNvPr id="5" name="Content Placeholder 4"/>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6354845" y="2660327"/>
            <a:ext cx="5095875" cy="3352800"/>
          </a:xfrm>
        </p:spPr>
      </p:pic>
      <p:sp>
        <p:nvSpPr>
          <p:cNvPr id="6" name="TextBox 5"/>
          <p:cNvSpPr txBox="1"/>
          <p:nvPr/>
        </p:nvSpPr>
        <p:spPr>
          <a:xfrm>
            <a:off x="7536160" y="6017633"/>
            <a:ext cx="3132856" cy="307777"/>
          </a:xfrm>
          <a:prstGeom prst="rect">
            <a:avLst/>
          </a:prstGeom>
          <a:noFill/>
        </p:spPr>
        <p:txBody>
          <a:bodyPr wrap="square" rtlCol="0">
            <a:spAutoFit/>
          </a:bodyPr>
          <a:lstStyle/>
          <a:p>
            <a:r>
              <a:rPr lang="en-GB" sz="1400" dirty="0">
                <a:solidFill>
                  <a:schemeClr val="accent5">
                    <a:lumMod val="75000"/>
                  </a:schemeClr>
                </a:solidFill>
                <a:latin typeface="Arial Narrow" panose="020B0606020202030204" pitchFamily="34" charset="0"/>
              </a:rPr>
              <a:t>Acknowledgement: www.tvtechnology.com</a:t>
            </a:r>
          </a:p>
        </p:txBody>
      </p:sp>
    </p:spTree>
    <p:extLst>
      <p:ext uri="{BB962C8B-B14F-4D97-AF65-F5344CB8AC3E}">
        <p14:creationId xmlns:p14="http://schemas.microsoft.com/office/powerpoint/2010/main" val="202950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B386-DC71-4070-A493-F9A7ED5FB1FF}"/>
              </a:ext>
            </a:extLst>
          </p:cNvPr>
          <p:cNvSpPr>
            <a:spLocks noGrp="1"/>
          </p:cNvSpPr>
          <p:nvPr>
            <p:ph type="ctrTitle"/>
          </p:nvPr>
        </p:nvSpPr>
        <p:spPr/>
        <p:txBody>
          <a:bodyPr/>
          <a:lstStyle/>
          <a:p>
            <a:r>
              <a:rPr lang="en-GB" dirty="0"/>
              <a:t>Writing your DMP – Section 2</a:t>
            </a:r>
          </a:p>
        </p:txBody>
      </p:sp>
      <p:sp>
        <p:nvSpPr>
          <p:cNvPr id="5" name="Content Placeholder 4">
            <a:extLst>
              <a:ext uri="{FF2B5EF4-FFF2-40B4-BE49-F238E27FC236}">
                <a16:creationId xmlns:a16="http://schemas.microsoft.com/office/drawing/2014/main" id="{EBDD3E7B-9EF8-4C6D-B047-BC1EF9A7E9CC}"/>
              </a:ext>
            </a:extLst>
          </p:cNvPr>
          <p:cNvSpPr>
            <a:spLocks noGrp="1"/>
          </p:cNvSpPr>
          <p:nvPr>
            <p:ph idx="10"/>
          </p:nvPr>
        </p:nvSpPr>
        <p:spPr/>
        <p:txBody>
          <a:bodyPr/>
          <a:lstStyle/>
          <a:p>
            <a:endParaRPr lang="en-GB" dirty="0"/>
          </a:p>
          <a:p>
            <a:pPr algn="ctr"/>
            <a:r>
              <a:rPr lang="en-GB" dirty="0"/>
              <a:t>Continue in DMPonline and answer the question(s) in </a:t>
            </a:r>
          </a:p>
          <a:p>
            <a:pPr algn="ctr"/>
            <a:r>
              <a:rPr lang="en-GB" dirty="0"/>
              <a:t>section 2</a:t>
            </a:r>
          </a:p>
        </p:txBody>
      </p:sp>
    </p:spTree>
    <p:extLst>
      <p:ext uri="{BB962C8B-B14F-4D97-AF65-F5344CB8AC3E}">
        <p14:creationId xmlns:p14="http://schemas.microsoft.com/office/powerpoint/2010/main" val="497225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3. Ethics and Legal Compliance</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fontScale="25000" lnSpcReduction="20000"/>
          </a:bodyPr>
          <a:lstStyle/>
          <a:p>
            <a:r>
              <a:rPr lang="en-GB" sz="9600" dirty="0"/>
              <a:t>Examples from funders:</a:t>
            </a:r>
          </a:p>
          <a:p>
            <a:pPr marL="342900" indent="-342900">
              <a:lnSpc>
                <a:spcPct val="170000"/>
              </a:lnSpc>
              <a:spcBef>
                <a:spcPts val="0"/>
              </a:spcBef>
              <a:buClr>
                <a:srgbClr val="009999"/>
              </a:buClr>
              <a:buFont typeface="Arial" panose="020B0604020202020204" pitchFamily="34" charset="0"/>
              <a:buChar char="•"/>
            </a:pPr>
            <a:r>
              <a:rPr lang="en-GB" sz="8000" b="0" dirty="0">
                <a:solidFill>
                  <a:schemeClr val="tx1"/>
                </a:solidFill>
              </a:rPr>
              <a:t>Ethics and Legal Compliance: steps to be taken to protect identity of participants; steps to be taken to ensure sensitive data is stored and transferred securely; owners of the data; licences for re-use, restrictions for third party use. (UoE templates)</a:t>
            </a:r>
          </a:p>
          <a:p>
            <a:pPr marL="342900" indent="-342900">
              <a:lnSpc>
                <a:spcPct val="170000"/>
              </a:lnSpc>
              <a:spcBef>
                <a:spcPts val="0"/>
              </a:spcBef>
              <a:buClr>
                <a:srgbClr val="009999"/>
              </a:buClr>
              <a:buFont typeface="Arial" panose="020B0604020202020204" pitchFamily="34" charset="0"/>
              <a:buChar char="•"/>
            </a:pPr>
            <a:r>
              <a:rPr lang="en-GB" sz="8000" b="0" dirty="0">
                <a:solidFill>
                  <a:schemeClr val="tx1"/>
                </a:solidFill>
              </a:rPr>
              <a:t>Any ethics approvals and consents that cover the data; reasonable limitations required for the appropriate management and exploitation of IP (</a:t>
            </a:r>
            <a:r>
              <a:rPr lang="en-GB" sz="8000" b="0" dirty="0" err="1">
                <a:solidFill>
                  <a:schemeClr val="tx1"/>
                </a:solidFill>
              </a:rPr>
              <a:t>Wellcome</a:t>
            </a:r>
            <a:r>
              <a:rPr lang="en-GB" sz="8000" b="0" dirty="0">
                <a:solidFill>
                  <a:schemeClr val="tx1"/>
                </a:solidFill>
              </a:rPr>
              <a:t> Trust)</a:t>
            </a:r>
          </a:p>
          <a:p>
            <a:pPr marL="342900" indent="-342900">
              <a:lnSpc>
                <a:spcPct val="170000"/>
              </a:lnSpc>
              <a:spcBef>
                <a:spcPts val="0"/>
              </a:spcBef>
              <a:buClr>
                <a:srgbClr val="009999"/>
              </a:buClr>
              <a:buFont typeface="Arial" panose="020B0604020202020204" pitchFamily="34" charset="0"/>
              <a:buChar char="•"/>
            </a:pPr>
            <a:r>
              <a:rPr lang="en-GB" sz="8000" b="0" dirty="0">
                <a:solidFill>
                  <a:schemeClr val="tx1"/>
                </a:solidFill>
              </a:rPr>
              <a:t>Outline any restrictions on data sharing due to the need to protect proprietary or patentable data </a:t>
            </a:r>
            <a:r>
              <a:rPr lang="en-US" sz="8000" b="0" dirty="0">
                <a:solidFill>
                  <a:schemeClr val="tx1"/>
                </a:solidFill>
              </a:rPr>
              <a:t>(BBSRC)</a:t>
            </a:r>
          </a:p>
          <a:p>
            <a:pPr marL="342900" indent="-342900">
              <a:lnSpc>
                <a:spcPct val="170000"/>
              </a:lnSpc>
              <a:spcBef>
                <a:spcPts val="0"/>
              </a:spcBef>
              <a:buClr>
                <a:srgbClr val="009999"/>
              </a:buClr>
              <a:buFont typeface="Arial" panose="020B0604020202020204" pitchFamily="34" charset="0"/>
              <a:buChar char="•"/>
            </a:pPr>
            <a:r>
              <a:rPr lang="en-GB" sz="8000" b="0" dirty="0">
                <a:solidFill>
                  <a:schemeClr val="tx1"/>
                </a:solidFill>
              </a:rPr>
              <a:t>How will you manage any ethical issues? How will you manage copyright and Intellectual Property Rights (IPR) issues? (EPSRC)</a:t>
            </a:r>
          </a:p>
        </p:txBody>
      </p:sp>
    </p:spTree>
    <p:extLst>
      <p:ext uri="{BB962C8B-B14F-4D97-AF65-F5344CB8AC3E}">
        <p14:creationId xmlns:p14="http://schemas.microsoft.com/office/powerpoint/2010/main" val="51178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3. Ethics and Legal Compliance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4"/>
          <p:cNvSpPr>
            <a:spLocks noGrp="1"/>
          </p:cNvSpPr>
          <p:nvPr>
            <p:ph idx="10"/>
          </p:nvPr>
        </p:nvSpPr>
        <p:spPr/>
        <p:txBody>
          <a:bodyPr>
            <a:normAutofit/>
          </a:bodyPr>
          <a:lstStyle/>
          <a:p>
            <a:r>
              <a:rPr lang="en-US" sz="2400" dirty="0"/>
              <a:t>Things to consider:</a:t>
            </a:r>
          </a:p>
          <a:p>
            <a:pPr marL="342900" indent="-342900">
              <a:lnSpc>
                <a:spcPct val="150000"/>
              </a:lnSpc>
              <a:spcBef>
                <a:spcPts val="0"/>
              </a:spcBef>
              <a:buClr>
                <a:srgbClr val="009999"/>
              </a:buClr>
              <a:buFont typeface="Arial" panose="020B0604020202020204" pitchFamily="34" charset="0"/>
              <a:buChar char="•"/>
            </a:pPr>
            <a:r>
              <a:rPr lang="en-US" sz="2000" b="0" dirty="0">
                <a:solidFill>
                  <a:schemeClr val="tx1"/>
                </a:solidFill>
              </a:rPr>
              <a:t>Make explicit mention of consent, confidentiality, </a:t>
            </a:r>
            <a:r>
              <a:rPr lang="en-GB" sz="2000" b="0" dirty="0">
                <a:solidFill>
                  <a:schemeClr val="tx1"/>
                </a:solidFill>
              </a:rPr>
              <a:t>anonymisation</a:t>
            </a:r>
            <a:r>
              <a:rPr lang="en-US" sz="2000" b="0" dirty="0">
                <a:solidFill>
                  <a:schemeClr val="tx1"/>
                </a:solidFill>
              </a:rPr>
              <a:t> and other ethical considerations, where appropriate. </a:t>
            </a:r>
          </a:p>
          <a:p>
            <a:pPr marL="342900" indent="-342900">
              <a:lnSpc>
                <a:spcPct val="150000"/>
              </a:lnSpc>
              <a:spcBef>
                <a:spcPts val="0"/>
              </a:spcBef>
              <a:buClr>
                <a:srgbClr val="009999"/>
              </a:buClr>
              <a:buFont typeface="Arial" panose="020B0604020202020204" pitchFamily="34" charset="0"/>
              <a:buChar char="•"/>
            </a:pPr>
            <a:r>
              <a:rPr lang="en-US" sz="2000" b="0" dirty="0">
                <a:solidFill>
                  <a:schemeClr val="tx1"/>
                </a:solidFill>
              </a:rPr>
              <a:t>Demonstrate that you have sought advice on and addressed all copyright and rights management issues that apply to the data.</a:t>
            </a:r>
            <a:endParaRPr lang="en-GB" sz="2000" b="0" dirty="0">
              <a:solidFill>
                <a:schemeClr val="tx1"/>
              </a:solidFill>
            </a:endParaRPr>
          </a:p>
          <a:p>
            <a:pPr marL="342900" indent="-342900">
              <a:lnSpc>
                <a:spcPct val="150000"/>
              </a:lnSpc>
              <a:spcBef>
                <a:spcPts val="0"/>
              </a:spcBef>
              <a:buClr>
                <a:srgbClr val="009999"/>
              </a:buClr>
              <a:buFont typeface="Arial" panose="020B0604020202020204" pitchFamily="34" charset="0"/>
              <a:buChar char="•"/>
            </a:pPr>
            <a:r>
              <a:rPr lang="en-US" sz="2000" b="0" dirty="0">
                <a:solidFill>
                  <a:schemeClr val="tx1"/>
                </a:solidFill>
              </a:rPr>
              <a:t>Are any restrictions on data sharing required, for example to safeguard research participants or to gain appropriate intellectual property protection?</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Get advice on IPR from Edinburgh Innovations at an early stage. </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Also seek advice on ethics from School Ethics Committee &amp; data protection from Data Protection.</a:t>
            </a:r>
          </a:p>
          <a:p>
            <a:endParaRPr lang="en-US" dirty="0"/>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99945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counts as sensitive data?</a:t>
            </a:r>
          </a:p>
        </p:txBody>
      </p:sp>
      <p:sp>
        <p:nvSpPr>
          <p:cNvPr id="3" name="Content Placeholder 2"/>
          <p:cNvSpPr>
            <a:spLocks noGrp="1"/>
          </p:cNvSpPr>
          <p:nvPr>
            <p:ph idx="10"/>
          </p:nvPr>
        </p:nvSpPr>
        <p:spPr/>
        <p:txBody>
          <a:bodyPr>
            <a:noAutofit/>
          </a:bodyPr>
          <a:lstStyle/>
          <a:p>
            <a:pPr marL="514350" indent="-514350">
              <a:lnSpc>
                <a:spcPct val="125000"/>
              </a:lnSpc>
              <a:buClr>
                <a:srgbClr val="009999"/>
              </a:buClr>
              <a:buFont typeface="+mj-lt"/>
              <a:buAutoNum type="arabicPeriod"/>
            </a:pPr>
            <a:r>
              <a:rPr lang="en-GB" sz="2000" b="0" dirty="0">
                <a:solidFill>
                  <a:schemeClr val="accent2"/>
                </a:solidFill>
              </a:rPr>
              <a:t>Data concerning human participants </a:t>
            </a:r>
            <a:r>
              <a:rPr lang="en-GB" sz="2000" b="0" dirty="0">
                <a:solidFill>
                  <a:schemeClr val="tx1"/>
                </a:solidFill>
              </a:rPr>
              <a:t>- This kind of sensitive data is often referred to as ‘personal data. Personal data identifies individuals, either directly (e.g. a name) or indirectly (when combined with other information to identify specific individuals).</a:t>
            </a:r>
          </a:p>
          <a:p>
            <a:pPr marL="514350" indent="-514350">
              <a:lnSpc>
                <a:spcPct val="125000"/>
              </a:lnSpc>
              <a:buClr>
                <a:srgbClr val="009999"/>
              </a:buClr>
              <a:buFont typeface="+mj-lt"/>
              <a:buAutoNum type="arabicPeriod"/>
            </a:pPr>
            <a:r>
              <a:rPr lang="en-GB" sz="2000" b="0" dirty="0">
                <a:solidFill>
                  <a:schemeClr val="accent2"/>
                </a:solidFill>
              </a:rPr>
              <a:t>Data relating to species of plants or animals </a:t>
            </a:r>
            <a:r>
              <a:rPr lang="en-GB" sz="2000" b="0" dirty="0">
                <a:solidFill>
                  <a:schemeClr val="tx1"/>
                </a:solidFill>
              </a:rPr>
              <a:t>- Data which includes information on rare or endangered species, or other conservation activities, is often classed as sensitive data. </a:t>
            </a:r>
          </a:p>
          <a:p>
            <a:pPr marL="514350" indent="-514350">
              <a:lnSpc>
                <a:spcPct val="125000"/>
              </a:lnSpc>
              <a:buClr>
                <a:srgbClr val="009999"/>
              </a:buClr>
              <a:buFont typeface="+mj-lt"/>
              <a:buAutoNum type="arabicPeriod"/>
            </a:pPr>
            <a:r>
              <a:rPr lang="en-GB" sz="2000" b="0" dirty="0">
                <a:solidFill>
                  <a:schemeClr val="accent2"/>
                </a:solidFill>
              </a:rPr>
              <a:t>Commercially sensitive data </a:t>
            </a:r>
            <a:r>
              <a:rPr lang="en-GB" sz="2000" b="0" dirty="0">
                <a:solidFill>
                  <a:schemeClr val="tx1"/>
                </a:solidFill>
              </a:rPr>
              <a:t>- Data where disclosure could cause economic harm, or prejudice the interests of any person, is deemed to be sensitive. This includes information such as references to ongoing negotiations, trade secrets, or data generated as part of a commercial funding agreement.</a:t>
            </a:r>
          </a:p>
          <a:p>
            <a:pPr marL="514350" indent="-514350">
              <a:lnSpc>
                <a:spcPct val="125000"/>
              </a:lnSpc>
              <a:buClr>
                <a:srgbClr val="009999"/>
              </a:buClr>
              <a:buFont typeface="+mj-lt"/>
              <a:buAutoNum type="arabicPeriod"/>
            </a:pPr>
            <a:r>
              <a:rPr lang="en-GB" sz="2000" b="0" dirty="0">
                <a:solidFill>
                  <a:schemeClr val="accent2"/>
                </a:solidFill>
              </a:rPr>
              <a:t>Data that poses a threat to others </a:t>
            </a:r>
            <a:r>
              <a:rPr lang="en-GB" sz="2000" b="0" dirty="0">
                <a:solidFill>
                  <a:schemeClr val="tx1"/>
                </a:solidFill>
              </a:rPr>
              <a:t>- Information which, if made available, would pose a threat to national security or would have a negative public impact.</a:t>
            </a:r>
          </a:p>
        </p:txBody>
      </p:sp>
    </p:spTree>
    <p:extLst>
      <p:ext uri="{BB962C8B-B14F-4D97-AF65-F5344CB8AC3E}">
        <p14:creationId xmlns:p14="http://schemas.microsoft.com/office/powerpoint/2010/main" val="2814896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560C-AFAE-4B5F-B37B-98D1FA70F159}"/>
              </a:ext>
            </a:extLst>
          </p:cNvPr>
          <p:cNvSpPr>
            <a:spLocks noGrp="1"/>
          </p:cNvSpPr>
          <p:nvPr>
            <p:ph type="ctrTitle"/>
          </p:nvPr>
        </p:nvSpPr>
        <p:spPr/>
        <p:txBody>
          <a:bodyPr/>
          <a:lstStyle/>
          <a:p>
            <a:r>
              <a:rPr lang="en-GB" dirty="0"/>
              <a:t>Working with sensitive data</a:t>
            </a:r>
          </a:p>
        </p:txBody>
      </p:sp>
      <p:sp>
        <p:nvSpPr>
          <p:cNvPr id="2" name="Content Placeholder 1">
            <a:extLst>
              <a:ext uri="{FF2B5EF4-FFF2-40B4-BE49-F238E27FC236}">
                <a16:creationId xmlns:a16="http://schemas.microsoft.com/office/drawing/2014/main" id="{A6BEA306-D2A2-445F-BDD2-CBD7A91AD80D}"/>
              </a:ext>
            </a:extLst>
          </p:cNvPr>
          <p:cNvSpPr>
            <a:spLocks noGrp="1"/>
          </p:cNvSpPr>
          <p:nvPr>
            <p:ph idx="10"/>
          </p:nvPr>
        </p:nvSpPr>
        <p:spPr/>
        <p:txBody>
          <a:bodyPr/>
          <a:lstStyle/>
          <a:p>
            <a:r>
              <a:rPr lang="en-GB" dirty="0"/>
              <a:t>Requires particular care to avoid:</a:t>
            </a:r>
          </a:p>
          <a:p>
            <a:pPr marL="342900" lvl="1" indent="-342900">
              <a:buClr>
                <a:srgbClr val="009999"/>
              </a:buClr>
              <a:buFont typeface="Arial" panose="020B0604020202020204" pitchFamily="34" charset="0"/>
              <a:buChar char="•"/>
            </a:pPr>
            <a:r>
              <a:rPr lang="en-GB" dirty="0">
                <a:solidFill>
                  <a:schemeClr val="accent2"/>
                </a:solidFill>
              </a:rPr>
              <a:t>Breaking the Law!</a:t>
            </a:r>
          </a:p>
          <a:p>
            <a:pPr marL="342900" lvl="1" indent="-342900">
              <a:buClr>
                <a:srgbClr val="009999"/>
              </a:buClr>
              <a:buFont typeface="Arial" panose="020B0604020202020204" pitchFamily="34" charset="0"/>
              <a:buChar char="•"/>
            </a:pPr>
            <a:r>
              <a:rPr lang="en-GB" dirty="0"/>
              <a:t>Causing direct or indirect harm to research participants</a:t>
            </a:r>
          </a:p>
          <a:p>
            <a:pPr marL="342900" lvl="1" indent="-342900">
              <a:buClr>
                <a:srgbClr val="009999"/>
              </a:buClr>
              <a:buFont typeface="Arial" panose="020B0604020202020204" pitchFamily="34" charset="0"/>
              <a:buChar char="•"/>
            </a:pPr>
            <a:r>
              <a:rPr lang="en-GB" dirty="0"/>
              <a:t>Breaching confidentiality agreements or contractual arrangements</a:t>
            </a:r>
          </a:p>
          <a:p>
            <a:pPr marL="342900" lvl="1" indent="-342900">
              <a:buClr>
                <a:srgbClr val="009999"/>
              </a:buClr>
              <a:buFont typeface="Arial" panose="020B0604020202020204" pitchFamily="34" charset="0"/>
              <a:buChar char="•"/>
            </a:pPr>
            <a:r>
              <a:rPr lang="en-GB" dirty="0"/>
              <a:t>Damaging the researchers reputation and that of the </a:t>
            </a:r>
            <a:r>
              <a:rPr lang="en-GB" dirty="0" err="1"/>
              <a:t>UoE</a:t>
            </a:r>
            <a:endParaRPr lang="en-GB" dirty="0"/>
          </a:p>
          <a:p>
            <a:pPr lvl="1"/>
            <a:endParaRPr lang="en-GB" dirty="0"/>
          </a:p>
          <a:p>
            <a:pPr lvl="1"/>
            <a:endParaRPr lang="en-GB" dirty="0"/>
          </a:p>
        </p:txBody>
      </p:sp>
    </p:spTree>
    <p:extLst>
      <p:ext uri="{BB962C8B-B14F-4D97-AF65-F5344CB8AC3E}">
        <p14:creationId xmlns:p14="http://schemas.microsoft.com/office/powerpoint/2010/main" val="1522633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Before you start</a:t>
            </a:r>
          </a:p>
        </p:txBody>
      </p:sp>
      <p:sp>
        <p:nvSpPr>
          <p:cNvPr id="3" name="Content Placeholder 2"/>
          <p:cNvSpPr>
            <a:spLocks noGrp="1"/>
          </p:cNvSpPr>
          <p:nvPr>
            <p:ph idx="10"/>
          </p:nvPr>
        </p:nvSpPr>
        <p:spPr/>
        <p:txBody>
          <a:bodyPr/>
          <a:lstStyle/>
          <a:p>
            <a:r>
              <a:rPr lang="en-GB" dirty="0"/>
              <a:t>Complete the mandatory UoE training:</a:t>
            </a:r>
          </a:p>
          <a:p>
            <a:pPr lvl="1"/>
            <a:r>
              <a:rPr lang="en-GB" dirty="0"/>
              <a:t>“Data Protection Training” (Learn)</a:t>
            </a:r>
          </a:p>
          <a:p>
            <a:pPr lvl="1"/>
            <a:r>
              <a:rPr lang="en-GB" dirty="0"/>
              <a:t>“Data Protection Training for Research” (Learn)</a:t>
            </a:r>
          </a:p>
          <a:p>
            <a:pPr lvl="1"/>
            <a:r>
              <a:rPr lang="en-GB" dirty="0"/>
              <a:t>“Introduction to the Information Security Essentials” (Learn)</a:t>
            </a:r>
          </a:p>
          <a:p>
            <a:endParaRPr lang="en-GB" dirty="0"/>
          </a:p>
          <a:p>
            <a:r>
              <a:rPr lang="en-GB" dirty="0"/>
              <a:t>Other relevant training:</a:t>
            </a:r>
          </a:p>
          <a:p>
            <a:pPr lvl="1"/>
            <a:r>
              <a:rPr lang="en-GB" dirty="0"/>
              <a:t>“Working with Personal and Sensitive Data” (workshop)</a:t>
            </a:r>
          </a:p>
        </p:txBody>
      </p:sp>
    </p:spTree>
    <p:extLst>
      <p:ext uri="{BB962C8B-B14F-4D97-AF65-F5344CB8AC3E}">
        <p14:creationId xmlns:p14="http://schemas.microsoft.com/office/powerpoint/2010/main" val="30297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0F21-564B-649B-3427-7F33B1F6C328}"/>
              </a:ext>
            </a:extLst>
          </p:cNvPr>
          <p:cNvSpPr>
            <a:spLocks noGrp="1"/>
          </p:cNvSpPr>
          <p:nvPr>
            <p:ph type="ctrTitle"/>
          </p:nvPr>
        </p:nvSpPr>
        <p:spPr/>
        <p:txBody>
          <a:bodyPr/>
          <a:lstStyle/>
          <a:p>
            <a:r>
              <a:rPr lang="en-GB" dirty="0"/>
              <a:t>Guidance on data security</a:t>
            </a:r>
          </a:p>
        </p:txBody>
      </p:sp>
      <p:sp>
        <p:nvSpPr>
          <p:cNvPr id="3" name="Content Placeholder 2">
            <a:extLst>
              <a:ext uri="{FF2B5EF4-FFF2-40B4-BE49-F238E27FC236}">
                <a16:creationId xmlns:a16="http://schemas.microsoft.com/office/drawing/2014/main" id="{088068D8-1ED2-8F44-3FC6-36849BF69186}"/>
              </a:ext>
            </a:extLst>
          </p:cNvPr>
          <p:cNvSpPr>
            <a:spLocks noGrp="1"/>
          </p:cNvSpPr>
          <p:nvPr>
            <p:ph idx="10"/>
          </p:nvPr>
        </p:nvSpPr>
        <p:spPr/>
        <p:txBody>
          <a:bodyPr/>
          <a:lstStyle/>
          <a:p>
            <a:r>
              <a:rPr lang="en-GB" sz="2400" dirty="0"/>
              <a:t>Informatics provides extensive guidance on:</a:t>
            </a:r>
          </a:p>
          <a:p>
            <a:pPr marL="457200" indent="-457200">
              <a:spcBef>
                <a:spcPts val="600"/>
              </a:spcBef>
              <a:buClr>
                <a:srgbClr val="009999"/>
              </a:buClr>
              <a:buFont typeface="Arial" panose="020B0604020202020204" pitchFamily="34" charset="0"/>
              <a:buChar char="•"/>
            </a:pPr>
            <a:r>
              <a:rPr lang="en-GB" sz="2000" b="0" dirty="0">
                <a:solidFill>
                  <a:schemeClr val="tx1"/>
                </a:solidFill>
              </a:rPr>
              <a:t>Encryption of devices and files</a:t>
            </a:r>
          </a:p>
          <a:p>
            <a:pPr marL="457200" indent="-457200">
              <a:spcBef>
                <a:spcPts val="600"/>
              </a:spcBef>
              <a:buClr>
                <a:srgbClr val="009999"/>
              </a:buClr>
              <a:buFont typeface="Arial" panose="020B0604020202020204" pitchFamily="34" charset="0"/>
              <a:buChar char="•"/>
            </a:pPr>
            <a:r>
              <a:rPr lang="en-GB" sz="2000" b="0" dirty="0">
                <a:solidFill>
                  <a:schemeClr val="tx1"/>
                </a:solidFill>
              </a:rPr>
              <a:t>Creating strong passwords</a:t>
            </a:r>
          </a:p>
          <a:p>
            <a:pPr marL="457200" indent="-457200">
              <a:spcBef>
                <a:spcPts val="600"/>
              </a:spcBef>
              <a:buClr>
                <a:srgbClr val="009999"/>
              </a:buClr>
              <a:buFont typeface="Arial" panose="020B0604020202020204" pitchFamily="34" charset="0"/>
              <a:buChar char="•"/>
            </a:pPr>
            <a:r>
              <a:rPr lang="en-GB" sz="2000" b="0" dirty="0">
                <a:solidFill>
                  <a:schemeClr val="tx1"/>
                </a:solidFill>
              </a:rPr>
              <a:t>Using VPNs</a:t>
            </a:r>
          </a:p>
          <a:p>
            <a:pPr marL="457200" indent="-457200">
              <a:spcBef>
                <a:spcPts val="600"/>
              </a:spcBef>
              <a:buClr>
                <a:srgbClr val="009999"/>
              </a:buClr>
              <a:buFont typeface="Arial" panose="020B0604020202020204" pitchFamily="34" charset="0"/>
              <a:buChar char="•"/>
            </a:pPr>
            <a:r>
              <a:rPr lang="en-GB" sz="2000" b="0" dirty="0">
                <a:solidFill>
                  <a:schemeClr val="tx1"/>
                </a:solidFill>
              </a:rPr>
              <a:t>Securing mobile devices</a:t>
            </a:r>
          </a:p>
          <a:p>
            <a:pPr marL="457200" indent="-457200">
              <a:spcBef>
                <a:spcPts val="600"/>
              </a:spcBef>
              <a:buClr>
                <a:srgbClr val="009999"/>
              </a:buClr>
              <a:buFont typeface="Arial" panose="020B0604020202020204" pitchFamily="34" charset="0"/>
              <a:buChar char="•"/>
            </a:pPr>
            <a:r>
              <a:rPr lang="en-GB" sz="2000" b="0" dirty="0">
                <a:solidFill>
                  <a:schemeClr val="tx1"/>
                </a:solidFill>
              </a:rPr>
              <a:t>Protecting sensitive data in different situations</a:t>
            </a:r>
          </a:p>
          <a:p>
            <a:pPr>
              <a:buClr>
                <a:srgbClr val="009999"/>
              </a:buClr>
            </a:pPr>
            <a:r>
              <a:rPr lang="en-GB" sz="2000" b="0" dirty="0">
                <a:solidFill>
                  <a:schemeClr val="tx1"/>
                </a:solidFill>
              </a:rPr>
              <a:t>All available on the Informatics Intranet - </a:t>
            </a:r>
            <a:r>
              <a:rPr lang="en-GB" sz="1800" b="0" dirty="0">
                <a:solidFill>
                  <a:schemeClr val="tx1"/>
                </a:solidFill>
                <a:hlinkClick r:id="rId3"/>
              </a:rPr>
              <a:t>https://computing.help.inf.ed.ac.uk/data-security</a:t>
            </a:r>
            <a:r>
              <a:rPr lang="en-GB" sz="1800" b="0" dirty="0">
                <a:solidFill>
                  <a:schemeClr val="tx1"/>
                </a:solidFill>
              </a:rPr>
              <a:t> </a:t>
            </a:r>
          </a:p>
          <a:p>
            <a:pPr>
              <a:buClr>
                <a:srgbClr val="009999"/>
              </a:buClr>
            </a:pPr>
            <a:r>
              <a:rPr lang="en-GB" sz="2400" dirty="0"/>
              <a:t>Information Security provides guidance on:</a:t>
            </a:r>
          </a:p>
          <a:p>
            <a:pPr marL="342900" indent="-342900">
              <a:buClr>
                <a:srgbClr val="009999"/>
              </a:buClr>
              <a:buFont typeface="Arial" panose="020B0604020202020204" pitchFamily="34" charset="0"/>
              <a:buChar char="•"/>
            </a:pPr>
            <a:r>
              <a:rPr lang="en-GB" sz="2000" b="0" dirty="0">
                <a:solidFill>
                  <a:schemeClr val="tx1"/>
                </a:solidFill>
              </a:rPr>
              <a:t>University policy</a:t>
            </a:r>
          </a:p>
          <a:p>
            <a:pPr marL="342900" indent="-342900">
              <a:buClr>
                <a:srgbClr val="009999"/>
              </a:buClr>
              <a:buFont typeface="Arial" panose="020B0604020202020204" pitchFamily="34" charset="0"/>
              <a:buChar char="•"/>
            </a:pPr>
            <a:r>
              <a:rPr lang="en-GB" sz="2000" b="0" dirty="0">
                <a:solidFill>
                  <a:schemeClr val="tx1"/>
                </a:solidFill>
              </a:rPr>
              <a:t>Password managers, inc. LastPass</a:t>
            </a:r>
          </a:p>
          <a:p>
            <a:pPr marL="342900" indent="-342900">
              <a:buClr>
                <a:srgbClr val="009999"/>
              </a:buClr>
              <a:buFont typeface="Arial" panose="020B0604020202020204" pitchFamily="34" charset="0"/>
              <a:buChar char="•"/>
            </a:pPr>
            <a:r>
              <a:rPr lang="en-GB" sz="2000" b="0" dirty="0">
                <a:solidFill>
                  <a:schemeClr val="tx1"/>
                </a:solidFill>
              </a:rPr>
              <a:t>Secure deletion</a:t>
            </a:r>
          </a:p>
          <a:p>
            <a:pPr>
              <a:buClr>
                <a:srgbClr val="009999"/>
              </a:buClr>
            </a:pPr>
            <a:r>
              <a:rPr lang="en-GB" sz="2000" b="0" dirty="0">
                <a:solidFill>
                  <a:schemeClr val="tx1"/>
                </a:solidFill>
              </a:rPr>
              <a:t>All this and more - </a:t>
            </a:r>
            <a:r>
              <a:rPr lang="en-GB" sz="2000" b="0" dirty="0">
                <a:solidFill>
                  <a:schemeClr val="tx1"/>
                </a:solidFill>
                <a:hlinkClick r:id="rId4"/>
              </a:rPr>
              <a:t>https://www.ed.ac.uk/infosec</a:t>
            </a:r>
            <a:r>
              <a:rPr lang="en-GB" sz="2000" b="0" dirty="0">
                <a:solidFill>
                  <a:schemeClr val="tx1"/>
                </a:solidFill>
              </a:rPr>
              <a:t> </a:t>
            </a:r>
            <a:endParaRPr lang="en-GB" sz="4400" b="0" dirty="0">
              <a:solidFill>
                <a:schemeClr val="tx1"/>
              </a:solidFill>
            </a:endParaRPr>
          </a:p>
        </p:txBody>
      </p:sp>
    </p:spTree>
    <p:extLst>
      <p:ext uri="{BB962C8B-B14F-4D97-AF65-F5344CB8AC3E}">
        <p14:creationId xmlns:p14="http://schemas.microsoft.com/office/powerpoint/2010/main" val="240724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B886-4927-4A86-9F43-271118DD4B26}"/>
              </a:ext>
            </a:extLst>
          </p:cNvPr>
          <p:cNvSpPr>
            <a:spLocks noGrp="1"/>
          </p:cNvSpPr>
          <p:nvPr>
            <p:ph type="ctrTitle"/>
          </p:nvPr>
        </p:nvSpPr>
        <p:spPr/>
        <p:txBody>
          <a:bodyPr/>
          <a:lstStyle/>
          <a:p>
            <a:r>
              <a:rPr lang="en-GB" dirty="0"/>
              <a:t>Data Management Planning</a:t>
            </a:r>
          </a:p>
        </p:txBody>
      </p:sp>
      <p:sp>
        <p:nvSpPr>
          <p:cNvPr id="3" name="Text Placeholder 2">
            <a:extLst>
              <a:ext uri="{FF2B5EF4-FFF2-40B4-BE49-F238E27FC236}">
                <a16:creationId xmlns:a16="http://schemas.microsoft.com/office/drawing/2014/main" id="{A12C4AD5-D52F-4AC9-BDF8-875BB06B890B}"/>
              </a:ext>
            </a:extLst>
          </p:cNvPr>
          <p:cNvSpPr>
            <a:spLocks noGrp="1"/>
          </p:cNvSpPr>
          <p:nvPr>
            <p:ph type="body" sz="quarter" idx="10"/>
          </p:nvPr>
        </p:nvSpPr>
        <p:spPr/>
        <p:txBody>
          <a:bodyPr/>
          <a:lstStyle/>
          <a:p>
            <a:r>
              <a:rPr lang="en-GB" dirty="0"/>
              <a:t>Start as you mean to go on</a:t>
            </a:r>
          </a:p>
        </p:txBody>
      </p:sp>
      <p:pic>
        <p:nvPicPr>
          <p:cNvPr id="5" name="Picture 4" descr="A screenshot of a cell phone&#10;&#10;Description automatically generated">
            <a:extLst>
              <a:ext uri="{FF2B5EF4-FFF2-40B4-BE49-F238E27FC236}">
                <a16:creationId xmlns:a16="http://schemas.microsoft.com/office/drawing/2014/main" id="{D86903E5-F5BC-439A-9F5A-8655C3E3A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186" y="2504161"/>
            <a:ext cx="7781011" cy="3535712"/>
          </a:xfrm>
          <a:prstGeom prst="rect">
            <a:avLst/>
          </a:prstGeom>
        </p:spPr>
      </p:pic>
    </p:spTree>
    <p:extLst>
      <p:ext uri="{BB962C8B-B14F-4D97-AF65-F5344CB8AC3E}">
        <p14:creationId xmlns:p14="http://schemas.microsoft.com/office/powerpoint/2010/main" val="409366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B386-DC71-4070-A493-F9A7ED5FB1FF}"/>
              </a:ext>
            </a:extLst>
          </p:cNvPr>
          <p:cNvSpPr>
            <a:spLocks noGrp="1"/>
          </p:cNvSpPr>
          <p:nvPr>
            <p:ph type="ctrTitle"/>
          </p:nvPr>
        </p:nvSpPr>
        <p:spPr/>
        <p:txBody>
          <a:bodyPr/>
          <a:lstStyle/>
          <a:p>
            <a:r>
              <a:rPr lang="en-GB" dirty="0"/>
              <a:t>Writing your DMP – Section 3</a:t>
            </a:r>
          </a:p>
        </p:txBody>
      </p:sp>
      <p:sp>
        <p:nvSpPr>
          <p:cNvPr id="5" name="Content Placeholder 4">
            <a:extLst>
              <a:ext uri="{FF2B5EF4-FFF2-40B4-BE49-F238E27FC236}">
                <a16:creationId xmlns:a16="http://schemas.microsoft.com/office/drawing/2014/main" id="{EBDD3E7B-9EF8-4C6D-B047-BC1EF9A7E9CC}"/>
              </a:ext>
            </a:extLst>
          </p:cNvPr>
          <p:cNvSpPr>
            <a:spLocks noGrp="1"/>
          </p:cNvSpPr>
          <p:nvPr>
            <p:ph idx="10"/>
          </p:nvPr>
        </p:nvSpPr>
        <p:spPr/>
        <p:txBody>
          <a:bodyPr/>
          <a:lstStyle/>
          <a:p>
            <a:endParaRPr lang="en-GB" dirty="0"/>
          </a:p>
          <a:p>
            <a:pPr algn="ctr"/>
            <a:r>
              <a:rPr lang="en-GB" dirty="0"/>
              <a:t>Continue in DMPonline and answer the question(s) in </a:t>
            </a:r>
          </a:p>
          <a:p>
            <a:pPr algn="ctr"/>
            <a:r>
              <a:rPr lang="en-GB" dirty="0"/>
              <a:t>section 3</a:t>
            </a:r>
          </a:p>
        </p:txBody>
      </p:sp>
    </p:spTree>
    <p:extLst>
      <p:ext uri="{BB962C8B-B14F-4D97-AF65-F5344CB8AC3E}">
        <p14:creationId xmlns:p14="http://schemas.microsoft.com/office/powerpoint/2010/main" val="3127560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4. Storage and Backup During the Project</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fontScale="92500"/>
          </a:bodyPr>
          <a:lstStyle/>
          <a:p>
            <a:r>
              <a:rPr lang="en-GB" sz="2600" dirty="0"/>
              <a:t>Examples from funders:</a:t>
            </a:r>
          </a:p>
          <a:p>
            <a:pPr marL="342900" indent="-342900">
              <a:lnSpc>
                <a:spcPct val="170000"/>
              </a:lnSpc>
              <a:spcBef>
                <a:spcPts val="0"/>
              </a:spcBef>
              <a:buClr>
                <a:srgbClr val="009999"/>
              </a:buClr>
              <a:buFont typeface="Arial" panose="020B0604020202020204" pitchFamily="34" charset="0"/>
              <a:buChar char="•"/>
            </a:pPr>
            <a:r>
              <a:rPr lang="en-GB" sz="2200" b="0" dirty="0">
                <a:solidFill>
                  <a:schemeClr val="tx1"/>
                </a:solidFill>
              </a:rPr>
              <a:t>Storage and Backup During the Project: where will live data be held ; how will files be organised/ structured and named consistently; what backup/recovery provision is there; security risks and how these will be managed, who will have access, if transferring data collected in the field, how will this be transferred safely. (UoE Templates)</a:t>
            </a:r>
          </a:p>
          <a:p>
            <a:pPr marL="342900" indent="-342900">
              <a:lnSpc>
                <a:spcPct val="170000"/>
              </a:lnSpc>
              <a:spcBef>
                <a:spcPts val="0"/>
              </a:spcBef>
              <a:buClr>
                <a:srgbClr val="009999"/>
              </a:buClr>
              <a:buFont typeface="Arial" panose="020B0604020202020204" pitchFamily="34" charset="0"/>
              <a:buChar char="•"/>
            </a:pPr>
            <a:r>
              <a:rPr lang="en-GB" sz="2200" b="0" dirty="0">
                <a:solidFill>
                  <a:schemeClr val="tx1"/>
                </a:solidFill>
              </a:rPr>
              <a:t>How will the data be stored and backed up during the research? How will you manage access and security? (EPSRC)</a:t>
            </a:r>
          </a:p>
          <a:p>
            <a:pPr marL="342900" indent="-342900">
              <a:lnSpc>
                <a:spcPct val="170000"/>
              </a:lnSpc>
              <a:spcBef>
                <a:spcPts val="0"/>
              </a:spcBef>
              <a:buClr>
                <a:srgbClr val="009999"/>
              </a:buClr>
              <a:buFont typeface="Arial" panose="020B0604020202020204" pitchFamily="34" charset="0"/>
              <a:buChar char="•"/>
            </a:pPr>
            <a:r>
              <a:rPr lang="en-GB" sz="2200" b="0" dirty="0">
                <a:solidFill>
                  <a:schemeClr val="tx1"/>
                </a:solidFill>
              </a:rPr>
              <a:t>Briefly describe how data will be stored, backed-up, managed and curated in the short to medium term. (UKRI)</a:t>
            </a:r>
          </a:p>
        </p:txBody>
      </p:sp>
    </p:spTree>
    <p:extLst>
      <p:ext uri="{BB962C8B-B14F-4D97-AF65-F5344CB8AC3E}">
        <p14:creationId xmlns:p14="http://schemas.microsoft.com/office/powerpoint/2010/main" val="358794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4. Storage and Backup During the Project</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a:bodyPr>
          <a:lstStyle/>
          <a:p>
            <a:r>
              <a:rPr lang="en-GB" sz="2400" dirty="0"/>
              <a:t>Things to consider:</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Can you use University networked storage for all your data collection and storage?</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Do you have enough storage space available for all of the data you will create or generate?</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If not, how will you ensure that your data is regularly synchronised between devices and properly backed-up?</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Will you need to collaborate with non-UoE partners, if so how will this be done in a secure and organised manner?</a:t>
            </a:r>
          </a:p>
          <a:p>
            <a:pPr marL="342900" indent="-342900">
              <a:lnSpc>
                <a:spcPct val="150000"/>
              </a:lnSpc>
              <a:spcBef>
                <a:spcPts val="0"/>
              </a:spcBef>
              <a:buClr>
                <a:srgbClr val="009999"/>
              </a:buClr>
              <a:buFont typeface="Arial" panose="020B0604020202020204" pitchFamily="34" charset="0"/>
              <a:buChar char="•"/>
            </a:pPr>
            <a:r>
              <a:rPr lang="en-GB" sz="2000" b="0" dirty="0">
                <a:solidFill>
                  <a:schemeClr val="tx1"/>
                </a:solidFill>
              </a:rPr>
              <a:t>Are any of your data sensitive? If so specialist storage space may need to be procured. </a:t>
            </a:r>
          </a:p>
        </p:txBody>
      </p:sp>
    </p:spTree>
    <p:extLst>
      <p:ext uri="{BB962C8B-B14F-4D97-AF65-F5344CB8AC3E}">
        <p14:creationId xmlns:p14="http://schemas.microsoft.com/office/powerpoint/2010/main" val="362747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DE07-4F60-513D-A50C-B576DAF837C1}"/>
              </a:ext>
            </a:extLst>
          </p:cNvPr>
          <p:cNvSpPr>
            <a:spLocks noGrp="1"/>
          </p:cNvSpPr>
          <p:nvPr>
            <p:ph type="ctrTitle"/>
          </p:nvPr>
        </p:nvSpPr>
        <p:spPr/>
        <p:txBody>
          <a:bodyPr/>
          <a:lstStyle/>
          <a:p>
            <a:r>
              <a:rPr lang="en-GB" dirty="0"/>
              <a:t>Informatics managed storage</a:t>
            </a:r>
          </a:p>
        </p:txBody>
      </p:sp>
      <p:sp>
        <p:nvSpPr>
          <p:cNvPr id="3" name="Content Placeholder 2">
            <a:extLst>
              <a:ext uri="{FF2B5EF4-FFF2-40B4-BE49-F238E27FC236}">
                <a16:creationId xmlns:a16="http://schemas.microsoft.com/office/drawing/2014/main" id="{595974FD-0628-B7F0-EC0F-1E8D99B9B386}"/>
              </a:ext>
            </a:extLst>
          </p:cNvPr>
          <p:cNvSpPr>
            <a:spLocks noGrp="1"/>
          </p:cNvSpPr>
          <p:nvPr>
            <p:ph idx="10"/>
          </p:nvPr>
        </p:nvSpPr>
        <p:spPr/>
        <p:txBody>
          <a:bodyPr/>
          <a:lstStyle/>
          <a:p>
            <a:r>
              <a:rPr lang="en-GB" sz="2400" dirty="0"/>
              <a:t>Informatics provides AFS for most file storage. It's authenticated with load balancing, local caching, and global access.</a:t>
            </a:r>
          </a:p>
          <a:p>
            <a:endParaRPr lang="en-GB" b="0" dirty="0"/>
          </a:p>
          <a:p>
            <a:r>
              <a:rPr lang="en-GB" sz="2400" b="0" dirty="0">
                <a:solidFill>
                  <a:schemeClr val="tx1"/>
                </a:solidFill>
              </a:rPr>
              <a:t>Full details of storage options available within Informatics are here: </a:t>
            </a:r>
            <a:r>
              <a:rPr lang="en-GB" sz="2400" b="0" dirty="0">
                <a:solidFill>
                  <a:schemeClr val="tx1"/>
                </a:solidFill>
                <a:hlinkClick r:id="rId2"/>
              </a:rPr>
              <a:t>https://computing.help.inf.ed.ac.uk/storage</a:t>
            </a:r>
            <a:r>
              <a:rPr lang="en-GB" sz="2400" b="0" dirty="0">
                <a:solidFill>
                  <a:schemeClr val="tx1"/>
                </a:solidFill>
              </a:rPr>
              <a:t> </a:t>
            </a:r>
          </a:p>
          <a:p>
            <a:endParaRPr lang="en-GB" sz="2400" b="0" dirty="0">
              <a:solidFill>
                <a:schemeClr val="tx1"/>
              </a:solidFill>
            </a:endParaRPr>
          </a:p>
          <a:p>
            <a:r>
              <a:rPr lang="en-GB" sz="2400" b="0" dirty="0">
                <a:solidFill>
                  <a:schemeClr val="tx1"/>
                </a:solidFill>
              </a:rPr>
              <a:t>Choose the solution that will best meet your needs while providing adequate security, resilience, and back-up.</a:t>
            </a:r>
          </a:p>
        </p:txBody>
      </p:sp>
    </p:spTree>
    <p:extLst>
      <p:ext uri="{BB962C8B-B14F-4D97-AF65-F5344CB8AC3E}">
        <p14:creationId xmlns:p14="http://schemas.microsoft.com/office/powerpoint/2010/main" val="2595111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err="1"/>
              <a:t>DataStore</a:t>
            </a:r>
            <a:endParaRPr lang="en-GB" dirty="0"/>
          </a:p>
        </p:txBody>
      </p:sp>
      <p:sp>
        <p:nvSpPr>
          <p:cNvPr id="3" name="Content Placeholder 2">
            <a:extLst>
              <a:ext uri="{FF2B5EF4-FFF2-40B4-BE49-F238E27FC236}">
                <a16:creationId xmlns:a16="http://schemas.microsoft.com/office/drawing/2014/main" id="{9A6664D3-2F77-4A8A-91C2-45F94542E388}"/>
              </a:ext>
            </a:extLst>
          </p:cNvPr>
          <p:cNvSpPr>
            <a:spLocks noGrp="1"/>
          </p:cNvSpPr>
          <p:nvPr>
            <p:ph idx="10"/>
          </p:nvPr>
        </p:nvSpPr>
        <p:spPr/>
        <p:txBody>
          <a:bodyPr>
            <a:normAutofit/>
          </a:bodyPr>
          <a:lstStyle/>
          <a:p>
            <a:r>
              <a:rPr lang="en-GB" dirty="0" err="1"/>
              <a:t>DataStore</a:t>
            </a:r>
            <a:r>
              <a:rPr lang="en-GB" dirty="0"/>
              <a:t> provides active storage for all research staff and postgrad students.</a:t>
            </a:r>
          </a:p>
          <a:p>
            <a:pPr>
              <a:lnSpc>
                <a:spcPct val="150000"/>
              </a:lnSpc>
            </a:pPr>
            <a:r>
              <a:rPr lang="en-GB" sz="2400" b="0" dirty="0">
                <a:solidFill>
                  <a:schemeClr val="tx1"/>
                </a:solidFill>
              </a:rPr>
              <a:t>RDM </a:t>
            </a:r>
            <a:r>
              <a:rPr lang="en-GB" sz="2400" b="0" dirty="0" err="1">
                <a:solidFill>
                  <a:schemeClr val="tx1"/>
                </a:solidFill>
              </a:rPr>
              <a:t>DataStore</a:t>
            </a:r>
            <a:r>
              <a:rPr lang="en-GB" sz="2400" b="0" dirty="0">
                <a:solidFill>
                  <a:schemeClr val="tx1"/>
                </a:solidFill>
              </a:rPr>
              <a:t> provides a free ‘at point of’ use allocation (currently 0.5TB). </a:t>
            </a:r>
          </a:p>
          <a:p>
            <a:pPr>
              <a:lnSpc>
                <a:spcPct val="150000"/>
              </a:lnSpc>
            </a:pPr>
            <a:r>
              <a:rPr lang="en-GB" sz="2400" b="0" dirty="0">
                <a:solidFill>
                  <a:schemeClr val="tx1"/>
                </a:solidFill>
              </a:rPr>
              <a:t>Additional capacity can be purchased for £175 per TB per annum. </a:t>
            </a:r>
          </a:p>
          <a:p>
            <a:pPr>
              <a:lnSpc>
                <a:spcPct val="150000"/>
              </a:lnSpc>
            </a:pPr>
            <a:r>
              <a:rPr lang="en-GB" sz="2400" b="0" dirty="0">
                <a:solidFill>
                  <a:schemeClr val="tx1"/>
                </a:solidFill>
              </a:rPr>
              <a:t>Support for very large data (&gt;1PB) hosting available.</a:t>
            </a:r>
          </a:p>
          <a:p>
            <a:pPr>
              <a:lnSpc>
                <a:spcPct val="150000"/>
              </a:lnSpc>
            </a:pPr>
            <a:r>
              <a:rPr lang="en-GB" sz="2400" b="0" dirty="0">
                <a:solidFill>
                  <a:schemeClr val="tx1"/>
                </a:solidFill>
              </a:rPr>
              <a:t>This facility also provides a data services cloud for hosting specific data access mechanisms, or for integrating additional computational infrastructure.</a:t>
            </a:r>
          </a:p>
          <a:p>
            <a:pPr>
              <a:lnSpc>
                <a:spcPct val="150000"/>
              </a:lnSpc>
            </a:pPr>
            <a:r>
              <a:rPr lang="en-GB" sz="2400" b="0" dirty="0">
                <a:solidFill>
                  <a:schemeClr val="tx1"/>
                </a:solidFill>
              </a:rPr>
              <a:t>Accessing </a:t>
            </a:r>
            <a:r>
              <a:rPr lang="en-GB" sz="2400" b="0" dirty="0" err="1">
                <a:solidFill>
                  <a:schemeClr val="tx1"/>
                </a:solidFill>
              </a:rPr>
              <a:t>DataStore</a:t>
            </a:r>
            <a:r>
              <a:rPr lang="en-GB" sz="2400" b="0" dirty="0">
                <a:solidFill>
                  <a:schemeClr val="tx1"/>
                </a:solidFill>
              </a:rPr>
              <a:t>:</a:t>
            </a:r>
          </a:p>
        </p:txBody>
      </p:sp>
      <p:sp>
        <p:nvSpPr>
          <p:cNvPr id="8" name="Rectangle 7">
            <a:extLst>
              <a:ext uri="{FF2B5EF4-FFF2-40B4-BE49-F238E27FC236}">
                <a16:creationId xmlns:a16="http://schemas.microsoft.com/office/drawing/2014/main" id="{1B32BB43-E9D8-4B73-B2B4-745117657009}"/>
              </a:ext>
            </a:extLst>
          </p:cNvPr>
          <p:cNvSpPr/>
          <p:nvPr/>
        </p:nvSpPr>
        <p:spPr>
          <a:xfrm>
            <a:off x="3791744" y="5877272"/>
            <a:ext cx="8246059" cy="323165"/>
          </a:xfrm>
          <a:prstGeom prst="rect">
            <a:avLst/>
          </a:prstGeom>
        </p:spPr>
        <p:txBody>
          <a:bodyPr wrap="square">
            <a:spAutoFit/>
          </a:bodyPr>
          <a:lstStyle/>
          <a:p>
            <a:r>
              <a:rPr lang="en-GB" sz="1500" dirty="0">
                <a:latin typeface="Calibri" panose="020F0502020204030204" pitchFamily="34" charset="0"/>
                <a:hlinkClick r:id="rId3"/>
              </a:rPr>
              <a:t>http://www.ed.ac.uk/information-services/computing/desktop-personal/network-shares/</a:t>
            </a:r>
            <a:endParaRPr lang="en-GB" sz="1500" dirty="0">
              <a:latin typeface="Calibri" panose="020F0502020204030204" pitchFamily="34" charset="0"/>
            </a:endParaRPr>
          </a:p>
        </p:txBody>
      </p:sp>
    </p:spTree>
    <p:extLst>
      <p:ext uri="{BB962C8B-B14F-4D97-AF65-F5344CB8AC3E}">
        <p14:creationId xmlns:p14="http://schemas.microsoft.com/office/powerpoint/2010/main" val="3816235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err="1"/>
              <a:t>DataStore</a:t>
            </a:r>
            <a:r>
              <a:rPr lang="en-GB" dirty="0"/>
              <a:t> standard answer</a:t>
            </a:r>
          </a:p>
        </p:txBody>
      </p:sp>
      <p:sp>
        <p:nvSpPr>
          <p:cNvPr id="2" name="Content Placeholder 1">
            <a:extLst>
              <a:ext uri="{FF2B5EF4-FFF2-40B4-BE49-F238E27FC236}">
                <a16:creationId xmlns:a16="http://schemas.microsoft.com/office/drawing/2014/main" id="{660CD537-43D0-47AB-A89E-64FA38AAE0C4}"/>
              </a:ext>
            </a:extLst>
          </p:cNvPr>
          <p:cNvSpPr>
            <a:spLocks noGrp="1"/>
          </p:cNvSpPr>
          <p:nvPr>
            <p:ph idx="10"/>
          </p:nvPr>
        </p:nvSpPr>
        <p:spPr/>
        <p:txBody>
          <a:bodyPr/>
          <a:lstStyle/>
          <a:p>
            <a:pPr>
              <a:lnSpc>
                <a:spcPct val="125000"/>
              </a:lnSpc>
            </a:pPr>
            <a:r>
              <a:rPr lang="en-GB" sz="2400" b="0" dirty="0"/>
              <a:t>"DataStore provides enterprise-class storage with guaranteed backup and resilience. Data is retained on DataStore until deletion by the data owner. The backups provide resilience in the case of accidental deletion and against incidents affecting the main DataStore storage. The data are automatically replicated to an off-site disaster recovery facility, with 10 days of file history visible online. Off-site tape backups keep 60 days of history of the filesystem. The 60 day rolling snapshots allow important data to be recovered to a prior state, by request if beyond the visible period. </a:t>
            </a:r>
          </a:p>
          <a:p>
            <a:pPr>
              <a:lnSpc>
                <a:spcPct val="125000"/>
              </a:lnSpc>
            </a:pPr>
            <a:r>
              <a:rPr lang="en-GB" sz="2400" b="0" i="1" dirty="0"/>
              <a:t>Sensitive data stored on DataStore will be further protected by the use of 256 bit encryption as required by University policy</a:t>
            </a:r>
            <a:r>
              <a:rPr lang="en-GB" sz="2400" b="0" dirty="0"/>
              <a:t>"</a:t>
            </a:r>
          </a:p>
        </p:txBody>
      </p:sp>
    </p:spTree>
    <p:extLst>
      <p:ext uri="{BB962C8B-B14F-4D97-AF65-F5344CB8AC3E}">
        <p14:creationId xmlns:p14="http://schemas.microsoft.com/office/powerpoint/2010/main" val="68427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9E158D-C1FF-4B97-9B7D-2BC1F3FA8613}"/>
              </a:ext>
            </a:extLst>
          </p:cNvPr>
          <p:cNvSpPr>
            <a:spLocks noGrp="1"/>
          </p:cNvSpPr>
          <p:nvPr>
            <p:ph type="ctrTitle"/>
          </p:nvPr>
        </p:nvSpPr>
        <p:spPr/>
        <p:txBody>
          <a:bodyPr/>
          <a:lstStyle/>
          <a:p>
            <a:r>
              <a:rPr lang="en-GB" dirty="0"/>
              <a:t>OneDrive for Business</a:t>
            </a:r>
          </a:p>
        </p:txBody>
      </p:sp>
      <p:sp>
        <p:nvSpPr>
          <p:cNvPr id="2" name="Content Placeholder 1">
            <a:extLst>
              <a:ext uri="{FF2B5EF4-FFF2-40B4-BE49-F238E27FC236}">
                <a16:creationId xmlns:a16="http://schemas.microsoft.com/office/drawing/2014/main" id="{CF6E71F3-4C49-4C8F-8090-1944B88C090E}"/>
              </a:ext>
            </a:extLst>
          </p:cNvPr>
          <p:cNvSpPr>
            <a:spLocks noGrp="1"/>
          </p:cNvSpPr>
          <p:nvPr>
            <p:ph idx="10"/>
          </p:nvPr>
        </p:nvSpPr>
        <p:spPr/>
        <p:txBody>
          <a:bodyPr>
            <a:normAutofit fontScale="62500" lnSpcReduction="20000"/>
          </a:bodyPr>
          <a:lstStyle/>
          <a:p>
            <a:r>
              <a:rPr lang="en-GB" sz="3800" dirty="0"/>
              <a:t>OneDrive For Business is cloud-based file storage for all staff and students as part of the Office 365 suite, allowing you to store and access personal and work files from anywhere.</a:t>
            </a:r>
            <a:endParaRPr lang="en-GB" sz="3800" dirty="0">
              <a:hlinkClick r:id="rId2"/>
            </a:endParaRPr>
          </a:p>
          <a:p>
            <a:pPr>
              <a:lnSpc>
                <a:spcPct val="130000"/>
              </a:lnSpc>
            </a:pPr>
            <a:r>
              <a:rPr lang="en-GB" sz="3200" b="0" dirty="0">
                <a:solidFill>
                  <a:schemeClr val="tx1"/>
                </a:solidFill>
              </a:rPr>
              <a:t>Upload or sync any document from your local computer to OneDrive. It will then be available to you from any computer, tablet or phone.</a:t>
            </a:r>
          </a:p>
          <a:p>
            <a:pPr>
              <a:lnSpc>
                <a:spcPct val="130000"/>
              </a:lnSpc>
            </a:pPr>
            <a:r>
              <a:rPr lang="en-GB" sz="3200" b="0" dirty="0">
                <a:solidFill>
                  <a:schemeClr val="tx1"/>
                </a:solidFill>
              </a:rPr>
              <a:t>Users receive 1 Terabyte (TB) of storage on OneDrive to store all personal and University documents.</a:t>
            </a:r>
          </a:p>
          <a:p>
            <a:pPr>
              <a:lnSpc>
                <a:spcPct val="130000"/>
              </a:lnSpc>
            </a:pPr>
            <a:r>
              <a:rPr lang="en-GB" sz="3200" b="0" dirty="0">
                <a:solidFill>
                  <a:schemeClr val="tx1"/>
                </a:solidFill>
              </a:rPr>
              <a:t>Any files created in </a:t>
            </a:r>
            <a:r>
              <a:rPr lang="en-GB" sz="3200" b="0" dirty="0">
                <a:solidFill>
                  <a:schemeClr val="tx1"/>
                </a:solidFill>
                <a:hlinkClick r:id="rId3">
                  <a:extLst>
                    <a:ext uri="{A12FA001-AC4F-418D-AE19-62706E023703}">
                      <ahyp:hlinkClr xmlns:ahyp="http://schemas.microsoft.com/office/drawing/2018/hyperlinkcolor" val="tx"/>
                    </a:ext>
                  </a:extLst>
                </a:hlinkClick>
              </a:rPr>
              <a:t>Office Online</a:t>
            </a:r>
            <a:r>
              <a:rPr lang="en-GB" sz="3200" b="0" dirty="0">
                <a:solidFill>
                  <a:schemeClr val="tx1"/>
                </a:solidFill>
              </a:rPr>
              <a:t> are automatically backed up in your OneDrive space.</a:t>
            </a:r>
          </a:p>
          <a:p>
            <a:pPr>
              <a:lnSpc>
                <a:spcPct val="130000"/>
              </a:lnSpc>
            </a:pPr>
            <a:r>
              <a:rPr lang="en-GB" sz="3200" b="0" dirty="0">
                <a:solidFill>
                  <a:schemeClr val="tx1"/>
                </a:solidFill>
              </a:rPr>
              <a:t>Share and work documents with friends and colleagues both inside and outside the University (latter may require Microsoft login).</a:t>
            </a:r>
          </a:p>
          <a:p>
            <a:pPr>
              <a:lnSpc>
                <a:spcPct val="130000"/>
              </a:lnSpc>
            </a:pPr>
            <a:r>
              <a:rPr lang="en-GB" sz="3200" b="0" dirty="0">
                <a:solidFill>
                  <a:schemeClr val="tx1"/>
                </a:solidFill>
              </a:rPr>
              <a:t>Easily recover deleted documents or roll back to previous versions.</a:t>
            </a:r>
          </a:p>
          <a:p>
            <a:endParaRPr lang="en-GB" b="0" dirty="0">
              <a:solidFill>
                <a:schemeClr val="tx1"/>
              </a:solidFill>
              <a:hlinkClick r:id="rId2">
                <a:extLst>
                  <a:ext uri="{A12FA001-AC4F-418D-AE19-62706E023703}">
                    <ahyp:hlinkClr xmlns:ahyp="http://schemas.microsoft.com/office/drawing/2018/hyperlinkcolor" val="tx"/>
                  </a:ext>
                </a:extLst>
              </a:hlinkClick>
            </a:endParaRPr>
          </a:p>
          <a:p>
            <a:r>
              <a:rPr lang="en-GB" sz="2900" b="0" dirty="0">
                <a:solidFill>
                  <a:schemeClr val="tx1"/>
                </a:solidFill>
                <a:hlinkClick r:id="rId2"/>
              </a:rPr>
              <a:t>https://www.ed.ac.uk/information-services/computing/comms-and-collab/office365/onedrive-for-business   </a:t>
            </a:r>
            <a:endParaRPr lang="en-GB" sz="2900" b="0" dirty="0">
              <a:solidFill>
                <a:schemeClr val="tx1"/>
              </a:solidFill>
            </a:endParaRPr>
          </a:p>
        </p:txBody>
      </p:sp>
    </p:spTree>
    <p:extLst>
      <p:ext uri="{BB962C8B-B14F-4D97-AF65-F5344CB8AC3E}">
        <p14:creationId xmlns:p14="http://schemas.microsoft.com/office/powerpoint/2010/main" val="57772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B4B3-E215-C9CF-4779-0C8930EB023A}"/>
              </a:ext>
            </a:extLst>
          </p:cNvPr>
          <p:cNvSpPr>
            <a:spLocks noGrp="1"/>
          </p:cNvSpPr>
          <p:nvPr>
            <p:ph type="ctrTitle"/>
          </p:nvPr>
        </p:nvSpPr>
        <p:spPr/>
        <p:txBody>
          <a:bodyPr/>
          <a:lstStyle/>
          <a:p>
            <a:r>
              <a:rPr lang="en-GB" dirty="0"/>
              <a:t>Overleaf</a:t>
            </a:r>
          </a:p>
        </p:txBody>
      </p:sp>
      <p:sp>
        <p:nvSpPr>
          <p:cNvPr id="3" name="Content Placeholder 2">
            <a:extLst>
              <a:ext uri="{FF2B5EF4-FFF2-40B4-BE49-F238E27FC236}">
                <a16:creationId xmlns:a16="http://schemas.microsoft.com/office/drawing/2014/main" id="{586C649D-EE80-327A-A8D5-09E20DF668EA}"/>
              </a:ext>
            </a:extLst>
          </p:cNvPr>
          <p:cNvSpPr>
            <a:spLocks noGrp="1"/>
          </p:cNvSpPr>
          <p:nvPr>
            <p:ph idx="10"/>
          </p:nvPr>
        </p:nvSpPr>
        <p:spPr/>
        <p:txBody>
          <a:bodyPr/>
          <a:lstStyle/>
          <a:p>
            <a:r>
              <a:rPr lang="en-GB" dirty="0"/>
              <a:t>Overleaf is a collaborative LaTeX service. </a:t>
            </a:r>
          </a:p>
          <a:p>
            <a:r>
              <a:rPr lang="en-GB" b="0" dirty="0">
                <a:solidFill>
                  <a:schemeClr val="tx1"/>
                </a:solidFill>
              </a:rPr>
              <a:t>Free Overleaf Professional accounts are available for all staff and students of the University of Edinburgh.</a:t>
            </a:r>
          </a:p>
          <a:p>
            <a:endParaRPr lang="en-GB" sz="2400" b="0" dirty="0">
              <a:solidFill>
                <a:schemeClr val="tx1"/>
              </a:solidFill>
            </a:endParaRPr>
          </a:p>
          <a:p>
            <a:r>
              <a:rPr lang="en-GB" sz="2400" b="0" dirty="0">
                <a:solidFill>
                  <a:schemeClr val="tx1"/>
                </a:solidFill>
              </a:rPr>
              <a:t>Overleaf Professional features include real-time track changes, unlimited collaborators, and full document history.</a:t>
            </a:r>
          </a:p>
          <a:p>
            <a:br>
              <a:rPr lang="en-GB" b="0" dirty="0"/>
            </a:br>
            <a:r>
              <a:rPr lang="en-GB" sz="2400" b="0" dirty="0">
                <a:solidFill>
                  <a:schemeClr val="tx1"/>
                </a:solidFill>
              </a:rPr>
              <a:t>To find out more and to sign up, visit the site: </a:t>
            </a:r>
            <a:r>
              <a:rPr lang="en-GB" sz="2000" b="0" dirty="0">
                <a:hlinkClick r:id="rId2"/>
              </a:rPr>
              <a:t>https://www.overleaf.com/edu/edinburgh</a:t>
            </a:r>
            <a:r>
              <a:rPr lang="en-GB" sz="2000" b="0" dirty="0"/>
              <a:t> </a:t>
            </a:r>
            <a:endParaRPr lang="en-GB" b="0" dirty="0"/>
          </a:p>
        </p:txBody>
      </p:sp>
    </p:spTree>
    <p:extLst>
      <p:ext uri="{BB962C8B-B14F-4D97-AF65-F5344CB8AC3E}">
        <p14:creationId xmlns:p14="http://schemas.microsoft.com/office/powerpoint/2010/main" val="143819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57724-F7B1-48DF-BBA9-1BDB018D8872}"/>
              </a:ext>
            </a:extLst>
          </p:cNvPr>
          <p:cNvSpPr>
            <a:spLocks noGrp="1"/>
          </p:cNvSpPr>
          <p:nvPr>
            <p:ph type="ctrTitle"/>
          </p:nvPr>
        </p:nvSpPr>
        <p:spPr/>
        <p:txBody>
          <a:bodyPr/>
          <a:lstStyle/>
          <a:p>
            <a:r>
              <a:rPr lang="en-GB"/>
              <a:t>GitLab</a:t>
            </a:r>
            <a:endParaRPr lang="en-GB" dirty="0"/>
          </a:p>
        </p:txBody>
      </p:sp>
      <p:sp>
        <p:nvSpPr>
          <p:cNvPr id="2" name="Content Placeholder 1">
            <a:extLst>
              <a:ext uri="{FF2B5EF4-FFF2-40B4-BE49-F238E27FC236}">
                <a16:creationId xmlns:a16="http://schemas.microsoft.com/office/drawing/2014/main" id="{AF691BD0-C4FA-4253-8AF6-D468CC26B63C}"/>
              </a:ext>
            </a:extLst>
          </p:cNvPr>
          <p:cNvSpPr>
            <a:spLocks noGrp="1"/>
          </p:cNvSpPr>
          <p:nvPr>
            <p:ph idx="10"/>
          </p:nvPr>
        </p:nvSpPr>
        <p:spPr/>
        <p:txBody>
          <a:bodyPr/>
          <a:lstStyle/>
          <a:p>
            <a:r>
              <a:rPr lang="en-GB" dirty="0"/>
              <a:t>Fully supported GitLab Community Edition (CE) environment for researchers. </a:t>
            </a:r>
          </a:p>
          <a:p>
            <a:pPr lvl="1"/>
            <a:r>
              <a:rPr lang="en-GB" dirty="0"/>
              <a:t>GitLab is a version control tool which allow users to store and track changes to code and other documents. </a:t>
            </a:r>
          </a:p>
          <a:p>
            <a:pPr lvl="1"/>
            <a:r>
              <a:rPr lang="en-GB" dirty="0"/>
              <a:t>Gitlab documentation is available at:</a:t>
            </a:r>
          </a:p>
          <a:p>
            <a:pPr lvl="1"/>
            <a:r>
              <a:rPr lang="en-GB" sz="2000" dirty="0">
                <a:hlinkClick r:id="rId3"/>
              </a:rPr>
              <a:t>https://www.wiki.ed.ac.uk/display/ResearchServices/Version+Control+Service+-+GitLab</a:t>
            </a:r>
            <a:r>
              <a:rPr lang="en-GB" sz="2000" dirty="0"/>
              <a:t> </a:t>
            </a:r>
          </a:p>
          <a:p>
            <a:pPr lvl="1"/>
            <a:r>
              <a:rPr lang="en-GB" dirty="0"/>
              <a:t>The GitLab service can be accessed at: </a:t>
            </a:r>
            <a:r>
              <a:rPr lang="en-GB" sz="2000" dirty="0">
                <a:hlinkClick r:id="rId4"/>
              </a:rPr>
              <a:t>https://git.ecdf.ed.ac.uk/</a:t>
            </a:r>
            <a:r>
              <a:rPr lang="en-GB" sz="2000" dirty="0"/>
              <a:t> </a:t>
            </a:r>
          </a:p>
          <a:p>
            <a:pPr lvl="1"/>
            <a:endParaRPr lang="en-GB" sz="2000" dirty="0"/>
          </a:p>
          <a:p>
            <a:r>
              <a:rPr lang="en-GB" dirty="0"/>
              <a:t>Informatics also provides a combined Git/Gerrit service</a:t>
            </a:r>
          </a:p>
          <a:p>
            <a:r>
              <a:rPr lang="en-GB" sz="2000" b="0" dirty="0">
                <a:solidFill>
                  <a:schemeClr val="tx1"/>
                </a:solidFill>
                <a:hlinkClick r:id="rId5"/>
              </a:rPr>
              <a:t>https://computing.help.inf.ed.ac.uk/git-and-gerrit-school-informatics</a:t>
            </a:r>
            <a:endParaRPr lang="en-GB" sz="2000" b="0" dirty="0">
              <a:solidFill>
                <a:schemeClr val="tx1"/>
              </a:solidFill>
            </a:endParaRPr>
          </a:p>
          <a:p>
            <a:r>
              <a:rPr lang="en-GB" sz="2000" b="0" dirty="0">
                <a:solidFill>
                  <a:schemeClr val="tx1"/>
                </a:solidFill>
              </a:rPr>
              <a:t> </a:t>
            </a:r>
          </a:p>
        </p:txBody>
      </p:sp>
    </p:spTree>
    <p:extLst>
      <p:ext uri="{BB962C8B-B14F-4D97-AF65-F5344CB8AC3E}">
        <p14:creationId xmlns:p14="http://schemas.microsoft.com/office/powerpoint/2010/main" val="3305634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88A0C-5DA2-4782-A299-243BDC00161B}"/>
              </a:ext>
            </a:extLst>
          </p:cNvPr>
          <p:cNvSpPr>
            <a:spLocks noGrp="1"/>
          </p:cNvSpPr>
          <p:nvPr>
            <p:ph type="ctrTitle"/>
          </p:nvPr>
        </p:nvSpPr>
        <p:spPr/>
        <p:txBody>
          <a:bodyPr/>
          <a:lstStyle/>
          <a:p>
            <a:r>
              <a:rPr lang="en-GB" dirty="0" err="1"/>
              <a:t>DataSync</a:t>
            </a:r>
            <a:endParaRPr lang="en-GB" dirty="0"/>
          </a:p>
        </p:txBody>
      </p:sp>
      <p:sp>
        <p:nvSpPr>
          <p:cNvPr id="3" name="Content Placeholder 4"/>
          <p:cNvSpPr>
            <a:spLocks noGrp="1"/>
          </p:cNvSpPr>
          <p:nvPr>
            <p:ph idx="10"/>
          </p:nvPr>
        </p:nvSpPr>
        <p:spPr/>
        <p:txBody>
          <a:bodyPr/>
          <a:lstStyle/>
          <a:p>
            <a:r>
              <a:rPr lang="en-GB" dirty="0"/>
              <a:t>File-hosting service for data: </a:t>
            </a:r>
            <a:r>
              <a:rPr lang="en-GB" dirty="0">
                <a:hlinkClick r:id="rId3"/>
              </a:rPr>
              <a:t>www.ed.ac.uk/is/datasync</a:t>
            </a:r>
            <a:endParaRPr lang="en-GB" dirty="0"/>
          </a:p>
          <a:p>
            <a:endParaRPr lang="en-GB" dirty="0"/>
          </a:p>
          <a:p>
            <a:pPr marL="342900" indent="-342900">
              <a:buClr>
                <a:srgbClr val="009999"/>
              </a:buClr>
              <a:buFont typeface="Arial" panose="020B0604020202020204" pitchFamily="34" charset="0"/>
              <a:buChar char="•"/>
            </a:pPr>
            <a:r>
              <a:rPr lang="en-GB" sz="2400" b="0" dirty="0">
                <a:solidFill>
                  <a:schemeClr val="tx1"/>
                </a:solidFill>
              </a:rPr>
              <a:t>Allows sharing and synchronisation of data.</a:t>
            </a:r>
          </a:p>
          <a:p>
            <a:pPr marL="342900" indent="-342900">
              <a:buClr>
                <a:srgbClr val="009999"/>
              </a:buClr>
              <a:buFont typeface="Arial" panose="020B0604020202020204" pitchFamily="34" charset="0"/>
              <a:buChar char="•"/>
            </a:pPr>
            <a:r>
              <a:rPr lang="en-GB" sz="2400" b="0" dirty="0">
                <a:solidFill>
                  <a:schemeClr val="tx1"/>
                </a:solidFill>
              </a:rPr>
              <a:t>Sync using local clients.</a:t>
            </a:r>
          </a:p>
          <a:p>
            <a:pPr marL="342900" indent="-342900">
              <a:buClr>
                <a:srgbClr val="009999"/>
              </a:buClr>
              <a:buFont typeface="Arial" panose="020B0604020202020204" pitchFamily="34" charset="0"/>
              <a:buChar char="•"/>
            </a:pPr>
            <a:r>
              <a:rPr lang="en-GB" sz="2400" b="0" dirty="0">
                <a:solidFill>
                  <a:schemeClr val="tx1"/>
                </a:solidFill>
              </a:rPr>
              <a:t>Share using local clients or web URL with colleagues anywhere.</a:t>
            </a:r>
          </a:p>
          <a:p>
            <a:pPr marL="342900" indent="-342900">
              <a:buClr>
                <a:srgbClr val="009999"/>
              </a:buClr>
              <a:buFont typeface="Arial" panose="020B0604020202020204" pitchFamily="34" charset="0"/>
              <a:buChar char="•"/>
            </a:pPr>
            <a:r>
              <a:rPr lang="en-GB" sz="2400" b="0" dirty="0">
                <a:solidFill>
                  <a:schemeClr val="tx1"/>
                </a:solidFill>
              </a:rPr>
              <a:t>20GB free storage or map to personal / group data on </a:t>
            </a:r>
            <a:r>
              <a:rPr lang="en-GB" sz="2400" b="0" dirty="0" err="1">
                <a:solidFill>
                  <a:schemeClr val="tx1"/>
                </a:solidFill>
              </a:rPr>
              <a:t>DataStore</a:t>
            </a:r>
            <a:r>
              <a:rPr lang="en-GB" sz="2400" b="0" dirty="0">
                <a:solidFill>
                  <a:schemeClr val="tx1"/>
                </a:solidFill>
              </a:rPr>
              <a:t> as required.</a:t>
            </a:r>
          </a:p>
          <a:p>
            <a:pPr marL="342900" indent="-342900">
              <a:buClr>
                <a:srgbClr val="009999"/>
              </a:buClr>
              <a:buFont typeface="Arial" panose="020B0604020202020204" pitchFamily="34" charset="0"/>
              <a:buChar char="•"/>
            </a:pPr>
            <a:r>
              <a:rPr lang="en-GB" sz="2400" b="0" dirty="0">
                <a:solidFill>
                  <a:schemeClr val="tx1"/>
                </a:solidFill>
              </a:rPr>
              <a:t>Using the </a:t>
            </a:r>
            <a:r>
              <a:rPr lang="en-GB" sz="2400" b="0" dirty="0" err="1">
                <a:solidFill>
                  <a:schemeClr val="tx1"/>
                </a:solidFill>
              </a:rPr>
              <a:t>ownCloud</a:t>
            </a:r>
            <a:r>
              <a:rPr lang="en-GB" sz="2400" b="0" dirty="0">
                <a:solidFill>
                  <a:schemeClr val="tx1"/>
                </a:solidFill>
              </a:rPr>
              <a:t> open source application.</a:t>
            </a:r>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240" y="4725144"/>
            <a:ext cx="2084834" cy="1472287"/>
          </a:xfrm>
          <a:prstGeom prst="rect">
            <a:avLst/>
          </a:prstGeom>
        </p:spPr>
      </p:pic>
    </p:spTree>
    <p:extLst>
      <p:ext uri="{BB962C8B-B14F-4D97-AF65-F5344CB8AC3E}">
        <p14:creationId xmlns:p14="http://schemas.microsoft.com/office/powerpoint/2010/main" val="426860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9A1F-3303-4E66-8117-1156605696F8}"/>
              </a:ext>
            </a:extLst>
          </p:cNvPr>
          <p:cNvSpPr>
            <a:spLocks noGrp="1"/>
          </p:cNvSpPr>
          <p:nvPr>
            <p:ph type="ctrTitle"/>
          </p:nvPr>
        </p:nvSpPr>
        <p:spPr/>
        <p:txBody>
          <a:bodyPr/>
          <a:lstStyle/>
          <a:p>
            <a:r>
              <a:rPr lang="en-GB" dirty="0"/>
              <a:t>What is data management planning?</a:t>
            </a:r>
          </a:p>
        </p:txBody>
      </p:sp>
      <p:sp>
        <p:nvSpPr>
          <p:cNvPr id="3" name="Content Placeholder 2">
            <a:extLst>
              <a:ext uri="{FF2B5EF4-FFF2-40B4-BE49-F238E27FC236}">
                <a16:creationId xmlns:a16="http://schemas.microsoft.com/office/drawing/2014/main" id="{99FFED0D-B258-4C4C-8668-D79CFE51BFE3}"/>
              </a:ext>
            </a:extLst>
          </p:cNvPr>
          <p:cNvSpPr>
            <a:spLocks noGrp="1"/>
          </p:cNvSpPr>
          <p:nvPr>
            <p:ph idx="10"/>
          </p:nvPr>
        </p:nvSpPr>
        <p:spPr>
          <a:xfrm>
            <a:off x="741280" y="1476600"/>
            <a:ext cx="6938896" cy="4905197"/>
          </a:xfrm>
        </p:spPr>
        <p:txBody>
          <a:bodyPr/>
          <a:lstStyle/>
          <a:p>
            <a:r>
              <a:rPr lang="en-GB" sz="2400" dirty="0"/>
              <a:t>The act of planning how you will manage all aspects of your data before you begin collecting or creating it. </a:t>
            </a:r>
          </a:p>
          <a:p>
            <a:r>
              <a:rPr lang="en-GB" sz="2400" dirty="0"/>
              <a:t>It may include:</a:t>
            </a:r>
          </a:p>
          <a:p>
            <a:pPr marL="342900" lvl="1" indent="-342900">
              <a:buClr>
                <a:srgbClr val="009999"/>
              </a:buClr>
              <a:buFont typeface="Arial" panose="020B0604020202020204" pitchFamily="34" charset="0"/>
              <a:buChar char="•"/>
            </a:pPr>
            <a:r>
              <a:rPr lang="en-GB" sz="2000" dirty="0"/>
              <a:t>Where and how you will store and back-up your data;</a:t>
            </a:r>
          </a:p>
          <a:p>
            <a:pPr marL="342900" lvl="1" indent="-342900">
              <a:buClr>
                <a:srgbClr val="009999"/>
              </a:buClr>
              <a:buFont typeface="Arial" panose="020B0604020202020204" pitchFamily="34" charset="0"/>
              <a:buChar char="•"/>
            </a:pPr>
            <a:r>
              <a:rPr lang="en-GB" sz="2000" dirty="0"/>
              <a:t>How and when it will be shared with collaborators;</a:t>
            </a:r>
          </a:p>
          <a:p>
            <a:pPr marL="342900" lvl="1" indent="-342900">
              <a:buClr>
                <a:srgbClr val="009999"/>
              </a:buClr>
              <a:buFont typeface="Arial" panose="020B0604020202020204" pitchFamily="34" charset="0"/>
              <a:buChar char="•"/>
            </a:pPr>
            <a:r>
              <a:rPr lang="en-GB" sz="2000" dirty="0"/>
              <a:t>The steps required to anonymise sensitive data;</a:t>
            </a:r>
          </a:p>
          <a:p>
            <a:pPr marL="342900" lvl="1" indent="-342900">
              <a:buClr>
                <a:srgbClr val="009999"/>
              </a:buClr>
              <a:buFont typeface="Arial" panose="020B0604020202020204" pitchFamily="34" charset="0"/>
              <a:buChar char="•"/>
            </a:pPr>
            <a:r>
              <a:rPr lang="en-GB" sz="2000" dirty="0"/>
              <a:t>When, how, and where your data will be preserved and shared.</a:t>
            </a:r>
          </a:p>
          <a:p>
            <a:pPr lvl="1"/>
            <a:endParaRPr lang="en-GB" sz="2000" dirty="0"/>
          </a:p>
          <a:p>
            <a:r>
              <a:rPr lang="en-US" altLang="en-US" sz="2400" dirty="0"/>
              <a:t>Proper Preparation Prevents Poor Performance!</a:t>
            </a:r>
          </a:p>
          <a:p>
            <a:endParaRPr lang="en-GB" dirty="0"/>
          </a:p>
        </p:txBody>
      </p:sp>
      <p:pic>
        <p:nvPicPr>
          <p:cNvPr id="4" name="Picture 3">
            <a:extLst>
              <a:ext uri="{FF2B5EF4-FFF2-40B4-BE49-F238E27FC236}">
                <a16:creationId xmlns:a16="http://schemas.microsoft.com/office/drawing/2014/main" id="{D95ED8ED-FFC4-4AE9-8156-E69DB70AFA4B}"/>
              </a:ext>
            </a:extLst>
          </p:cNvPr>
          <p:cNvPicPr>
            <a:picLocks noChangeAspect="1"/>
          </p:cNvPicPr>
          <p:nvPr/>
        </p:nvPicPr>
        <p:blipFill>
          <a:blip r:embed="rId2"/>
          <a:stretch>
            <a:fillRect/>
          </a:stretch>
        </p:blipFill>
        <p:spPr>
          <a:xfrm>
            <a:off x="7608168" y="2060848"/>
            <a:ext cx="4163929" cy="3883489"/>
          </a:xfrm>
          <a:prstGeom prst="rect">
            <a:avLst/>
          </a:prstGeom>
        </p:spPr>
      </p:pic>
    </p:spTree>
    <p:extLst>
      <p:ext uri="{BB962C8B-B14F-4D97-AF65-F5344CB8AC3E}">
        <p14:creationId xmlns:p14="http://schemas.microsoft.com/office/powerpoint/2010/main" val="3210033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5CB59-98B5-4EE1-8F84-25E7D1BEE12D}"/>
              </a:ext>
            </a:extLst>
          </p:cNvPr>
          <p:cNvSpPr>
            <a:spLocks noGrp="1"/>
          </p:cNvSpPr>
          <p:nvPr>
            <p:ph type="ctrTitle"/>
          </p:nvPr>
        </p:nvSpPr>
        <p:spPr/>
        <p:txBody>
          <a:bodyPr/>
          <a:lstStyle/>
          <a:p>
            <a:r>
              <a:rPr lang="en-GB" dirty="0"/>
              <a:t>Trusted Research Environments</a:t>
            </a:r>
          </a:p>
        </p:txBody>
      </p:sp>
      <p:sp>
        <p:nvSpPr>
          <p:cNvPr id="2" name="Content Placeholder 1">
            <a:extLst>
              <a:ext uri="{FF2B5EF4-FFF2-40B4-BE49-F238E27FC236}">
                <a16:creationId xmlns:a16="http://schemas.microsoft.com/office/drawing/2014/main" id="{97DC4CD8-78D6-4773-AA6B-71C8F442D331}"/>
              </a:ext>
            </a:extLst>
          </p:cNvPr>
          <p:cNvSpPr>
            <a:spLocks noGrp="1"/>
          </p:cNvSpPr>
          <p:nvPr>
            <p:ph idx="10"/>
          </p:nvPr>
        </p:nvSpPr>
        <p:spPr/>
        <p:txBody>
          <a:bodyPr>
            <a:normAutofit/>
          </a:bodyPr>
          <a:lstStyle/>
          <a:p>
            <a:pPr marL="0" indent="0">
              <a:buNone/>
            </a:pPr>
            <a:r>
              <a:rPr lang="en-GB" sz="2400" dirty="0"/>
              <a:t>EIDF Safe Havens</a:t>
            </a:r>
          </a:p>
          <a:p>
            <a:pPr marL="0" indent="0">
              <a:buNone/>
            </a:pPr>
            <a:r>
              <a:rPr lang="en-GB" sz="1600" b="0" dirty="0">
                <a:solidFill>
                  <a:schemeClr val="tx1"/>
                </a:solidFill>
              </a:rPr>
              <a:t>EIDF provides a range of security environments for data analysis and archive services: standard; protected data access; and safe haven. Safe havens create trusted research environments that can be tailored to meet the needs of data controllers and information governance.</a:t>
            </a:r>
          </a:p>
          <a:p>
            <a:pPr marL="0" indent="0">
              <a:buNone/>
            </a:pPr>
            <a:r>
              <a:rPr lang="en-GB" sz="1700" b="0" dirty="0">
                <a:hlinkClick r:id="rId2"/>
              </a:rPr>
              <a:t>https://www.ed.ac.uk/edinburgh-international-data-facility/services/safe-haven-services</a:t>
            </a:r>
            <a:r>
              <a:rPr lang="en-GB" sz="1700" b="0" dirty="0"/>
              <a:t> </a:t>
            </a:r>
          </a:p>
          <a:p>
            <a:endParaRPr lang="en-GB" sz="2400" dirty="0"/>
          </a:p>
          <a:p>
            <a:r>
              <a:rPr lang="en-GB" sz="2400" dirty="0"/>
              <a:t>NHS Research Scotland Data Safe Havens: </a:t>
            </a:r>
            <a:r>
              <a:rPr lang="en-GB" sz="1700" b="0" dirty="0">
                <a:hlinkClick r:id="rId3"/>
              </a:rPr>
              <a:t>https://www.nhsresearchscotland.org.uk/research-in-scotland/data/safe-havens</a:t>
            </a:r>
            <a:r>
              <a:rPr lang="en-GB" sz="1700" b="0" dirty="0"/>
              <a:t> </a:t>
            </a:r>
          </a:p>
          <a:p>
            <a:endParaRPr lang="en-GB" sz="1700" dirty="0"/>
          </a:p>
          <a:p>
            <a:r>
              <a:rPr lang="en-GB" sz="2400" dirty="0"/>
              <a:t>NHS Digital Safe Haven Directory (England, Wales, Scotland, &amp; NI): </a:t>
            </a:r>
            <a:r>
              <a:rPr lang="en-GB" sz="1700" b="0" dirty="0">
                <a:hlinkClick r:id="rId4"/>
              </a:rPr>
              <a:t>https://digital.nhs.uk/services/organisation-data-service/services-provided-by-the-organisation-data-service/safe-haven-directory</a:t>
            </a:r>
            <a:r>
              <a:rPr lang="en-GB" sz="1700" b="0" dirty="0"/>
              <a:t> </a:t>
            </a:r>
            <a:endParaRPr lang="en-GB" sz="1800" b="0" dirty="0"/>
          </a:p>
        </p:txBody>
      </p:sp>
      <p:sp>
        <p:nvSpPr>
          <p:cNvPr id="3" name="Slide Number Placeholder 2">
            <a:extLst>
              <a:ext uri="{FF2B5EF4-FFF2-40B4-BE49-F238E27FC236}">
                <a16:creationId xmlns:a16="http://schemas.microsoft.com/office/drawing/2014/main" id="{19AC731E-200F-47B5-AB00-9F2C771596F3}"/>
              </a:ext>
            </a:extLst>
          </p:cNvPr>
          <p:cNvSpPr>
            <a:spLocks noGrp="1"/>
          </p:cNvSpPr>
          <p:nvPr>
            <p:ph type="sldNum" sz="quarter" idx="4294967295"/>
          </p:nvPr>
        </p:nvSpPr>
        <p:spPr>
          <a:xfrm>
            <a:off x="0" y="0"/>
            <a:ext cx="0" cy="0"/>
          </a:xfrm>
        </p:spPr>
        <p:txBody>
          <a:bodyPr/>
          <a:lstStyle/>
          <a:p>
            <a:fld id="{2BF1AB03-ABAA-4929-92AE-2ED7C7C706CB}" type="slidenum">
              <a:rPr lang="en-GB" smtClean="0"/>
              <a:t>40</a:t>
            </a:fld>
            <a:endParaRPr lang="en-GB" dirty="0"/>
          </a:p>
        </p:txBody>
      </p:sp>
    </p:spTree>
    <p:extLst>
      <p:ext uri="{BB962C8B-B14F-4D97-AF65-F5344CB8AC3E}">
        <p14:creationId xmlns:p14="http://schemas.microsoft.com/office/powerpoint/2010/main" val="3664526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B386-DC71-4070-A493-F9A7ED5FB1FF}"/>
              </a:ext>
            </a:extLst>
          </p:cNvPr>
          <p:cNvSpPr>
            <a:spLocks noGrp="1"/>
          </p:cNvSpPr>
          <p:nvPr>
            <p:ph type="ctrTitle"/>
          </p:nvPr>
        </p:nvSpPr>
        <p:spPr/>
        <p:txBody>
          <a:bodyPr/>
          <a:lstStyle/>
          <a:p>
            <a:r>
              <a:rPr lang="en-GB" dirty="0"/>
              <a:t>Writing your DMP –Section 4</a:t>
            </a:r>
          </a:p>
        </p:txBody>
      </p:sp>
      <p:sp>
        <p:nvSpPr>
          <p:cNvPr id="5" name="Content Placeholder 4">
            <a:extLst>
              <a:ext uri="{FF2B5EF4-FFF2-40B4-BE49-F238E27FC236}">
                <a16:creationId xmlns:a16="http://schemas.microsoft.com/office/drawing/2014/main" id="{EBDD3E7B-9EF8-4C6D-B047-BC1EF9A7E9CC}"/>
              </a:ext>
            </a:extLst>
          </p:cNvPr>
          <p:cNvSpPr>
            <a:spLocks noGrp="1"/>
          </p:cNvSpPr>
          <p:nvPr>
            <p:ph idx="10"/>
          </p:nvPr>
        </p:nvSpPr>
        <p:spPr/>
        <p:txBody>
          <a:bodyPr/>
          <a:lstStyle/>
          <a:p>
            <a:endParaRPr lang="en-GB" dirty="0"/>
          </a:p>
          <a:p>
            <a:pPr algn="ctr"/>
            <a:r>
              <a:rPr lang="en-GB" dirty="0"/>
              <a:t>Continue in DMPonline and answer the question(s) in </a:t>
            </a:r>
          </a:p>
          <a:p>
            <a:pPr algn="ctr"/>
            <a:r>
              <a:rPr lang="en-GB" dirty="0"/>
              <a:t>section 4</a:t>
            </a:r>
          </a:p>
        </p:txBody>
      </p:sp>
    </p:spTree>
    <p:extLst>
      <p:ext uri="{BB962C8B-B14F-4D97-AF65-F5344CB8AC3E}">
        <p14:creationId xmlns:p14="http://schemas.microsoft.com/office/powerpoint/2010/main" val="437176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5. Data Selection and Preservation</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a:bodyPr>
          <a:lstStyle/>
          <a:p>
            <a:r>
              <a:rPr lang="en-GB" sz="2600" dirty="0"/>
              <a:t>Examples from funders:</a:t>
            </a:r>
          </a:p>
          <a:p>
            <a:pPr marL="342900" indent="-342900">
              <a:lnSpc>
                <a:spcPct val="150000"/>
              </a:lnSpc>
              <a:spcBef>
                <a:spcPts val="0"/>
              </a:spcBef>
              <a:buClr>
                <a:srgbClr val="009999"/>
              </a:buClr>
              <a:buFont typeface="Arial" panose="020B0604020202020204" pitchFamily="34" charset="0"/>
              <a:buChar char="•"/>
            </a:pPr>
            <a:r>
              <a:rPr lang="en-GB" sz="1900" b="0" dirty="0">
                <a:solidFill>
                  <a:schemeClr val="tx1"/>
                </a:solidFill>
              </a:rPr>
              <a:t>Selection and Preservation: where will the data be stored long-term? which data will be retained long-term? To ensure </a:t>
            </a:r>
            <a:r>
              <a:rPr lang="en-GB" sz="1900" b="0" dirty="0" err="1">
                <a:solidFill>
                  <a:schemeClr val="tx1"/>
                </a:solidFill>
              </a:rPr>
              <a:t>tha</a:t>
            </a:r>
            <a:r>
              <a:rPr lang="en-GB" sz="1900" b="0" dirty="0">
                <a:solidFill>
                  <a:schemeClr val="tx1"/>
                </a:solidFill>
              </a:rPr>
              <a:t> long-term preservation and storage of your data it is best to deposit it in a recognised research data repository.  Think about which data you would need to validate any published outputs as well as any data that should be kept for possible future reuse. (UoE Template)</a:t>
            </a:r>
          </a:p>
          <a:p>
            <a:pPr marL="342900" indent="-342900">
              <a:lnSpc>
                <a:spcPct val="150000"/>
              </a:lnSpc>
              <a:spcBef>
                <a:spcPts val="0"/>
              </a:spcBef>
              <a:buClr>
                <a:srgbClr val="009999"/>
              </a:buClr>
              <a:buFont typeface="Arial" panose="020B0604020202020204" pitchFamily="34" charset="0"/>
              <a:buChar char="•"/>
            </a:pPr>
            <a:r>
              <a:rPr lang="en-GB" sz="1900" b="0" dirty="0">
                <a:solidFill>
                  <a:schemeClr val="tx1"/>
                </a:solidFill>
              </a:rPr>
              <a:t>What is the long-term preservation plan for the dataset? (EPSRC)</a:t>
            </a:r>
          </a:p>
        </p:txBody>
      </p:sp>
    </p:spTree>
    <p:extLst>
      <p:ext uri="{BB962C8B-B14F-4D97-AF65-F5344CB8AC3E}">
        <p14:creationId xmlns:p14="http://schemas.microsoft.com/office/powerpoint/2010/main" val="2714927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5. Data Selection and Preservation</a:t>
            </a:r>
          </a:p>
        </p:txBody>
      </p:sp>
      <p:sp>
        <p:nvSpPr>
          <p:cNvPr id="3" name="Content Placeholder 4"/>
          <p:cNvSpPr>
            <a:spLocks noGrp="1"/>
          </p:cNvSpPr>
          <p:nvPr>
            <p:ph idx="10"/>
          </p:nvPr>
        </p:nvSpPr>
        <p:spPr/>
        <p:txBody>
          <a:bodyPr/>
          <a:lstStyle/>
          <a:p>
            <a:r>
              <a:rPr lang="en-US" dirty="0"/>
              <a:t>Things to consider: </a:t>
            </a:r>
          </a:p>
          <a:p>
            <a:pPr marL="342900" indent="-342900">
              <a:lnSpc>
                <a:spcPct val="150000"/>
              </a:lnSpc>
              <a:spcBef>
                <a:spcPts val="600"/>
              </a:spcBef>
              <a:buClr>
                <a:srgbClr val="009999"/>
              </a:buClr>
              <a:buFont typeface="Arial" panose="020B0604020202020204" pitchFamily="34" charset="0"/>
              <a:buChar char="•"/>
            </a:pPr>
            <a:r>
              <a:rPr lang="en-US" sz="2000" b="0" dirty="0">
                <a:solidFill>
                  <a:schemeClr val="tx1"/>
                </a:solidFill>
              </a:rPr>
              <a:t>Does all the data need to be preserved?</a:t>
            </a:r>
          </a:p>
          <a:p>
            <a:pPr marL="342900" indent="-342900">
              <a:lnSpc>
                <a:spcPct val="150000"/>
              </a:lnSpc>
              <a:spcBef>
                <a:spcPts val="600"/>
              </a:spcBef>
              <a:buClr>
                <a:srgbClr val="009999"/>
              </a:buClr>
              <a:buFont typeface="Arial" panose="020B0604020202020204" pitchFamily="34" charset="0"/>
              <a:buChar char="•"/>
            </a:pPr>
            <a:r>
              <a:rPr lang="en-US" sz="2000" b="0" dirty="0">
                <a:solidFill>
                  <a:schemeClr val="tx1"/>
                </a:solidFill>
              </a:rPr>
              <a:t>Which data are necessary to validate existing research outputs?</a:t>
            </a:r>
          </a:p>
          <a:p>
            <a:pPr marL="342900" indent="-342900">
              <a:lnSpc>
                <a:spcPct val="150000"/>
              </a:lnSpc>
              <a:spcBef>
                <a:spcPts val="600"/>
              </a:spcBef>
              <a:buClr>
                <a:srgbClr val="009999"/>
              </a:buClr>
              <a:buFont typeface="Arial" panose="020B0604020202020204" pitchFamily="34" charset="0"/>
              <a:buChar char="•"/>
            </a:pPr>
            <a:r>
              <a:rPr lang="en-US" sz="2000" b="0" dirty="0">
                <a:solidFill>
                  <a:schemeClr val="tx1"/>
                </a:solidFill>
              </a:rPr>
              <a:t>Where will you deposit your data for preservation? Use existing infrastructure wherever possible.</a:t>
            </a:r>
          </a:p>
          <a:p>
            <a:pPr marL="342900" indent="-342900">
              <a:lnSpc>
                <a:spcPct val="150000"/>
              </a:lnSpc>
              <a:spcBef>
                <a:spcPts val="600"/>
              </a:spcBef>
              <a:buClr>
                <a:srgbClr val="009999"/>
              </a:buClr>
              <a:buFont typeface="Arial" panose="020B0604020202020204" pitchFamily="34" charset="0"/>
              <a:buChar char="•"/>
            </a:pPr>
            <a:r>
              <a:rPr lang="en-US" sz="2000" b="0" dirty="0">
                <a:solidFill>
                  <a:schemeClr val="tx1"/>
                </a:solidFill>
              </a:rPr>
              <a:t>Will any of the data need to be destroyed, e.g. to protect the privacy of participants or comply with confidentiality requirements of industry partners?</a:t>
            </a:r>
          </a:p>
          <a:p>
            <a:pPr marL="342900" indent="-342900">
              <a:lnSpc>
                <a:spcPct val="150000"/>
              </a:lnSpc>
              <a:spcBef>
                <a:spcPts val="600"/>
              </a:spcBef>
              <a:buClr>
                <a:srgbClr val="009999"/>
              </a:buClr>
              <a:buFont typeface="Arial" panose="020B0604020202020204" pitchFamily="34" charset="0"/>
              <a:buChar char="•"/>
            </a:pPr>
            <a:r>
              <a:rPr lang="en-US" sz="2000" b="0" dirty="0">
                <a:solidFill>
                  <a:schemeClr val="tx1"/>
                </a:solidFill>
              </a:rPr>
              <a:t>What is the minimum period that the data should be preserved for?</a:t>
            </a:r>
          </a:p>
          <a:p>
            <a:pPr lvl="1"/>
            <a:endParaRPr lang="en-US" dirty="0"/>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3339936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6B9F4-82C3-4BE8-967C-BD2D36761AA5}"/>
              </a:ext>
            </a:extLst>
          </p:cNvPr>
          <p:cNvSpPr>
            <a:spLocks noGrp="1"/>
          </p:cNvSpPr>
          <p:nvPr>
            <p:ph type="ctrTitle"/>
          </p:nvPr>
        </p:nvSpPr>
        <p:spPr/>
        <p:txBody>
          <a:bodyPr/>
          <a:lstStyle/>
          <a:p>
            <a:r>
              <a:rPr lang="en-GB" dirty="0"/>
              <a:t>How to preserve data</a:t>
            </a:r>
          </a:p>
        </p:txBody>
      </p:sp>
      <p:sp>
        <p:nvSpPr>
          <p:cNvPr id="2" name="Content Placeholder 1">
            <a:extLst>
              <a:ext uri="{FF2B5EF4-FFF2-40B4-BE49-F238E27FC236}">
                <a16:creationId xmlns:a16="http://schemas.microsoft.com/office/drawing/2014/main" id="{E729C36D-AD7D-49E2-85E3-9A655F618DAA}"/>
              </a:ext>
            </a:extLst>
          </p:cNvPr>
          <p:cNvSpPr>
            <a:spLocks noGrp="1"/>
          </p:cNvSpPr>
          <p:nvPr>
            <p:ph idx="10"/>
          </p:nvPr>
        </p:nvSpPr>
        <p:spPr/>
        <p:txBody>
          <a:bodyPr/>
          <a:lstStyle/>
          <a:p>
            <a:pPr marL="457200" indent="-457200">
              <a:lnSpc>
                <a:spcPct val="150000"/>
              </a:lnSpc>
              <a:buClr>
                <a:srgbClr val="009999"/>
              </a:buClr>
              <a:buFont typeface="Arial" panose="020B0604020202020204" pitchFamily="34" charset="0"/>
              <a:buChar char="•"/>
            </a:pPr>
            <a:r>
              <a:rPr lang="en-GB" sz="2400" b="0" dirty="0">
                <a:solidFill>
                  <a:schemeClr val="tx1"/>
                </a:solidFill>
              </a:rPr>
              <a:t>Document data clearly and comprehensively</a:t>
            </a:r>
          </a:p>
          <a:p>
            <a:pPr marL="457200" indent="-457200">
              <a:lnSpc>
                <a:spcPct val="150000"/>
              </a:lnSpc>
              <a:buClr>
                <a:srgbClr val="009999"/>
              </a:buClr>
              <a:buFont typeface="Arial" panose="020B0604020202020204" pitchFamily="34" charset="0"/>
              <a:buChar char="•"/>
            </a:pPr>
            <a:r>
              <a:rPr lang="en-GB" sz="2400" b="0" dirty="0">
                <a:solidFill>
                  <a:schemeClr val="tx1"/>
                </a:solidFill>
              </a:rPr>
              <a:t>Apply consistent quality assurance processes from the outset</a:t>
            </a:r>
          </a:p>
          <a:p>
            <a:pPr marL="457200" indent="-457200">
              <a:lnSpc>
                <a:spcPct val="150000"/>
              </a:lnSpc>
              <a:buClr>
                <a:srgbClr val="009999"/>
              </a:buClr>
              <a:buFont typeface="Arial" panose="020B0604020202020204" pitchFamily="34" charset="0"/>
              <a:buChar char="•"/>
            </a:pPr>
            <a:r>
              <a:rPr lang="en-GB" sz="2400" b="0" dirty="0">
                <a:solidFill>
                  <a:schemeClr val="tx1"/>
                </a:solidFill>
              </a:rPr>
              <a:t>Choose file formats that are open, and accessible</a:t>
            </a:r>
          </a:p>
          <a:p>
            <a:pPr marL="457200" indent="-457200">
              <a:lnSpc>
                <a:spcPct val="150000"/>
              </a:lnSpc>
              <a:buClr>
                <a:srgbClr val="009999"/>
              </a:buClr>
              <a:buFont typeface="Arial" panose="020B0604020202020204" pitchFamily="34" charset="0"/>
              <a:buChar char="•"/>
            </a:pPr>
            <a:r>
              <a:rPr lang="en-GB" sz="2400" b="0" dirty="0">
                <a:solidFill>
                  <a:schemeClr val="tx1"/>
                </a:solidFill>
              </a:rPr>
              <a:t>Select an appropriate repository or archive</a:t>
            </a:r>
          </a:p>
          <a:p>
            <a:pPr marL="457200" indent="-457200">
              <a:lnSpc>
                <a:spcPct val="150000"/>
              </a:lnSpc>
              <a:buClr>
                <a:srgbClr val="009999"/>
              </a:buClr>
              <a:buFont typeface="Arial" panose="020B0604020202020204" pitchFamily="34" charset="0"/>
              <a:buChar char="•"/>
            </a:pPr>
            <a:r>
              <a:rPr lang="en-GB" sz="2400" b="0" dirty="0">
                <a:solidFill>
                  <a:schemeClr val="tx1"/>
                </a:solidFill>
              </a:rPr>
              <a:t>Deposit data in the chosen repository</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37638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Comparison of archiving options</a:t>
            </a:r>
          </a:p>
        </p:txBody>
      </p:sp>
      <p:sp>
        <p:nvSpPr>
          <p:cNvPr id="2" name="Content Placeholder 1"/>
          <p:cNvSpPr>
            <a:spLocks noGrp="1"/>
          </p:cNvSpPr>
          <p:nvPr>
            <p:ph idx="10"/>
          </p:nvPr>
        </p:nvSpPr>
        <p:spPr/>
        <p:txBody>
          <a:bodyPr/>
          <a:lstStyle/>
          <a:p>
            <a:br>
              <a:rPr lang="en-GB"/>
            </a:b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184378731"/>
              </p:ext>
            </p:extLst>
          </p:nvPr>
        </p:nvGraphicFramePr>
        <p:xfrm>
          <a:off x="741280" y="1476599"/>
          <a:ext cx="10709440" cy="4646884"/>
        </p:xfrm>
        <a:graphic>
          <a:graphicData uri="http://schemas.openxmlformats.org/drawingml/2006/table">
            <a:tbl>
              <a:tblPr firstRow="1" bandRow="1">
                <a:tableStyleId>{00A15C55-8517-42AA-B614-E9B94910E393}</a:tableStyleId>
              </a:tblPr>
              <a:tblGrid>
                <a:gridCol w="1355625">
                  <a:extLst>
                    <a:ext uri="{9D8B030D-6E8A-4147-A177-3AD203B41FA5}">
                      <a16:colId xmlns:a16="http://schemas.microsoft.com/office/drawing/2014/main" val="4010083719"/>
                    </a:ext>
                  </a:extLst>
                </a:gridCol>
                <a:gridCol w="3117938">
                  <a:extLst>
                    <a:ext uri="{9D8B030D-6E8A-4147-A177-3AD203B41FA5}">
                      <a16:colId xmlns:a16="http://schemas.microsoft.com/office/drawing/2014/main" val="2391541271"/>
                    </a:ext>
                  </a:extLst>
                </a:gridCol>
                <a:gridCol w="1491188">
                  <a:extLst>
                    <a:ext uri="{9D8B030D-6E8A-4147-A177-3AD203B41FA5}">
                      <a16:colId xmlns:a16="http://schemas.microsoft.com/office/drawing/2014/main" val="649642083"/>
                    </a:ext>
                  </a:extLst>
                </a:gridCol>
                <a:gridCol w="4744689">
                  <a:extLst>
                    <a:ext uri="{9D8B030D-6E8A-4147-A177-3AD203B41FA5}">
                      <a16:colId xmlns:a16="http://schemas.microsoft.com/office/drawing/2014/main" val="2490169137"/>
                    </a:ext>
                  </a:extLst>
                </a:gridCol>
              </a:tblGrid>
              <a:tr h="544378">
                <a:tc>
                  <a:txBody>
                    <a:bodyPr/>
                    <a:lstStyle/>
                    <a:p>
                      <a:endParaRPr lang="en-GB"/>
                    </a:p>
                  </a:txBody>
                  <a:tcPr/>
                </a:tc>
                <a:tc>
                  <a:txBody>
                    <a:bodyPr/>
                    <a:lstStyle/>
                    <a:p>
                      <a:r>
                        <a:rPr lang="en-GB"/>
                        <a:t>DataStore</a:t>
                      </a:r>
                    </a:p>
                  </a:txBody>
                  <a:tcPr/>
                </a:tc>
                <a:tc>
                  <a:txBody>
                    <a:bodyPr/>
                    <a:lstStyle/>
                    <a:p>
                      <a:r>
                        <a:rPr lang="en-GB"/>
                        <a:t>DataShare</a:t>
                      </a:r>
                    </a:p>
                  </a:txBody>
                  <a:tcPr/>
                </a:tc>
                <a:tc>
                  <a:txBody>
                    <a:bodyPr/>
                    <a:lstStyle/>
                    <a:p>
                      <a:r>
                        <a:rPr lang="en-GB"/>
                        <a:t>DataVault</a:t>
                      </a:r>
                    </a:p>
                  </a:txBody>
                  <a:tcPr/>
                </a:tc>
                <a:extLst>
                  <a:ext uri="{0D108BD9-81ED-4DB2-BD59-A6C34878D82A}">
                    <a16:rowId xmlns:a16="http://schemas.microsoft.com/office/drawing/2014/main" val="1671320872"/>
                  </a:ext>
                </a:extLst>
              </a:tr>
              <a:tr h="544378">
                <a:tc>
                  <a:txBody>
                    <a:bodyPr/>
                    <a:lstStyle/>
                    <a:p>
                      <a:r>
                        <a:rPr lang="en-GB"/>
                        <a:t>Editable?</a:t>
                      </a:r>
                    </a:p>
                  </a:txBody>
                  <a:tcPr/>
                </a:tc>
                <a:tc>
                  <a:txBody>
                    <a:bodyPr/>
                    <a:lstStyle/>
                    <a:p>
                      <a:r>
                        <a:rPr lang="en-GB"/>
                        <a:t>Yes </a:t>
                      </a:r>
                    </a:p>
                  </a:txBody>
                  <a:tcPr/>
                </a:tc>
                <a:tc>
                  <a:txBody>
                    <a:bodyPr/>
                    <a:lstStyle/>
                    <a:p>
                      <a:r>
                        <a:rPr lang="en-GB"/>
                        <a:t>No</a:t>
                      </a:r>
                    </a:p>
                  </a:txBody>
                  <a:tcPr/>
                </a:tc>
                <a:tc>
                  <a:txBody>
                    <a:bodyPr/>
                    <a:lstStyle/>
                    <a:p>
                      <a:r>
                        <a:rPr lang="en-GB"/>
                        <a:t>No</a:t>
                      </a:r>
                    </a:p>
                  </a:txBody>
                  <a:tcPr/>
                </a:tc>
                <a:extLst>
                  <a:ext uri="{0D108BD9-81ED-4DB2-BD59-A6C34878D82A}">
                    <a16:rowId xmlns:a16="http://schemas.microsoft.com/office/drawing/2014/main" val="1137102932"/>
                  </a:ext>
                </a:extLst>
              </a:tr>
              <a:tr h="544378">
                <a:tc>
                  <a:txBody>
                    <a:bodyPr/>
                    <a:lstStyle/>
                    <a:p>
                      <a:r>
                        <a:rPr lang="en-GB"/>
                        <a:t>DOI</a:t>
                      </a:r>
                    </a:p>
                  </a:txBody>
                  <a:tcPr/>
                </a:tc>
                <a:tc>
                  <a:txBody>
                    <a:bodyPr/>
                    <a:lstStyle/>
                    <a:p>
                      <a:r>
                        <a:rPr lang="en-GB"/>
                        <a:t>No</a:t>
                      </a:r>
                    </a:p>
                  </a:txBody>
                  <a:tcPr/>
                </a:tc>
                <a:tc>
                  <a:txBody>
                    <a:bodyPr/>
                    <a:lstStyle/>
                    <a:p>
                      <a:r>
                        <a:rPr lang="en-GB"/>
                        <a:t>Yes</a:t>
                      </a:r>
                    </a:p>
                  </a:txBody>
                  <a:tcPr/>
                </a:tc>
                <a:tc>
                  <a:txBody>
                    <a:bodyPr/>
                    <a:lstStyle/>
                    <a:p>
                      <a:r>
                        <a:rPr lang="en-GB"/>
                        <a:t>Yes</a:t>
                      </a:r>
                    </a:p>
                  </a:txBody>
                  <a:tcPr/>
                </a:tc>
                <a:extLst>
                  <a:ext uri="{0D108BD9-81ED-4DB2-BD59-A6C34878D82A}">
                    <a16:rowId xmlns:a16="http://schemas.microsoft.com/office/drawing/2014/main" val="1057364236"/>
                  </a:ext>
                </a:extLst>
              </a:tr>
              <a:tr h="640326">
                <a:tc>
                  <a:txBody>
                    <a:bodyPr/>
                    <a:lstStyle/>
                    <a:p>
                      <a:r>
                        <a:rPr lang="en-GB"/>
                        <a:t>Cost</a:t>
                      </a:r>
                    </a:p>
                  </a:txBody>
                  <a:tcPr/>
                </a:tc>
                <a:tc>
                  <a:txBody>
                    <a:bodyPr/>
                    <a:lstStyle/>
                    <a:p>
                      <a:r>
                        <a:rPr lang="en-GB"/>
                        <a:t>£175 / TB / year*</a:t>
                      </a:r>
                    </a:p>
                    <a:p>
                      <a:r>
                        <a:rPr lang="en-GB"/>
                        <a:t>500 GB free per research</a:t>
                      </a:r>
                      <a:r>
                        <a:rPr lang="en-GB" baseline="0"/>
                        <a:t> user</a:t>
                      </a:r>
                      <a:endParaRPr lang="en-GB"/>
                    </a:p>
                  </a:txBody>
                  <a:tcPr/>
                </a:tc>
                <a:tc>
                  <a:txBody>
                    <a:bodyPr/>
                    <a:lstStyle/>
                    <a:p>
                      <a:r>
                        <a:rPr lang="en-GB"/>
                        <a:t>FREE</a:t>
                      </a:r>
                    </a:p>
                  </a:txBody>
                  <a:tcPr/>
                </a:tc>
                <a:tc>
                  <a:txBody>
                    <a:bodyPr/>
                    <a:lstStyle/>
                    <a:p>
                      <a:r>
                        <a:rPr lang="en-GB"/>
                        <a:t>£50 / TB / year*</a:t>
                      </a:r>
                    </a:p>
                    <a:p>
                      <a:r>
                        <a:rPr lang="en-GB"/>
                        <a:t>Free for</a:t>
                      </a:r>
                      <a:r>
                        <a:rPr lang="en-GB" baseline="0"/>
                        <a:t> </a:t>
                      </a:r>
                      <a:r>
                        <a:rPr lang="en-GB" u="sng" baseline="0"/>
                        <a:t>Projects</a:t>
                      </a:r>
                      <a:r>
                        <a:rPr lang="en-GB" baseline="0"/>
                        <a:t> under </a:t>
                      </a:r>
                      <a:r>
                        <a:rPr lang="en-GB"/>
                        <a:t>100 GB </a:t>
                      </a:r>
                    </a:p>
                  </a:txBody>
                  <a:tcPr/>
                </a:tc>
                <a:extLst>
                  <a:ext uri="{0D108BD9-81ED-4DB2-BD59-A6C34878D82A}">
                    <a16:rowId xmlns:a16="http://schemas.microsoft.com/office/drawing/2014/main" val="978077007"/>
                  </a:ext>
                </a:extLst>
              </a:tr>
              <a:tr h="1150223">
                <a:tc>
                  <a:txBody>
                    <a:bodyPr/>
                    <a:lstStyle/>
                    <a:p>
                      <a:r>
                        <a:rPr lang="en-GB"/>
                        <a:t>Size</a:t>
                      </a:r>
                    </a:p>
                  </a:txBody>
                  <a:tcPr/>
                </a:tc>
                <a:tc>
                  <a:txBody>
                    <a:bodyPr/>
                    <a:lstStyle/>
                    <a:p>
                      <a:r>
                        <a:rPr lang="en-GB" dirty="0"/>
                        <a:t>Depends</a:t>
                      </a:r>
                    </a:p>
                  </a:txBody>
                  <a:tcPr/>
                </a:tc>
                <a:tc>
                  <a:txBody>
                    <a:bodyPr/>
                    <a:lstStyle/>
                    <a:p>
                      <a:r>
                        <a:rPr lang="en-GB"/>
                        <a:t>x &lt; 100 GB (per dataset)</a:t>
                      </a:r>
                    </a:p>
                  </a:txBody>
                  <a:tcPr/>
                </a:tc>
                <a:tc>
                  <a:txBody>
                    <a:bodyPr/>
                    <a:lstStyle/>
                    <a:p>
                      <a:r>
                        <a:rPr lang="en-GB"/>
                        <a:t>A deposit may be up to 10 TB. </a:t>
                      </a:r>
                      <a:br>
                        <a:rPr lang="en-GB"/>
                      </a:br>
                      <a:r>
                        <a:rPr lang="en-GB"/>
                        <a:t>Vault –</a:t>
                      </a:r>
                      <a:r>
                        <a:rPr lang="en-GB" baseline="0"/>
                        <a:t> no limit in theory. But &gt; 100 TB would have to be scheduled for deposit to manage queues. </a:t>
                      </a:r>
                      <a:endParaRPr lang="en-GB"/>
                    </a:p>
                  </a:txBody>
                  <a:tcPr/>
                </a:tc>
                <a:extLst>
                  <a:ext uri="{0D108BD9-81ED-4DB2-BD59-A6C34878D82A}">
                    <a16:rowId xmlns:a16="http://schemas.microsoft.com/office/drawing/2014/main" val="2653242952"/>
                  </a:ext>
                </a:extLst>
              </a:tr>
              <a:tr h="640326">
                <a:tc>
                  <a:txBody>
                    <a:bodyPr/>
                    <a:lstStyle/>
                    <a:p>
                      <a:r>
                        <a:rPr lang="en-GB"/>
                        <a:t>Access</a:t>
                      </a:r>
                    </a:p>
                  </a:txBody>
                  <a:tcPr/>
                </a:tc>
                <a:tc>
                  <a:txBody>
                    <a:bodyPr/>
                    <a:lstStyle/>
                    <a:p>
                      <a:r>
                        <a:rPr lang="en-GB"/>
                        <a:t>University login aka EASE</a:t>
                      </a:r>
                    </a:p>
                    <a:p>
                      <a:r>
                        <a:rPr lang="en-GB"/>
                        <a:t>Shared area</a:t>
                      </a:r>
                    </a:p>
                  </a:txBody>
                  <a:tcPr/>
                </a:tc>
                <a:tc>
                  <a:txBody>
                    <a:bodyPr/>
                    <a:lstStyle/>
                    <a:p>
                      <a:r>
                        <a:rPr lang="en-GB" dirty="0"/>
                        <a:t>Open</a:t>
                      </a:r>
                    </a:p>
                  </a:txBody>
                  <a:tcPr/>
                </a:tc>
                <a:tc>
                  <a:txBody>
                    <a:bodyPr/>
                    <a:lstStyle/>
                    <a:p>
                      <a:r>
                        <a:rPr lang="en-GB" dirty="0"/>
                        <a:t>Roles: User roles relate to a specific vault or all</a:t>
                      </a:r>
                      <a:r>
                        <a:rPr lang="en-GB" baseline="0" dirty="0"/>
                        <a:t> vaults belonging to a School. </a:t>
                      </a:r>
                      <a:endParaRPr lang="en-GB" dirty="0"/>
                    </a:p>
                  </a:txBody>
                  <a:tcPr/>
                </a:tc>
                <a:extLst>
                  <a:ext uri="{0D108BD9-81ED-4DB2-BD59-A6C34878D82A}">
                    <a16:rowId xmlns:a16="http://schemas.microsoft.com/office/drawing/2014/main" val="3415354323"/>
                  </a:ext>
                </a:extLst>
              </a:tr>
              <a:tr h="544378">
                <a:tc>
                  <a:txBody>
                    <a:bodyPr/>
                    <a:lstStyle/>
                    <a:p>
                      <a:r>
                        <a:rPr lang="en-GB"/>
                        <a:t>Embargo</a:t>
                      </a:r>
                    </a:p>
                  </a:txBody>
                  <a:tcPr/>
                </a:tc>
                <a:tc>
                  <a:txBody>
                    <a:bodyPr/>
                    <a:lstStyle/>
                    <a:p>
                      <a:r>
                        <a:rPr lang="en-GB" dirty="0"/>
                        <a:t>N/A</a:t>
                      </a:r>
                    </a:p>
                  </a:txBody>
                  <a:tcPr/>
                </a:tc>
                <a:tc>
                  <a:txBody>
                    <a:bodyPr/>
                    <a:lstStyle/>
                    <a:p>
                      <a:r>
                        <a:rPr lang="en-GB" dirty="0"/>
                        <a:t>Temporary</a:t>
                      </a:r>
                    </a:p>
                  </a:txBody>
                  <a:tcPr/>
                </a:tc>
                <a:tc>
                  <a:txBody>
                    <a:bodyPr/>
                    <a:lstStyle/>
                    <a:p>
                      <a:r>
                        <a:rPr lang="en-GB" dirty="0"/>
                        <a:t>N/A</a:t>
                      </a:r>
                    </a:p>
                  </a:txBody>
                  <a:tcPr/>
                </a:tc>
                <a:extLst>
                  <a:ext uri="{0D108BD9-81ED-4DB2-BD59-A6C34878D82A}">
                    <a16:rowId xmlns:a16="http://schemas.microsoft.com/office/drawing/2014/main" val="2399616343"/>
                  </a:ext>
                </a:extLst>
              </a:tr>
            </a:tbl>
          </a:graphicData>
        </a:graphic>
      </p:graphicFrame>
      <p:sp>
        <p:nvSpPr>
          <p:cNvPr id="5" name="TextBox 4"/>
          <p:cNvSpPr txBox="1"/>
          <p:nvPr/>
        </p:nvSpPr>
        <p:spPr>
          <a:xfrm>
            <a:off x="7054800" y="6084986"/>
            <a:ext cx="4395920" cy="369332"/>
          </a:xfrm>
          <a:prstGeom prst="rect">
            <a:avLst/>
          </a:prstGeom>
          <a:solidFill>
            <a:srgbClr val="00B0F0"/>
          </a:solidFill>
        </p:spPr>
        <p:txBody>
          <a:bodyPr wrap="square" rtlCol="0">
            <a:spAutoFit/>
          </a:bodyPr>
          <a:lstStyle/>
          <a:p>
            <a:pPr algn="ctr"/>
            <a:r>
              <a:rPr lang="en-GB" b="1" dirty="0"/>
              <a:t>* PRICES CORRECT AS AT 17 January 2022.</a:t>
            </a:r>
          </a:p>
        </p:txBody>
      </p:sp>
    </p:spTree>
    <p:extLst>
      <p:ext uri="{BB962C8B-B14F-4D97-AF65-F5344CB8AC3E}">
        <p14:creationId xmlns:p14="http://schemas.microsoft.com/office/powerpoint/2010/main" val="353450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5E38F-1148-422D-B188-4A95B9A73B6D}"/>
              </a:ext>
            </a:extLst>
          </p:cNvPr>
          <p:cNvSpPr>
            <a:spLocks noGrp="1"/>
          </p:cNvSpPr>
          <p:nvPr>
            <p:ph type="ctrTitle"/>
          </p:nvPr>
        </p:nvSpPr>
        <p:spPr/>
        <p:txBody>
          <a:bodyPr/>
          <a:lstStyle/>
          <a:p>
            <a:r>
              <a:rPr lang="en-GB" dirty="0"/>
              <a:t>6. Data Sharing</a:t>
            </a:r>
          </a:p>
        </p:txBody>
      </p:sp>
      <p:sp>
        <p:nvSpPr>
          <p:cNvPr id="6" name="Content Placeholder 5">
            <a:extLst>
              <a:ext uri="{FF2B5EF4-FFF2-40B4-BE49-F238E27FC236}">
                <a16:creationId xmlns:a16="http://schemas.microsoft.com/office/drawing/2014/main" id="{A5EE2E26-BEFE-433B-B18F-8E755E4FDFA2}"/>
              </a:ext>
            </a:extLst>
          </p:cNvPr>
          <p:cNvSpPr>
            <a:spLocks noGrp="1"/>
          </p:cNvSpPr>
          <p:nvPr>
            <p:ph idx="10"/>
          </p:nvPr>
        </p:nvSpPr>
        <p:spPr/>
        <p:txBody>
          <a:bodyPr/>
          <a:lstStyle/>
          <a:p>
            <a:r>
              <a:rPr lang="en-GB" dirty="0"/>
              <a:t>Examples from funders:</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will you maximize data discoverability: conditions/ restrictions on sharing data; mechanism for sharing; timing of data publication; arrangements for obtaining a persistent identifier. (Uo</a:t>
            </a: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E template)</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When you intend to share your data and software? Where your data and software will be made available? (</a:t>
            </a:r>
            <a:r>
              <a:rPr lang="en-GB" sz="2000" b="0" dirty="0" err="1">
                <a:solidFill>
                  <a:schemeClr val="tx1"/>
                </a:solidFill>
              </a:rPr>
              <a:t>Wellcome</a:t>
            </a:r>
            <a:r>
              <a:rPr lang="en-GB" sz="2000" b="0" dirty="0">
                <a:solidFill>
                  <a:schemeClr val="tx1"/>
                </a:solidFill>
              </a:rPr>
              <a:t> Trust)</a:t>
            </a:r>
            <a:endParaRPr lang="en-GB" sz="2000" b="0" dirty="0">
              <a:solidFill>
                <a:schemeClr val="tx1"/>
              </a:solidFill>
              <a:latin typeface="Arial" panose="020B0604020202020204" pitchFamily="34" charset="0"/>
              <a:cs typeface="Arial" panose="020B0604020202020204" pitchFamily="34" charset="0"/>
            </a:endParaRP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Outline the planned mechanisms for making these data available </a:t>
            </a:r>
            <a:r>
              <a:rPr lang="en-US" sz="2000" b="0" dirty="0">
                <a:solidFill>
                  <a:schemeClr val="tx1"/>
                </a:solidFill>
              </a:rPr>
              <a:t>(BBSRC)</a:t>
            </a:r>
          </a:p>
          <a:p>
            <a:pPr marL="342900" indent="-342900">
              <a:lnSpc>
                <a:spcPct val="200000"/>
              </a:lnSpc>
              <a:spcBef>
                <a:spcPts val="0"/>
              </a:spcBef>
              <a:buClr>
                <a:srgbClr val="009999"/>
              </a:buClr>
              <a:buFont typeface="Arial" panose="020B0604020202020204" pitchFamily="34" charset="0"/>
              <a:buChar char="•"/>
            </a:pPr>
            <a:r>
              <a:rPr lang="en-GB" sz="2000" b="0" dirty="0">
                <a:solidFill>
                  <a:schemeClr val="tx1"/>
                </a:solidFill>
              </a:rPr>
              <a:t>How will you share the data? Are any restrictions on data sharing required? (EPSRC)</a:t>
            </a:r>
          </a:p>
          <a:p>
            <a:endParaRPr lang="en-GB" dirty="0"/>
          </a:p>
        </p:txBody>
      </p:sp>
    </p:spTree>
    <p:extLst>
      <p:ext uri="{BB962C8B-B14F-4D97-AF65-F5344CB8AC3E}">
        <p14:creationId xmlns:p14="http://schemas.microsoft.com/office/powerpoint/2010/main" val="1493408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6. Data Sharing</a:t>
            </a:r>
          </a:p>
        </p:txBody>
      </p:sp>
      <p:sp>
        <p:nvSpPr>
          <p:cNvPr id="3" name="Content Placeholder 4"/>
          <p:cNvSpPr>
            <a:spLocks noGrp="1"/>
          </p:cNvSpPr>
          <p:nvPr>
            <p:ph idx="10"/>
          </p:nvPr>
        </p:nvSpPr>
        <p:spPr/>
        <p:txBody>
          <a:bodyPr/>
          <a:lstStyle/>
          <a:p>
            <a:r>
              <a:rPr lang="en-US" sz="2400" dirty="0"/>
              <a:t>Things to consider: </a:t>
            </a:r>
          </a:p>
          <a:p>
            <a:pPr marL="342900" indent="-342900">
              <a:lnSpc>
                <a:spcPct val="200000"/>
              </a:lnSpc>
              <a:spcBef>
                <a:spcPts val="600"/>
              </a:spcBef>
              <a:buClr>
                <a:srgbClr val="009999"/>
              </a:buClr>
              <a:buFont typeface="Arial" panose="020B0604020202020204" pitchFamily="34" charset="0"/>
              <a:buChar char="•"/>
            </a:pPr>
            <a:r>
              <a:rPr lang="en-US" sz="2000" b="0" dirty="0">
                <a:solidFill>
                  <a:schemeClr val="tx1"/>
                </a:solidFill>
              </a:rPr>
              <a:t>Can all your data be made openly available, or will some of it require access controls?</a:t>
            </a:r>
          </a:p>
          <a:p>
            <a:pPr marL="342900" indent="-342900">
              <a:lnSpc>
                <a:spcPct val="200000"/>
              </a:lnSpc>
              <a:spcBef>
                <a:spcPts val="600"/>
              </a:spcBef>
              <a:buClr>
                <a:srgbClr val="009999"/>
              </a:buClr>
              <a:buFont typeface="Arial" panose="020B0604020202020204" pitchFamily="34" charset="0"/>
              <a:buChar char="•"/>
            </a:pPr>
            <a:r>
              <a:rPr lang="en-US" sz="2000" b="0" dirty="0">
                <a:solidFill>
                  <a:schemeClr val="tx1"/>
                </a:solidFill>
              </a:rPr>
              <a:t>What will you do to promote the findability of your data?</a:t>
            </a:r>
          </a:p>
          <a:p>
            <a:pPr marL="342900" indent="-342900">
              <a:lnSpc>
                <a:spcPct val="200000"/>
              </a:lnSpc>
              <a:spcBef>
                <a:spcPts val="600"/>
              </a:spcBef>
              <a:buClr>
                <a:srgbClr val="009999"/>
              </a:buClr>
              <a:buFont typeface="Arial" panose="020B0604020202020204" pitchFamily="34" charset="0"/>
              <a:buChar char="•"/>
            </a:pPr>
            <a:r>
              <a:rPr lang="en-US" sz="2000" b="0" dirty="0">
                <a:solidFill>
                  <a:schemeClr val="tx1"/>
                </a:solidFill>
              </a:rPr>
              <a:t>How will you obtain a persistent identifier for your data?</a:t>
            </a:r>
          </a:p>
          <a:p>
            <a:pPr marL="342900" indent="-342900">
              <a:lnSpc>
                <a:spcPct val="200000"/>
              </a:lnSpc>
              <a:spcBef>
                <a:spcPts val="600"/>
              </a:spcBef>
              <a:buClr>
                <a:srgbClr val="009999"/>
              </a:buClr>
              <a:buFont typeface="Arial" panose="020B0604020202020204" pitchFamily="34" charset="0"/>
              <a:buChar char="•"/>
            </a:pPr>
            <a:r>
              <a:rPr lang="en-US" sz="2000" b="0" dirty="0">
                <a:solidFill>
                  <a:schemeClr val="tx1"/>
                </a:solidFill>
              </a:rPr>
              <a:t>Will your chosen repository record data downloads or citations?</a:t>
            </a:r>
          </a:p>
          <a:p>
            <a:pPr marL="342900" indent="-342900">
              <a:lnSpc>
                <a:spcPct val="200000"/>
              </a:lnSpc>
              <a:spcBef>
                <a:spcPts val="600"/>
              </a:spcBef>
              <a:buClr>
                <a:srgbClr val="009999"/>
              </a:buClr>
              <a:buFont typeface="Arial" panose="020B0604020202020204" pitchFamily="34" charset="0"/>
              <a:buChar char="•"/>
            </a:pPr>
            <a:r>
              <a:rPr lang="en-US" sz="2000" b="0" dirty="0">
                <a:solidFill>
                  <a:schemeClr val="tx1"/>
                </a:solidFill>
              </a:rPr>
              <a:t>Do you want an embargo on your data to delay its release?</a:t>
            </a:r>
          </a:p>
          <a:p>
            <a:pPr lvl="1"/>
            <a:endParaRPr lang="en-US" dirty="0"/>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3062020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dirty="0"/>
              <a:t>How to make data shareable</a:t>
            </a:r>
          </a:p>
        </p:txBody>
      </p:sp>
      <p:sp>
        <p:nvSpPr>
          <p:cNvPr id="5" name="Content Placeholder 4">
            <a:extLst>
              <a:ext uri="{FF2B5EF4-FFF2-40B4-BE49-F238E27FC236}">
                <a16:creationId xmlns:a16="http://schemas.microsoft.com/office/drawing/2014/main" id="{B110EDB0-A1F2-4876-9E5D-12718753016E}"/>
              </a:ext>
            </a:extLst>
          </p:cNvPr>
          <p:cNvSpPr>
            <a:spLocks noGrp="1"/>
          </p:cNvSpPr>
          <p:nvPr>
            <p:ph idx="10"/>
          </p:nvPr>
        </p:nvSpPr>
        <p:spPr/>
        <p:txBody>
          <a:bodyPr/>
          <a:lstStyle/>
          <a:p>
            <a:pPr marL="514350" indent="-514350">
              <a:lnSpc>
                <a:spcPct val="150000"/>
              </a:lnSpc>
              <a:buClr>
                <a:srgbClr val="009999"/>
              </a:buClr>
              <a:buFont typeface="Arial" panose="020B0604020202020204" pitchFamily="34" charset="0"/>
              <a:buChar char="•"/>
            </a:pPr>
            <a:r>
              <a:rPr lang="en-GB" sz="2000" b="0" dirty="0">
                <a:solidFill>
                  <a:schemeClr val="tx1"/>
                </a:solidFill>
              </a:rPr>
              <a:t>Plan for sharing (via a data management plan) at an early stage.</a:t>
            </a:r>
          </a:p>
          <a:p>
            <a:pPr marL="514350" indent="-514350">
              <a:lnSpc>
                <a:spcPct val="150000"/>
              </a:lnSpc>
              <a:buClr>
                <a:srgbClr val="009999"/>
              </a:buClr>
              <a:buFont typeface="Arial" panose="020B0604020202020204" pitchFamily="34" charset="0"/>
              <a:buChar char="•"/>
            </a:pPr>
            <a:r>
              <a:rPr lang="en-GB" sz="2000" b="0" dirty="0">
                <a:solidFill>
                  <a:schemeClr val="tx1"/>
                </a:solidFill>
              </a:rPr>
              <a:t>Don’t collect personal information that is not needed.</a:t>
            </a:r>
          </a:p>
          <a:p>
            <a:pPr marL="514350" indent="-514350">
              <a:lnSpc>
                <a:spcPct val="150000"/>
              </a:lnSpc>
              <a:buClr>
                <a:srgbClr val="009999"/>
              </a:buClr>
              <a:buFont typeface="Arial" panose="020B0604020202020204" pitchFamily="34" charset="0"/>
              <a:buChar char="•"/>
            </a:pPr>
            <a:r>
              <a:rPr lang="en-GB" sz="2000" b="0" dirty="0">
                <a:solidFill>
                  <a:schemeClr val="tx1"/>
                </a:solidFill>
              </a:rPr>
              <a:t>Principle of informed consent:  get consent to share data.</a:t>
            </a:r>
          </a:p>
          <a:p>
            <a:pPr marL="514350" indent="-514350">
              <a:lnSpc>
                <a:spcPct val="150000"/>
              </a:lnSpc>
              <a:buClr>
                <a:srgbClr val="009999"/>
              </a:buClr>
              <a:buFont typeface="Arial" panose="020B0604020202020204" pitchFamily="34" charset="0"/>
              <a:buChar char="•"/>
            </a:pPr>
            <a:r>
              <a:rPr lang="en-GB" sz="2000" b="0" dirty="0">
                <a:solidFill>
                  <a:schemeClr val="tx1"/>
                </a:solidFill>
              </a:rPr>
              <a:t>Attribute, anonymise, or aggregate individual’s data.</a:t>
            </a:r>
          </a:p>
          <a:p>
            <a:pPr marL="514350" indent="-514350">
              <a:lnSpc>
                <a:spcPct val="150000"/>
              </a:lnSpc>
              <a:buClr>
                <a:srgbClr val="009999"/>
              </a:buClr>
              <a:buFont typeface="Arial" panose="020B0604020202020204" pitchFamily="34" charset="0"/>
              <a:buChar char="•"/>
            </a:pPr>
            <a:r>
              <a:rPr lang="en-GB" sz="2000" b="0" dirty="0">
                <a:solidFill>
                  <a:schemeClr val="tx1"/>
                </a:solidFill>
              </a:rPr>
              <a:t>Document all data processing (inside &amp; outside analysis package).</a:t>
            </a:r>
          </a:p>
          <a:p>
            <a:pPr marL="514350" indent="-514350">
              <a:lnSpc>
                <a:spcPct val="150000"/>
              </a:lnSpc>
              <a:buClr>
                <a:srgbClr val="009999"/>
              </a:buClr>
              <a:buFont typeface="Arial" panose="020B0604020202020204" pitchFamily="34" charset="0"/>
              <a:buChar char="•"/>
            </a:pPr>
            <a:r>
              <a:rPr lang="en-GB" sz="2000" b="0" dirty="0">
                <a:solidFill>
                  <a:schemeClr val="tx1"/>
                </a:solidFill>
              </a:rPr>
              <a:t>Consider the timescale for release (embargo).</a:t>
            </a:r>
          </a:p>
          <a:p>
            <a:pPr marL="514350" indent="-514350">
              <a:lnSpc>
                <a:spcPct val="150000"/>
              </a:lnSpc>
              <a:buClr>
                <a:srgbClr val="009999"/>
              </a:buClr>
              <a:buFont typeface="Arial" panose="020B0604020202020204" pitchFamily="34" charset="0"/>
              <a:buChar char="•"/>
            </a:pPr>
            <a:r>
              <a:rPr lang="en-GB" sz="2000" b="0" dirty="0">
                <a:solidFill>
                  <a:schemeClr val="tx1"/>
                </a:solidFill>
              </a:rPr>
              <a:t>Check the infrastructure for sharing.</a:t>
            </a:r>
          </a:p>
          <a:p>
            <a:pPr marL="514350" indent="-514350">
              <a:lnSpc>
                <a:spcPct val="150000"/>
              </a:lnSpc>
              <a:buClr>
                <a:srgbClr val="009999"/>
              </a:buClr>
              <a:buFont typeface="Arial" panose="020B0604020202020204" pitchFamily="34" charset="0"/>
              <a:buChar char="•"/>
            </a:pPr>
            <a:r>
              <a:rPr lang="en-GB" sz="2000" b="0" dirty="0">
                <a:solidFill>
                  <a:schemeClr val="tx1"/>
                </a:solidFill>
              </a:rPr>
              <a:t>Be aware of rights management &amp; licensing</a:t>
            </a:r>
          </a:p>
          <a:p>
            <a:endParaRPr lang="en-GB" dirty="0"/>
          </a:p>
        </p:txBody>
      </p:sp>
    </p:spTree>
    <p:extLst>
      <p:ext uri="{BB962C8B-B14F-4D97-AF65-F5344CB8AC3E}">
        <p14:creationId xmlns:p14="http://schemas.microsoft.com/office/powerpoint/2010/main" val="3380763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C0F6DC-683D-4A37-984E-304720B19FEC}"/>
              </a:ext>
            </a:extLst>
          </p:cNvPr>
          <p:cNvSpPr>
            <a:spLocks noGrp="1"/>
          </p:cNvSpPr>
          <p:nvPr>
            <p:ph type="ctrTitle"/>
          </p:nvPr>
        </p:nvSpPr>
        <p:spPr/>
        <p:txBody>
          <a:bodyPr/>
          <a:lstStyle/>
          <a:p>
            <a:r>
              <a:rPr lang="en-GB" dirty="0"/>
              <a:t>Choosing a repository</a:t>
            </a:r>
          </a:p>
        </p:txBody>
      </p:sp>
      <p:sp>
        <p:nvSpPr>
          <p:cNvPr id="2" name="Content Placeholder 1">
            <a:extLst>
              <a:ext uri="{FF2B5EF4-FFF2-40B4-BE49-F238E27FC236}">
                <a16:creationId xmlns:a16="http://schemas.microsoft.com/office/drawing/2014/main" id="{6361DFEA-9C57-46B7-8278-E69EBEF4B2B8}"/>
              </a:ext>
            </a:extLst>
          </p:cNvPr>
          <p:cNvSpPr>
            <a:spLocks noGrp="1"/>
          </p:cNvSpPr>
          <p:nvPr>
            <p:ph idx="10"/>
          </p:nvPr>
        </p:nvSpPr>
        <p:spPr/>
        <p:txBody>
          <a:bodyPr/>
          <a:lstStyle/>
          <a:p>
            <a:r>
              <a:rPr lang="en-GB" dirty="0"/>
              <a:t>When choosing a repository consider:</a:t>
            </a:r>
          </a:p>
          <a:p>
            <a:pPr marL="457200" indent="-457200">
              <a:lnSpc>
                <a:spcPct val="150000"/>
              </a:lnSpc>
              <a:buClr>
                <a:srgbClr val="009999"/>
              </a:buClr>
              <a:buFont typeface="Arial" panose="020B0604020202020204" pitchFamily="34" charset="0"/>
              <a:buChar char="•"/>
            </a:pPr>
            <a:r>
              <a:rPr lang="en-GB" sz="2000" b="0" dirty="0">
                <a:solidFill>
                  <a:schemeClr val="tx1"/>
                </a:solidFill>
              </a:rPr>
              <a:t>Is the repository sustainable?</a:t>
            </a:r>
          </a:p>
          <a:p>
            <a:pPr marL="457200" indent="-457200">
              <a:lnSpc>
                <a:spcPct val="150000"/>
              </a:lnSpc>
              <a:buClr>
                <a:srgbClr val="009999"/>
              </a:buClr>
              <a:buFont typeface="Arial" panose="020B0604020202020204" pitchFamily="34" charset="0"/>
              <a:buChar char="•"/>
            </a:pPr>
            <a:r>
              <a:rPr lang="en-GB" sz="2000" b="0" dirty="0">
                <a:solidFill>
                  <a:schemeClr val="tx1"/>
                </a:solidFill>
              </a:rPr>
              <a:t>What will happen if the repository closes down?</a:t>
            </a:r>
          </a:p>
          <a:p>
            <a:pPr marL="457200" indent="-457200">
              <a:lnSpc>
                <a:spcPct val="150000"/>
              </a:lnSpc>
              <a:buClr>
                <a:srgbClr val="009999"/>
              </a:buClr>
              <a:buFont typeface="Arial" panose="020B0604020202020204" pitchFamily="34" charset="0"/>
              <a:buChar char="•"/>
            </a:pPr>
            <a:r>
              <a:rPr lang="en-GB" sz="2000" b="0" dirty="0">
                <a:solidFill>
                  <a:schemeClr val="tx1"/>
                </a:solidFill>
              </a:rPr>
              <a:t>How much will it cost? Are costs upfront or annual?</a:t>
            </a:r>
          </a:p>
          <a:p>
            <a:pPr marL="457200" indent="-457200">
              <a:lnSpc>
                <a:spcPct val="150000"/>
              </a:lnSpc>
              <a:buClr>
                <a:srgbClr val="009999"/>
              </a:buClr>
              <a:buFont typeface="Arial" panose="020B0604020202020204" pitchFamily="34" charset="0"/>
              <a:buChar char="•"/>
            </a:pPr>
            <a:r>
              <a:rPr lang="en-GB" sz="2000" b="0" dirty="0">
                <a:solidFill>
                  <a:schemeClr val="tx1"/>
                </a:solidFill>
              </a:rPr>
              <a:t>Will outputs be easily accessible to the researcher and to third parties?</a:t>
            </a:r>
          </a:p>
          <a:p>
            <a:pPr marL="457200" indent="-457200">
              <a:lnSpc>
                <a:spcPct val="150000"/>
              </a:lnSpc>
              <a:buClr>
                <a:srgbClr val="009999"/>
              </a:buClr>
              <a:buFont typeface="Arial" panose="020B0604020202020204" pitchFamily="34" charset="0"/>
              <a:buChar char="•"/>
            </a:pPr>
            <a:r>
              <a:rPr lang="en-GB" sz="2000" b="0" dirty="0">
                <a:solidFill>
                  <a:schemeClr val="tx1"/>
                </a:solidFill>
              </a:rPr>
              <a:t>How does the repository promote discoverability?</a:t>
            </a:r>
          </a:p>
          <a:p>
            <a:pPr marL="457200" indent="-457200">
              <a:lnSpc>
                <a:spcPct val="150000"/>
              </a:lnSpc>
              <a:buClr>
                <a:srgbClr val="009999"/>
              </a:buClr>
              <a:buFont typeface="Arial" panose="020B0604020202020204" pitchFamily="34" charset="0"/>
              <a:buChar char="•"/>
            </a:pPr>
            <a:r>
              <a:rPr lang="en-GB" sz="2000" b="0" dirty="0">
                <a:solidFill>
                  <a:schemeClr val="tx1"/>
                </a:solidFill>
              </a:rPr>
              <a:t>Does the repository record when outputs are accessed, downloaded, or cited so the researcher will get recognition for their work?</a:t>
            </a:r>
          </a:p>
          <a:p>
            <a:endParaRPr lang="en-GB" dirty="0"/>
          </a:p>
        </p:txBody>
      </p:sp>
    </p:spTree>
    <p:extLst>
      <p:ext uri="{BB962C8B-B14F-4D97-AF65-F5344CB8AC3E}">
        <p14:creationId xmlns:p14="http://schemas.microsoft.com/office/powerpoint/2010/main" val="195939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EF23-F83C-4D0D-AEAA-938D86E9B217}"/>
              </a:ext>
            </a:extLst>
          </p:cNvPr>
          <p:cNvSpPr>
            <a:spLocks noGrp="1"/>
          </p:cNvSpPr>
          <p:nvPr>
            <p:ph type="ctrTitle"/>
          </p:nvPr>
        </p:nvSpPr>
        <p:spPr/>
        <p:txBody>
          <a:bodyPr/>
          <a:lstStyle/>
          <a:p>
            <a:r>
              <a:rPr lang="en-GB" dirty="0"/>
              <a:t>Why do I need a DMP?</a:t>
            </a:r>
          </a:p>
        </p:txBody>
      </p:sp>
      <p:sp>
        <p:nvSpPr>
          <p:cNvPr id="5" name="Content Placeholder 4">
            <a:extLst>
              <a:ext uri="{FF2B5EF4-FFF2-40B4-BE49-F238E27FC236}">
                <a16:creationId xmlns:a16="http://schemas.microsoft.com/office/drawing/2014/main" id="{E90FDB63-A83A-4852-8BF5-A266FAB90785}"/>
              </a:ext>
            </a:extLst>
          </p:cNvPr>
          <p:cNvSpPr>
            <a:spLocks noGrp="1"/>
          </p:cNvSpPr>
          <p:nvPr>
            <p:ph idx="10"/>
          </p:nvPr>
        </p:nvSpPr>
        <p:spPr/>
        <p:txBody>
          <a:bodyPr/>
          <a:lstStyle/>
          <a:p>
            <a:r>
              <a:rPr lang="en-GB" dirty="0"/>
              <a:t>To improve…</a:t>
            </a:r>
          </a:p>
          <a:p>
            <a:pPr lvl="1"/>
            <a:r>
              <a:rPr lang="en-GB" dirty="0"/>
              <a:t>Efficiency &amp; effectiveness;</a:t>
            </a:r>
          </a:p>
          <a:p>
            <a:pPr lvl="1"/>
            <a:r>
              <a:rPr lang="en-GB" dirty="0"/>
              <a:t>Validation of results;</a:t>
            </a:r>
          </a:p>
          <a:p>
            <a:pPr lvl="1"/>
            <a:r>
              <a:rPr lang="en-GB" dirty="0"/>
              <a:t>Use and/or re-use opportunities;</a:t>
            </a:r>
          </a:p>
          <a:p>
            <a:pPr lvl="1"/>
            <a:r>
              <a:rPr lang="en-GB" dirty="0"/>
              <a:t>Visibility &amp; impact;</a:t>
            </a:r>
          </a:p>
          <a:p>
            <a:pPr lvl="1"/>
            <a:r>
              <a:rPr lang="en-GB" dirty="0"/>
              <a:t>The ability to share data.</a:t>
            </a:r>
          </a:p>
          <a:p>
            <a:endParaRPr lang="en-GB" dirty="0"/>
          </a:p>
        </p:txBody>
      </p:sp>
      <p:sp>
        <p:nvSpPr>
          <p:cNvPr id="16" name="Content Placeholder 15">
            <a:extLst>
              <a:ext uri="{FF2B5EF4-FFF2-40B4-BE49-F238E27FC236}">
                <a16:creationId xmlns:a16="http://schemas.microsoft.com/office/drawing/2014/main" id="{7407804F-4DBF-4F15-9070-107E0A6A4A30}"/>
              </a:ext>
            </a:extLst>
          </p:cNvPr>
          <p:cNvSpPr>
            <a:spLocks noGrp="1"/>
          </p:cNvSpPr>
          <p:nvPr>
            <p:ph idx="11"/>
          </p:nvPr>
        </p:nvSpPr>
        <p:spPr/>
        <p:txBody>
          <a:bodyPr/>
          <a:lstStyle/>
          <a:p>
            <a:r>
              <a:rPr lang="en-GB" dirty="0"/>
              <a:t>To avoid…</a:t>
            </a:r>
          </a:p>
          <a:p>
            <a:pPr lvl="1"/>
            <a:r>
              <a:rPr lang="en-GB" dirty="0"/>
              <a:t>Hardware failure;</a:t>
            </a:r>
          </a:p>
          <a:p>
            <a:pPr lvl="1"/>
            <a:r>
              <a:rPr lang="en-GB" dirty="0"/>
              <a:t>Software glitches;</a:t>
            </a:r>
          </a:p>
          <a:p>
            <a:pPr lvl="1"/>
            <a:r>
              <a:rPr lang="en-GB" dirty="0"/>
              <a:t>Accidental deletion / corruption;</a:t>
            </a:r>
          </a:p>
          <a:p>
            <a:pPr lvl="1"/>
            <a:r>
              <a:rPr lang="en-GB" dirty="0"/>
              <a:t>Media degradation;</a:t>
            </a:r>
          </a:p>
          <a:p>
            <a:pPr lvl="1"/>
            <a:r>
              <a:rPr lang="en-GB" dirty="0"/>
              <a:t>Fire, flood, or natural disaster.</a:t>
            </a:r>
          </a:p>
          <a:p>
            <a:endParaRPr lang="en-GB" dirty="0"/>
          </a:p>
        </p:txBody>
      </p:sp>
      <p:pic>
        <p:nvPicPr>
          <p:cNvPr id="17" name="Picture 16">
            <a:extLst>
              <a:ext uri="{FF2B5EF4-FFF2-40B4-BE49-F238E27FC236}">
                <a16:creationId xmlns:a16="http://schemas.microsoft.com/office/drawing/2014/main" id="{613C4360-6AC1-47C0-98CE-C033F18A43EE}"/>
              </a:ext>
            </a:extLst>
          </p:cNvPr>
          <p:cNvPicPr>
            <a:picLocks noChangeAspect="1"/>
          </p:cNvPicPr>
          <p:nvPr/>
        </p:nvPicPr>
        <p:blipFill>
          <a:blip r:embed="rId2"/>
          <a:stretch>
            <a:fillRect/>
          </a:stretch>
        </p:blipFill>
        <p:spPr>
          <a:xfrm>
            <a:off x="3452176" y="4851618"/>
            <a:ext cx="4202371" cy="1610084"/>
          </a:xfrm>
          <a:prstGeom prst="rect">
            <a:avLst/>
          </a:prstGeom>
        </p:spPr>
      </p:pic>
      <p:sp>
        <p:nvSpPr>
          <p:cNvPr id="18" name="TextBox 17">
            <a:extLst>
              <a:ext uri="{FF2B5EF4-FFF2-40B4-BE49-F238E27FC236}">
                <a16:creationId xmlns:a16="http://schemas.microsoft.com/office/drawing/2014/main" id="{D617F1FB-2A8C-4A7B-AA6C-0785F2E0A323}"/>
              </a:ext>
            </a:extLst>
          </p:cNvPr>
          <p:cNvSpPr txBox="1"/>
          <p:nvPr/>
        </p:nvSpPr>
        <p:spPr>
          <a:xfrm>
            <a:off x="8415393" y="5010329"/>
            <a:ext cx="2419870" cy="646331"/>
          </a:xfrm>
          <a:prstGeom prst="rect">
            <a:avLst/>
          </a:prstGeom>
          <a:noFill/>
        </p:spPr>
        <p:txBody>
          <a:bodyPr wrap="square" rtlCol="0">
            <a:spAutoFit/>
          </a:bodyPr>
          <a:lstStyle/>
          <a:p>
            <a:r>
              <a:rPr lang="en-GB" sz="1200" dirty="0"/>
              <a:t>Jorge Cham © </a:t>
            </a:r>
            <a:r>
              <a:rPr lang="en-GB" sz="1200" dirty="0">
                <a:hlinkClick r:id="rId3"/>
              </a:rPr>
              <a:t>http://phdcomics.com/comics/archive.php?comicid=382</a:t>
            </a:r>
            <a:r>
              <a:rPr lang="en-GB" sz="1200" dirty="0"/>
              <a:t> </a:t>
            </a:r>
          </a:p>
        </p:txBody>
      </p:sp>
    </p:spTree>
    <p:extLst>
      <p:ext uri="{BB962C8B-B14F-4D97-AF65-F5344CB8AC3E}">
        <p14:creationId xmlns:p14="http://schemas.microsoft.com/office/powerpoint/2010/main" val="2103006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Edinburgh </a:t>
            </a:r>
            <a:r>
              <a:rPr lang="en-GB" dirty="0" err="1"/>
              <a:t>DataShare</a:t>
            </a:r>
            <a:endParaRPr lang="en-GB" dirty="0"/>
          </a:p>
        </p:txBody>
      </p:sp>
      <p:sp>
        <p:nvSpPr>
          <p:cNvPr id="4" name="Content Placeholder 3">
            <a:extLst>
              <a:ext uri="{FF2B5EF4-FFF2-40B4-BE49-F238E27FC236}">
                <a16:creationId xmlns:a16="http://schemas.microsoft.com/office/drawing/2014/main" id="{DCCD062F-3BF0-433B-A8BC-37871F73BF76}"/>
              </a:ext>
            </a:extLst>
          </p:cNvPr>
          <p:cNvSpPr>
            <a:spLocks noGrp="1"/>
          </p:cNvSpPr>
          <p:nvPr>
            <p:ph idx="10"/>
          </p:nvPr>
        </p:nvSpPr>
        <p:spPr/>
        <p:txBody>
          <a:bodyPr>
            <a:normAutofit fontScale="85000" lnSpcReduction="20000"/>
          </a:bodyPr>
          <a:lstStyle/>
          <a:p>
            <a:r>
              <a:rPr lang="en-GB" dirty="0"/>
              <a:t>Edinburgh DataShare is the University’s OA multi-disciplinary data repository hosted by the Data Library : https://datashare.ed.ac.uk  </a:t>
            </a:r>
          </a:p>
          <a:p>
            <a:endParaRPr lang="en-GB" dirty="0"/>
          </a:p>
          <a:p>
            <a:r>
              <a:rPr lang="en-GB" b="0" dirty="0">
                <a:solidFill>
                  <a:schemeClr val="tx1"/>
                </a:solidFill>
              </a:rPr>
              <a:t>Assists researchers who want to share their data, get credit for data publication, and preserve their data for the long-term (DOI, licence, citation)</a:t>
            </a:r>
          </a:p>
          <a:p>
            <a:endParaRPr lang="en-GB" b="0" dirty="0">
              <a:solidFill>
                <a:schemeClr val="tx1"/>
              </a:solidFill>
            </a:endParaRPr>
          </a:p>
          <a:p>
            <a:r>
              <a:rPr lang="en-GB" b="0" dirty="0">
                <a:solidFill>
                  <a:schemeClr val="tx1"/>
                </a:solidFill>
              </a:rPr>
              <a:t>It can help researchers comply with funder requirements to preserve and share your data and complies with Edinburgh’s RDM Policy</a:t>
            </a:r>
          </a:p>
        </p:txBody>
      </p:sp>
      <p:sp>
        <p:nvSpPr>
          <p:cNvPr id="3" name="Content Placeholder 2">
            <a:extLst>
              <a:ext uri="{FF2B5EF4-FFF2-40B4-BE49-F238E27FC236}">
                <a16:creationId xmlns:a16="http://schemas.microsoft.com/office/drawing/2014/main" id="{3D64ED39-A5C6-4FCF-9EFE-06F30A496CF9}"/>
              </a:ext>
            </a:extLst>
          </p:cNvPr>
          <p:cNvSpPr>
            <a:spLocks noGrp="1"/>
          </p:cNvSpPr>
          <p:nvPr>
            <p:ph idx="11"/>
          </p:nvPr>
        </p:nvSpPr>
        <p:spPr/>
        <p:txBody>
          <a:bodyPr/>
          <a:lstStyle/>
          <a:p>
            <a:endParaRPr lang="en-GB"/>
          </a:p>
        </p:txBody>
      </p:sp>
      <p:sp>
        <p:nvSpPr>
          <p:cNvPr id="7" name="TextBox 6"/>
          <p:cNvSpPr txBox="1"/>
          <p:nvPr/>
        </p:nvSpPr>
        <p:spPr>
          <a:xfrm>
            <a:off x="7608168" y="5986856"/>
            <a:ext cx="2736304" cy="338554"/>
          </a:xfrm>
          <a:prstGeom prst="rect">
            <a:avLst/>
          </a:prstGeom>
          <a:noFill/>
        </p:spPr>
        <p:txBody>
          <a:bodyPr wrap="square" rtlCol="0">
            <a:spAutoFit/>
          </a:bodyPr>
          <a:lstStyle/>
          <a:p>
            <a:pPr>
              <a:spcAft>
                <a:spcPts val="600"/>
              </a:spcAft>
              <a:buClr>
                <a:srgbClr val="4BACC6">
                  <a:lumMod val="75000"/>
                </a:srgbClr>
              </a:buClr>
            </a:pPr>
            <a:r>
              <a:rPr lang="en-GB" sz="1600">
                <a:solidFill>
                  <a:srgbClr val="4F81BD">
                    <a:lumMod val="75000"/>
                  </a:srgbClr>
                </a:solidFill>
                <a:cs typeface="Calibri" panose="020F0502020204030204" pitchFamily="34" charset="0"/>
                <a:hlinkClick r:id="rId3"/>
              </a:rPr>
              <a:t>https://datashare.ed.ac.uk</a:t>
            </a:r>
            <a:endParaRPr lang="en-US" altLang="en-US" sz="1600" dirty="0">
              <a:solidFill>
                <a:srgbClr val="4F81BD">
                  <a:lumMod val="75000"/>
                </a:srgbClr>
              </a:solidFill>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334" y="1628800"/>
            <a:ext cx="4608512" cy="4476221"/>
          </a:xfrm>
          <a:prstGeom prst="rect">
            <a:avLst/>
          </a:prstGeom>
        </p:spPr>
      </p:pic>
    </p:spTree>
    <p:extLst>
      <p:ext uri="{BB962C8B-B14F-4D97-AF65-F5344CB8AC3E}">
        <p14:creationId xmlns:p14="http://schemas.microsoft.com/office/powerpoint/2010/main" val="3475113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A42DAD-9CDB-44DA-B806-B0AA27205DDB}"/>
              </a:ext>
            </a:extLst>
          </p:cNvPr>
          <p:cNvSpPr>
            <a:spLocks noGrp="1"/>
          </p:cNvSpPr>
          <p:nvPr>
            <p:ph type="ctrTitle"/>
          </p:nvPr>
        </p:nvSpPr>
        <p:spPr/>
        <p:txBody>
          <a:bodyPr/>
          <a:lstStyle/>
          <a:p>
            <a:r>
              <a:rPr lang="en-GB" dirty="0" err="1"/>
              <a:t>DataVault</a:t>
            </a:r>
            <a:endParaRPr lang="en-GB" dirty="0"/>
          </a:p>
        </p:txBody>
      </p:sp>
      <p:sp>
        <p:nvSpPr>
          <p:cNvPr id="3" name="Content Placeholder 4"/>
          <p:cNvSpPr>
            <a:spLocks noGrp="1"/>
          </p:cNvSpPr>
          <p:nvPr>
            <p:ph idx="10"/>
          </p:nvPr>
        </p:nvSpPr>
        <p:spPr/>
        <p:txBody>
          <a:bodyPr>
            <a:normAutofit fontScale="92500" lnSpcReduction="10000"/>
          </a:bodyPr>
          <a:lstStyle/>
          <a:p>
            <a:r>
              <a:rPr lang="en-GB" sz="2600" dirty="0"/>
              <a:t>Safe, private, store of data that is only accessible to the data creator or her/his representative. </a:t>
            </a:r>
          </a:p>
          <a:p>
            <a:pPr marL="457200" lvl="1" indent="-457200">
              <a:lnSpc>
                <a:spcPct val="120000"/>
              </a:lnSpc>
              <a:spcBef>
                <a:spcPts val="600"/>
              </a:spcBef>
              <a:buClr>
                <a:srgbClr val="009999"/>
              </a:buClr>
              <a:buFont typeface="Arial" panose="020B0604020202020204" pitchFamily="34" charset="0"/>
              <a:buChar char="•"/>
            </a:pPr>
            <a:r>
              <a:rPr lang="en-GB" dirty="0"/>
              <a:t>provides data creators with a safe place to store sensitive research data that are no longer actively being developed and cannot be published;</a:t>
            </a:r>
          </a:p>
          <a:p>
            <a:pPr marL="457200" lvl="1" indent="-457200">
              <a:lnSpc>
                <a:spcPct val="120000"/>
              </a:lnSpc>
              <a:spcBef>
                <a:spcPts val="600"/>
              </a:spcBef>
              <a:buClr>
                <a:srgbClr val="009999"/>
              </a:buClr>
              <a:buFont typeface="Arial" panose="020B0604020202020204" pitchFamily="34" charset="0"/>
              <a:buChar char="•"/>
            </a:pPr>
            <a:r>
              <a:rPr lang="en-GB" dirty="0"/>
              <a:t>data will receive Digital Object Identifier(s) (DOI), which can be used in publications and other outputs;</a:t>
            </a:r>
          </a:p>
          <a:p>
            <a:pPr marL="457200" lvl="1" indent="-457200">
              <a:lnSpc>
                <a:spcPct val="120000"/>
              </a:lnSpc>
              <a:spcBef>
                <a:spcPts val="600"/>
              </a:spcBef>
              <a:buClr>
                <a:srgbClr val="009999"/>
              </a:buClr>
              <a:buFont typeface="Arial" panose="020B0604020202020204" pitchFamily="34" charset="0"/>
              <a:buChar char="•"/>
            </a:pPr>
            <a:r>
              <a:rPr lang="en-GB" dirty="0"/>
              <a:t>complies with funder and University requirements to preserve research data for the long-term; </a:t>
            </a:r>
          </a:p>
          <a:p>
            <a:pPr marL="457200" lvl="1" indent="-457200">
              <a:lnSpc>
                <a:spcPct val="120000"/>
              </a:lnSpc>
              <a:spcBef>
                <a:spcPts val="600"/>
              </a:spcBef>
              <a:buClr>
                <a:srgbClr val="009999"/>
              </a:buClr>
              <a:buFont typeface="Arial" panose="020B0604020202020204" pitchFamily="34" charset="0"/>
              <a:buChar char="•"/>
            </a:pPr>
            <a:r>
              <a:rPr lang="en-GB" dirty="0"/>
              <a:t>be confident that the data will be available for re-use in the future; and</a:t>
            </a:r>
          </a:p>
          <a:p>
            <a:pPr marL="457200" lvl="1" indent="-457200">
              <a:lnSpc>
                <a:spcPct val="120000"/>
              </a:lnSpc>
              <a:spcBef>
                <a:spcPts val="600"/>
              </a:spcBef>
              <a:buClr>
                <a:srgbClr val="009999"/>
              </a:buClr>
              <a:buFont typeface="Arial" panose="020B0604020202020204" pitchFamily="34" charset="0"/>
              <a:buChar char="•"/>
            </a:pPr>
            <a:r>
              <a:rPr lang="en-GB" dirty="0"/>
              <a:t>links research data to metadata records in PURE.</a:t>
            </a:r>
          </a:p>
          <a:p>
            <a:pPr marL="457200" lvl="1" indent="-457200">
              <a:lnSpc>
                <a:spcPct val="120000"/>
              </a:lnSpc>
              <a:spcBef>
                <a:spcPts val="600"/>
              </a:spcBef>
              <a:buClr>
                <a:srgbClr val="009999"/>
              </a:buClr>
              <a:buFont typeface="Arial" panose="020B0604020202020204" pitchFamily="34" charset="0"/>
              <a:buChar char="•"/>
            </a:pPr>
            <a:r>
              <a:rPr lang="en-GB" dirty="0"/>
              <a:t>costs £500 for 1TB over 10 years. Storage for data up to 100GB is free.</a:t>
            </a:r>
          </a:p>
          <a:p>
            <a:r>
              <a:rPr lang="en-GB" sz="2600" b="0" dirty="0">
                <a:hlinkClick r:id="rId3"/>
              </a:rPr>
              <a:t>http://www.ed.ac.uk/is/research-support/datavault</a:t>
            </a:r>
            <a:r>
              <a:rPr lang="en-GB" sz="2600" b="0" dirty="0"/>
              <a:t> </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0216" y="404664"/>
            <a:ext cx="1547663" cy="784149"/>
          </a:xfrm>
          <a:prstGeom prst="rect">
            <a:avLst/>
          </a:prstGeom>
          <a:ln>
            <a:solidFill>
              <a:schemeClr val="bg1">
                <a:lumMod val="85000"/>
              </a:schemeClr>
            </a:solidFill>
          </a:ln>
        </p:spPr>
      </p:pic>
    </p:spTree>
    <p:extLst>
      <p:ext uri="{BB962C8B-B14F-4D97-AF65-F5344CB8AC3E}">
        <p14:creationId xmlns:p14="http://schemas.microsoft.com/office/powerpoint/2010/main" val="66417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8A2AFE-7F37-416B-8C7B-3A048E526FCE}"/>
              </a:ext>
            </a:extLst>
          </p:cNvPr>
          <p:cNvSpPr>
            <a:spLocks noGrp="1"/>
          </p:cNvSpPr>
          <p:nvPr>
            <p:ph type="ctrTitle"/>
          </p:nvPr>
        </p:nvSpPr>
        <p:spPr/>
        <p:txBody>
          <a:bodyPr/>
          <a:lstStyle/>
          <a:p>
            <a:r>
              <a:rPr lang="en-GB" dirty="0"/>
              <a:t>External repositories</a:t>
            </a:r>
          </a:p>
        </p:txBody>
      </p:sp>
      <p:sp>
        <p:nvSpPr>
          <p:cNvPr id="2" name="Content Placeholder 1">
            <a:extLst>
              <a:ext uri="{FF2B5EF4-FFF2-40B4-BE49-F238E27FC236}">
                <a16:creationId xmlns:a16="http://schemas.microsoft.com/office/drawing/2014/main" id="{0F4ACF36-DA32-4384-BF64-0418D888C89F}"/>
              </a:ext>
            </a:extLst>
          </p:cNvPr>
          <p:cNvSpPr>
            <a:spLocks noGrp="1"/>
          </p:cNvSpPr>
          <p:nvPr>
            <p:ph idx="10"/>
          </p:nvPr>
        </p:nvSpPr>
        <p:spPr/>
        <p:txBody>
          <a:bodyPr/>
          <a:lstStyle/>
          <a:p>
            <a:r>
              <a:rPr lang="en-GB" sz="2400" dirty="0"/>
              <a:t>An external repository may be more suitable if:</a:t>
            </a:r>
          </a:p>
          <a:p>
            <a:pPr marL="457200" indent="-457200">
              <a:lnSpc>
                <a:spcPct val="150000"/>
              </a:lnSpc>
              <a:buClr>
                <a:srgbClr val="009999"/>
              </a:buClr>
              <a:buFont typeface="Arial" panose="020B0604020202020204" pitchFamily="34" charset="0"/>
              <a:buChar char="•"/>
            </a:pPr>
            <a:r>
              <a:rPr lang="en-GB" sz="2000" b="0" dirty="0">
                <a:solidFill>
                  <a:schemeClr val="tx1"/>
                </a:solidFill>
              </a:rPr>
              <a:t>The funder requires or suggests using a particular repository;</a:t>
            </a:r>
          </a:p>
          <a:p>
            <a:pPr marL="457200" indent="-457200">
              <a:lnSpc>
                <a:spcPct val="150000"/>
              </a:lnSpc>
              <a:buClr>
                <a:srgbClr val="009999"/>
              </a:buClr>
              <a:buFont typeface="Arial" panose="020B0604020202020204" pitchFamily="34" charset="0"/>
              <a:buChar char="•"/>
            </a:pPr>
            <a:r>
              <a:rPr lang="en-GB" sz="2000" b="0" dirty="0">
                <a:solidFill>
                  <a:schemeClr val="tx1"/>
                </a:solidFill>
              </a:rPr>
              <a:t>If there is an established national or international repository for the discipline;</a:t>
            </a:r>
          </a:p>
          <a:p>
            <a:pPr marL="457200" indent="-457200">
              <a:lnSpc>
                <a:spcPct val="150000"/>
              </a:lnSpc>
              <a:buClr>
                <a:srgbClr val="009999"/>
              </a:buClr>
              <a:buFont typeface="Arial" panose="020B0604020202020204" pitchFamily="34" charset="0"/>
              <a:buChar char="•"/>
            </a:pPr>
            <a:r>
              <a:rPr lang="en-GB" sz="2000" b="0" dirty="0">
                <a:solidFill>
                  <a:schemeClr val="tx1"/>
                </a:solidFill>
              </a:rPr>
              <a:t>You need to preserve and share code;</a:t>
            </a:r>
          </a:p>
          <a:p>
            <a:pPr marL="457200" indent="-457200">
              <a:lnSpc>
                <a:spcPct val="150000"/>
              </a:lnSpc>
              <a:buClr>
                <a:srgbClr val="009999"/>
              </a:buClr>
              <a:buFont typeface="Arial" panose="020B0604020202020204" pitchFamily="34" charset="0"/>
              <a:buChar char="•"/>
            </a:pPr>
            <a:r>
              <a:rPr lang="en-GB" sz="2000" b="0" dirty="0">
                <a:solidFill>
                  <a:schemeClr val="tx1"/>
                </a:solidFill>
              </a:rPr>
              <a:t>If it is necessary to implement access controls to protect the output(s).</a:t>
            </a:r>
            <a:endParaRPr lang="en-GB" sz="2000" dirty="0"/>
          </a:p>
          <a:p>
            <a:r>
              <a:rPr lang="en-GB" sz="2400" dirty="0"/>
              <a:t>An international register of research data repositories is maintained at </a:t>
            </a:r>
            <a:r>
              <a:rPr lang="en-GB" sz="2400" dirty="0">
                <a:hlinkClick r:id="rId2"/>
              </a:rPr>
              <a:t>www.re3data.org</a:t>
            </a:r>
            <a:r>
              <a:rPr lang="en-GB" sz="2400" dirty="0"/>
              <a:t> as part of </a:t>
            </a:r>
            <a:r>
              <a:rPr lang="en-GB" sz="2400" dirty="0" err="1"/>
              <a:t>Datacite</a:t>
            </a:r>
            <a:r>
              <a:rPr lang="en-GB" sz="2400" dirty="0"/>
              <a:t>. </a:t>
            </a:r>
          </a:p>
          <a:p>
            <a:endParaRPr lang="en-GB" dirty="0"/>
          </a:p>
        </p:txBody>
      </p:sp>
    </p:spTree>
    <p:extLst>
      <p:ext uri="{BB962C8B-B14F-4D97-AF65-F5344CB8AC3E}">
        <p14:creationId xmlns:p14="http://schemas.microsoft.com/office/powerpoint/2010/main" val="12466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Metadata: Describing your data in PURE</a:t>
            </a:r>
          </a:p>
        </p:txBody>
      </p:sp>
      <p:sp>
        <p:nvSpPr>
          <p:cNvPr id="3" name="Content Placeholder 2"/>
          <p:cNvSpPr>
            <a:spLocks noGrp="1"/>
          </p:cNvSpPr>
          <p:nvPr>
            <p:ph idx="10"/>
          </p:nvPr>
        </p:nvSpPr>
        <p:spPr>
          <a:xfrm>
            <a:off x="741280" y="1476600"/>
            <a:ext cx="5570744" cy="4905197"/>
          </a:xfrm>
        </p:spPr>
        <p:txBody>
          <a:bodyPr/>
          <a:lstStyle/>
          <a:p>
            <a:r>
              <a:rPr lang="en-GB" sz="2400" dirty="0"/>
              <a:t>You can describe your datasets (creating metadata) in PURE (datasets field): </a:t>
            </a:r>
          </a:p>
          <a:p>
            <a:r>
              <a:rPr lang="en-GB" sz="2400" b="0" dirty="0">
                <a:solidFill>
                  <a:schemeClr val="tx1"/>
                </a:solidFill>
              </a:rPr>
              <a:t>Doing this will help your datasets to be discovered, accessed, and reused as appropriate.</a:t>
            </a:r>
          </a:p>
          <a:p>
            <a:r>
              <a:rPr lang="en-GB" sz="1800" b="0" dirty="0">
                <a:solidFill>
                  <a:schemeClr val="tx1"/>
                </a:solidFill>
                <a:hlinkClick r:id="rId3"/>
              </a:rPr>
              <a:t>https://www.ed.ac.uk/information-services/research-support/research-information-management/pure</a:t>
            </a:r>
            <a:r>
              <a:rPr lang="en-GB" sz="1800" b="0" dirty="0">
                <a:solidFill>
                  <a:schemeClr val="tx1"/>
                </a:solidFill>
              </a:rPr>
              <a:t> </a:t>
            </a:r>
          </a:p>
          <a:p>
            <a:pPr>
              <a:lnSpc>
                <a:spcPct val="150000"/>
              </a:lnSpc>
            </a:pPr>
            <a:r>
              <a:rPr lang="en-GB" sz="2400" b="0" dirty="0">
                <a:solidFill>
                  <a:schemeClr val="tx1"/>
                </a:solidFill>
              </a:rPr>
              <a:t>Edinburgh Research Explorer:</a:t>
            </a:r>
          </a:p>
          <a:p>
            <a:pPr>
              <a:lnSpc>
                <a:spcPct val="150000"/>
              </a:lnSpc>
            </a:pPr>
            <a:r>
              <a:rPr lang="en-GB" sz="2400" b="0" dirty="0">
                <a:hlinkClick r:id="rId4"/>
              </a:rPr>
              <a:t>https://www.research.ed.ac.uk/</a:t>
            </a:r>
            <a:r>
              <a:rPr lang="en-GB" sz="2400" b="0" dirty="0"/>
              <a:t> </a:t>
            </a:r>
          </a:p>
          <a:p>
            <a:endParaRPr lang="en-GB" dirty="0"/>
          </a:p>
          <a:p>
            <a:endParaRPr lang="en-GB" dirty="0"/>
          </a:p>
        </p:txBody>
      </p:sp>
      <p:pic>
        <p:nvPicPr>
          <p:cNvPr id="5" name="Picture 4"/>
          <p:cNvPicPr>
            <a:picLocks noChangeAspect="1"/>
          </p:cNvPicPr>
          <p:nvPr/>
        </p:nvPicPr>
        <p:blipFill>
          <a:blip r:embed="rId5"/>
          <a:stretch>
            <a:fillRect/>
          </a:stretch>
        </p:blipFill>
        <p:spPr>
          <a:xfrm>
            <a:off x="6417462" y="1482975"/>
            <a:ext cx="4832255" cy="4898821"/>
          </a:xfrm>
          <a:prstGeom prst="rect">
            <a:avLst/>
          </a:prstGeom>
        </p:spPr>
      </p:pic>
      <p:sp>
        <p:nvSpPr>
          <p:cNvPr id="8" name="Oval 7"/>
          <p:cNvSpPr/>
          <p:nvPr/>
        </p:nvSpPr>
        <p:spPr>
          <a:xfrm>
            <a:off x="6383341" y="3356992"/>
            <a:ext cx="1368152" cy="360040"/>
          </a:xfrm>
          <a:prstGeom prst="ellipse">
            <a:avLst/>
          </a:prstGeom>
          <a:noFill/>
          <a:ln w="3492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823957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B386-DC71-4070-A493-F9A7ED5FB1FF}"/>
              </a:ext>
            </a:extLst>
          </p:cNvPr>
          <p:cNvSpPr>
            <a:spLocks noGrp="1"/>
          </p:cNvSpPr>
          <p:nvPr>
            <p:ph type="ctrTitle"/>
          </p:nvPr>
        </p:nvSpPr>
        <p:spPr/>
        <p:txBody>
          <a:bodyPr/>
          <a:lstStyle/>
          <a:p>
            <a:r>
              <a:rPr lang="en-GB" dirty="0"/>
              <a:t>Writing your DMP – Sections 5 &amp; 6</a:t>
            </a:r>
          </a:p>
        </p:txBody>
      </p:sp>
      <p:sp>
        <p:nvSpPr>
          <p:cNvPr id="5" name="Content Placeholder 4">
            <a:extLst>
              <a:ext uri="{FF2B5EF4-FFF2-40B4-BE49-F238E27FC236}">
                <a16:creationId xmlns:a16="http://schemas.microsoft.com/office/drawing/2014/main" id="{EBDD3E7B-9EF8-4C6D-B047-BC1EF9A7E9CC}"/>
              </a:ext>
            </a:extLst>
          </p:cNvPr>
          <p:cNvSpPr>
            <a:spLocks noGrp="1"/>
          </p:cNvSpPr>
          <p:nvPr>
            <p:ph idx="10"/>
          </p:nvPr>
        </p:nvSpPr>
        <p:spPr/>
        <p:txBody>
          <a:bodyPr/>
          <a:lstStyle/>
          <a:p>
            <a:endParaRPr lang="en-GB" dirty="0"/>
          </a:p>
          <a:p>
            <a:pPr algn="ctr"/>
            <a:r>
              <a:rPr lang="en-GB" dirty="0"/>
              <a:t>Continue in DMPonline and answer the question(s) </a:t>
            </a:r>
          </a:p>
          <a:p>
            <a:pPr algn="ctr"/>
            <a:r>
              <a:rPr lang="en-GB" dirty="0"/>
              <a:t>in sections 5 &amp; 6</a:t>
            </a:r>
          </a:p>
        </p:txBody>
      </p:sp>
    </p:spTree>
    <p:extLst>
      <p:ext uri="{BB962C8B-B14F-4D97-AF65-F5344CB8AC3E}">
        <p14:creationId xmlns:p14="http://schemas.microsoft.com/office/powerpoint/2010/main" val="845526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7. Responsibilities &amp; Resources</a:t>
            </a:r>
          </a:p>
        </p:txBody>
      </p:sp>
      <p:sp>
        <p:nvSpPr>
          <p:cNvPr id="5" name="Content Placeholder 4">
            <a:extLst>
              <a:ext uri="{FF2B5EF4-FFF2-40B4-BE49-F238E27FC236}">
                <a16:creationId xmlns:a16="http://schemas.microsoft.com/office/drawing/2014/main" id="{D64D8F61-2742-4C04-B6BF-5464B449CBBF}"/>
              </a:ext>
            </a:extLst>
          </p:cNvPr>
          <p:cNvSpPr>
            <a:spLocks noGrp="1"/>
          </p:cNvSpPr>
          <p:nvPr>
            <p:ph idx="10"/>
          </p:nvPr>
        </p:nvSpPr>
        <p:spPr/>
        <p:txBody>
          <a:bodyPr>
            <a:normAutofit fontScale="92500"/>
          </a:bodyPr>
          <a:lstStyle/>
          <a:p>
            <a:r>
              <a:rPr lang="en-GB" sz="2600" dirty="0"/>
              <a:t>Examples from funders:</a:t>
            </a:r>
          </a:p>
          <a:p>
            <a:pPr marL="342900" indent="-342900">
              <a:lnSpc>
                <a:spcPct val="150000"/>
              </a:lnSpc>
              <a:spcBef>
                <a:spcPts val="0"/>
              </a:spcBef>
              <a:buClr>
                <a:srgbClr val="009999"/>
              </a:buClr>
              <a:buFont typeface="Arial" panose="020B0604020202020204" pitchFamily="34" charset="0"/>
              <a:buChar char="•"/>
            </a:pPr>
            <a:r>
              <a:rPr lang="en-GB" sz="2200" b="0" dirty="0">
                <a:solidFill>
                  <a:schemeClr val="tx1"/>
                </a:solidFill>
              </a:rPr>
              <a:t>Responsibilities &amp; Resources: persons involved in collection/management of data and implementing plan; training required; hardware/software requirements; charges for data repositories; costs and resources for preparation for preservation/data sharing. (UoE Template)</a:t>
            </a:r>
          </a:p>
          <a:p>
            <a:pPr marL="342900" indent="-342900">
              <a:lnSpc>
                <a:spcPct val="150000"/>
              </a:lnSpc>
              <a:spcBef>
                <a:spcPts val="0"/>
              </a:spcBef>
              <a:buClr>
                <a:srgbClr val="009999"/>
              </a:buClr>
              <a:buFont typeface="Arial" panose="020B0604020202020204" pitchFamily="34" charset="0"/>
              <a:buChar char="•"/>
            </a:pPr>
            <a:r>
              <a:rPr lang="en-US" sz="2200" b="0" dirty="0">
                <a:solidFill>
                  <a:schemeClr val="tx1"/>
                </a:solidFill>
              </a:rPr>
              <a:t>You should consider what resources you may need to deliver your plan and outline where dedicated resources are required.</a:t>
            </a:r>
            <a:r>
              <a:rPr lang="en-GB" sz="2200" b="0" dirty="0">
                <a:solidFill>
                  <a:schemeClr val="tx1"/>
                </a:solidFill>
              </a:rPr>
              <a:t> (</a:t>
            </a:r>
            <a:r>
              <a:rPr lang="en-GB" sz="2200" b="0" dirty="0" err="1">
                <a:solidFill>
                  <a:schemeClr val="tx1"/>
                </a:solidFill>
              </a:rPr>
              <a:t>Wellcome</a:t>
            </a:r>
            <a:r>
              <a:rPr lang="en-GB" sz="2200" b="0" dirty="0">
                <a:solidFill>
                  <a:schemeClr val="tx1"/>
                </a:solidFill>
              </a:rPr>
              <a:t> Trust)</a:t>
            </a:r>
          </a:p>
          <a:p>
            <a:pPr marL="342900" indent="-342900">
              <a:lnSpc>
                <a:spcPct val="150000"/>
              </a:lnSpc>
              <a:spcBef>
                <a:spcPts val="0"/>
              </a:spcBef>
              <a:buClr>
                <a:srgbClr val="009999"/>
              </a:buClr>
              <a:buFont typeface="Arial" panose="020B0604020202020204" pitchFamily="34" charset="0"/>
              <a:buChar char="•"/>
            </a:pPr>
            <a:r>
              <a:rPr lang="en-GB" sz="2200" b="0" dirty="0">
                <a:solidFill>
                  <a:schemeClr val="tx1"/>
                </a:solidFill>
              </a:rPr>
              <a:t>Who will be responsible for data management? What resources will you require to deliver your plan? (EPSRC)</a:t>
            </a:r>
          </a:p>
          <a:p>
            <a:pPr marL="342900" indent="-342900">
              <a:lnSpc>
                <a:spcPct val="150000"/>
              </a:lnSpc>
              <a:spcBef>
                <a:spcPts val="0"/>
              </a:spcBef>
              <a:buClr>
                <a:srgbClr val="009999"/>
              </a:buClr>
              <a:buFont typeface="Arial" panose="020B0604020202020204" pitchFamily="34" charset="0"/>
              <a:buChar char="•"/>
            </a:pPr>
            <a:r>
              <a:rPr lang="en-GB" sz="2200" b="0" dirty="0">
                <a:solidFill>
                  <a:schemeClr val="tx1"/>
                </a:solidFill>
              </a:rPr>
              <a:t>Apart from the PI, who is responsible at your organisation/within your consortia for: study-wide data management, metadata creation, data security, quality assurance of data. (UKRI)</a:t>
            </a:r>
          </a:p>
        </p:txBody>
      </p:sp>
    </p:spTree>
    <p:extLst>
      <p:ext uri="{BB962C8B-B14F-4D97-AF65-F5344CB8AC3E}">
        <p14:creationId xmlns:p14="http://schemas.microsoft.com/office/powerpoint/2010/main" val="4004184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r>
              <a:rPr lang="en-GB" dirty="0"/>
              <a:t>7. Who is responsible &amp; what will it cost?</a:t>
            </a:r>
          </a:p>
        </p:txBody>
      </p:sp>
      <p:sp>
        <p:nvSpPr>
          <p:cNvPr id="3" name="Content Placeholder 4"/>
          <p:cNvSpPr>
            <a:spLocks noGrp="1"/>
          </p:cNvSpPr>
          <p:nvPr>
            <p:ph idx="10"/>
          </p:nvPr>
        </p:nvSpPr>
        <p:spPr/>
        <p:txBody>
          <a:bodyPr>
            <a:normAutofit/>
          </a:bodyPr>
          <a:lstStyle/>
          <a:p>
            <a:r>
              <a:rPr lang="en-US" sz="2600" dirty="0"/>
              <a:t>Things to consider:</a:t>
            </a:r>
          </a:p>
          <a:p>
            <a:pPr marL="342900" indent="-342900">
              <a:buClr>
                <a:srgbClr val="009999"/>
              </a:buClr>
              <a:buFont typeface="Arial" panose="020B0604020202020204" pitchFamily="34" charset="0"/>
              <a:buChar char="•"/>
            </a:pPr>
            <a:r>
              <a:rPr lang="en-US" sz="2200" b="0" dirty="0">
                <a:solidFill>
                  <a:schemeClr val="tx1"/>
                </a:solidFill>
              </a:rPr>
              <a:t>Outline and justify costs: what resources will you require to deliver your plan.</a:t>
            </a:r>
          </a:p>
          <a:p>
            <a:pPr marL="342900" indent="-342900">
              <a:buClr>
                <a:srgbClr val="009999"/>
              </a:buClr>
              <a:buFont typeface="Arial" panose="020B0604020202020204" pitchFamily="34" charset="0"/>
              <a:buChar char="•"/>
            </a:pPr>
            <a:r>
              <a:rPr lang="en-US" sz="2200" b="0" dirty="0">
                <a:solidFill>
                  <a:schemeClr val="tx1"/>
                </a:solidFill>
              </a:rPr>
              <a:t>Include cost estimates for both active data storage and long-term preservation &amp; storage.</a:t>
            </a:r>
            <a:endParaRPr lang="en-GB" sz="2200" b="0" dirty="0">
              <a:solidFill>
                <a:schemeClr val="tx1"/>
              </a:solidFill>
            </a:endParaRPr>
          </a:p>
          <a:p>
            <a:pPr marL="342900" indent="-342900">
              <a:buClr>
                <a:srgbClr val="009999"/>
              </a:buClr>
              <a:buFont typeface="Arial" panose="020B0604020202020204" pitchFamily="34" charset="0"/>
              <a:buChar char="•"/>
            </a:pPr>
            <a:r>
              <a:rPr lang="en-US" sz="2200" b="0" dirty="0">
                <a:solidFill>
                  <a:schemeClr val="tx1"/>
                </a:solidFill>
              </a:rPr>
              <a:t>Be realistic about the human time and effort required, e.g. for data cleaning or </a:t>
            </a:r>
            <a:r>
              <a:rPr lang="en-GB" sz="2200" b="0" dirty="0">
                <a:solidFill>
                  <a:schemeClr val="tx1"/>
                </a:solidFill>
              </a:rPr>
              <a:t>anonymisation</a:t>
            </a:r>
            <a:r>
              <a:rPr lang="en-US" sz="2200" b="0" dirty="0">
                <a:solidFill>
                  <a:schemeClr val="tx1"/>
                </a:solidFill>
              </a:rPr>
              <a:t>.</a:t>
            </a:r>
            <a:endParaRPr lang="en-GB" sz="2200" b="0" dirty="0">
              <a:solidFill>
                <a:schemeClr val="tx1"/>
              </a:solidFill>
            </a:endParaRPr>
          </a:p>
          <a:p>
            <a:pPr marL="342900" indent="-342900">
              <a:buClr>
                <a:srgbClr val="009999"/>
              </a:buClr>
              <a:buFont typeface="Arial" panose="020B0604020202020204" pitchFamily="34" charset="0"/>
              <a:buChar char="•"/>
            </a:pPr>
            <a:r>
              <a:rPr lang="en-US" sz="2200" b="0" dirty="0">
                <a:solidFill>
                  <a:schemeClr val="tx1"/>
                </a:solidFill>
              </a:rPr>
              <a:t>Show that funds will be used efficiently and effectively.</a:t>
            </a:r>
          </a:p>
          <a:p>
            <a:pPr marL="342900" indent="-342900">
              <a:buClr>
                <a:srgbClr val="009999"/>
              </a:buClr>
              <a:buFont typeface="Arial" panose="020B0604020202020204" pitchFamily="34" charset="0"/>
              <a:buChar char="•"/>
            </a:pPr>
            <a:r>
              <a:rPr lang="en-US" sz="2200" b="0" dirty="0">
                <a:solidFill>
                  <a:schemeClr val="tx1"/>
                </a:solidFill>
              </a:rPr>
              <a:t>Some funders require named individuals to take responsibility for RDM tasks – think about the best people on a team to do specific tasks</a:t>
            </a:r>
          </a:p>
          <a:p>
            <a:pPr marL="342900" indent="-342900">
              <a:buClr>
                <a:srgbClr val="009999"/>
              </a:buClr>
              <a:buFont typeface="Arial" panose="020B0604020202020204" pitchFamily="34" charset="0"/>
              <a:buChar char="•"/>
            </a:pPr>
            <a:r>
              <a:rPr lang="en-US" sz="2200" b="0" dirty="0">
                <a:solidFill>
                  <a:schemeClr val="tx1"/>
                </a:solidFill>
              </a:rPr>
              <a:t>UKDA provides costing guidance: </a:t>
            </a:r>
            <a:r>
              <a:rPr lang="en-US" sz="1800" b="0" dirty="0">
                <a:solidFill>
                  <a:schemeClr val="tx1"/>
                </a:solidFill>
                <a:hlinkClick r:id="rId3"/>
              </a:rPr>
              <a:t>https://www.ukdataservice.ac.uk/manage-data/plan/costing</a:t>
            </a:r>
            <a:r>
              <a:rPr lang="en-US" sz="1800" b="0" dirty="0">
                <a:solidFill>
                  <a:schemeClr val="tx1"/>
                </a:solidFill>
              </a:rPr>
              <a:t> </a:t>
            </a:r>
            <a:endParaRPr lang="en-GB" sz="2200" b="0" dirty="0">
              <a:solidFill>
                <a:schemeClr val="tx1"/>
              </a:solidFill>
            </a:endParaRPr>
          </a:p>
          <a:p>
            <a:endParaRPr lang="en-GB" dirty="0"/>
          </a:p>
          <a:p>
            <a:endParaRPr lang="en-GB" dirty="0"/>
          </a:p>
          <a:p>
            <a:pPr lvl="1"/>
            <a:endParaRPr lang="en-GB" dirty="0"/>
          </a:p>
        </p:txBody>
      </p:sp>
    </p:spTree>
    <p:extLst>
      <p:ext uri="{BB962C8B-B14F-4D97-AF65-F5344CB8AC3E}">
        <p14:creationId xmlns:p14="http://schemas.microsoft.com/office/powerpoint/2010/main" val="172312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B386-DC71-4070-A493-F9A7ED5FB1FF}"/>
              </a:ext>
            </a:extLst>
          </p:cNvPr>
          <p:cNvSpPr>
            <a:spLocks noGrp="1"/>
          </p:cNvSpPr>
          <p:nvPr>
            <p:ph type="ctrTitle"/>
          </p:nvPr>
        </p:nvSpPr>
        <p:spPr/>
        <p:txBody>
          <a:bodyPr/>
          <a:lstStyle/>
          <a:p>
            <a:r>
              <a:rPr lang="en-GB" dirty="0"/>
              <a:t>Writing your DMP – Section 7</a:t>
            </a:r>
          </a:p>
        </p:txBody>
      </p:sp>
      <p:sp>
        <p:nvSpPr>
          <p:cNvPr id="5" name="Content Placeholder 4">
            <a:extLst>
              <a:ext uri="{FF2B5EF4-FFF2-40B4-BE49-F238E27FC236}">
                <a16:creationId xmlns:a16="http://schemas.microsoft.com/office/drawing/2014/main" id="{EBDD3E7B-9EF8-4C6D-B047-BC1EF9A7E9CC}"/>
              </a:ext>
            </a:extLst>
          </p:cNvPr>
          <p:cNvSpPr>
            <a:spLocks noGrp="1"/>
          </p:cNvSpPr>
          <p:nvPr>
            <p:ph idx="10"/>
          </p:nvPr>
        </p:nvSpPr>
        <p:spPr/>
        <p:txBody>
          <a:bodyPr/>
          <a:lstStyle/>
          <a:p>
            <a:endParaRPr lang="en-GB" dirty="0"/>
          </a:p>
          <a:p>
            <a:pPr algn="ctr"/>
            <a:r>
              <a:rPr lang="en-GB" dirty="0"/>
              <a:t>Continue in DMPonline and answer the question(s) in </a:t>
            </a:r>
          </a:p>
          <a:p>
            <a:pPr algn="ctr"/>
            <a:r>
              <a:rPr lang="en-GB" dirty="0"/>
              <a:t>section 7</a:t>
            </a:r>
          </a:p>
        </p:txBody>
      </p:sp>
    </p:spTree>
    <p:extLst>
      <p:ext uri="{BB962C8B-B14F-4D97-AF65-F5344CB8AC3E}">
        <p14:creationId xmlns:p14="http://schemas.microsoft.com/office/powerpoint/2010/main" val="1229907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Supporting you with RDM</a:t>
            </a:r>
          </a:p>
        </p:txBody>
      </p:sp>
      <p:sp>
        <p:nvSpPr>
          <p:cNvPr id="5" name="Text Placeholder 4">
            <a:extLst>
              <a:ext uri="{FF2B5EF4-FFF2-40B4-BE49-F238E27FC236}">
                <a16:creationId xmlns:a16="http://schemas.microsoft.com/office/drawing/2014/main" id="{2717C4F9-4ED5-46BC-8B35-B17DF8858D41}"/>
              </a:ext>
            </a:extLst>
          </p:cNvPr>
          <p:cNvSpPr>
            <a:spLocks noGrp="1"/>
          </p:cNvSpPr>
          <p:nvPr>
            <p:ph type="body" sz="quarter" idx="10"/>
          </p:nvPr>
        </p:nvSpPr>
        <p:spPr/>
        <p:txBody>
          <a:bodyPr/>
          <a:lstStyle/>
          <a:p>
            <a:r>
              <a:rPr lang="en-GB" dirty="0"/>
              <a:t>We’re here to help</a:t>
            </a:r>
          </a:p>
        </p:txBody>
      </p:sp>
      <p:pic>
        <p:nvPicPr>
          <p:cNvPr id="6" name="Content Placeholder 5" descr="A close up of text on a white background&#10;&#10;Description automatically generated">
            <a:extLst>
              <a:ext uri="{FF2B5EF4-FFF2-40B4-BE49-F238E27FC236}">
                <a16:creationId xmlns:a16="http://schemas.microsoft.com/office/drawing/2014/main" id="{2FE9E752-3334-4CC9-9593-DB9027AFEB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9636" y="2154004"/>
            <a:ext cx="6552728" cy="4197638"/>
          </a:xfrm>
        </p:spPr>
      </p:pic>
    </p:spTree>
    <p:extLst>
      <p:ext uri="{BB962C8B-B14F-4D97-AF65-F5344CB8AC3E}">
        <p14:creationId xmlns:p14="http://schemas.microsoft.com/office/powerpoint/2010/main" val="341099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DE595-3A46-4BF7-BB67-0687915F924A}"/>
              </a:ext>
            </a:extLst>
          </p:cNvPr>
          <p:cNvSpPr>
            <a:spLocks noGrp="1"/>
          </p:cNvSpPr>
          <p:nvPr>
            <p:ph type="ctrTitle"/>
          </p:nvPr>
        </p:nvSpPr>
        <p:spPr/>
        <p:txBody>
          <a:bodyPr/>
          <a:lstStyle/>
          <a:p>
            <a:r>
              <a:rPr lang="en-GB" dirty="0"/>
              <a:t>Research data support</a:t>
            </a:r>
          </a:p>
        </p:txBody>
      </p:sp>
      <p:sp>
        <p:nvSpPr>
          <p:cNvPr id="2" name="Content Placeholder 1">
            <a:extLst>
              <a:ext uri="{FF2B5EF4-FFF2-40B4-BE49-F238E27FC236}">
                <a16:creationId xmlns:a16="http://schemas.microsoft.com/office/drawing/2014/main" id="{C802E7D0-0151-46E5-82E5-D81248401C73}"/>
              </a:ext>
            </a:extLst>
          </p:cNvPr>
          <p:cNvSpPr>
            <a:spLocks noGrp="1"/>
          </p:cNvSpPr>
          <p:nvPr>
            <p:ph idx="10"/>
          </p:nvPr>
        </p:nvSpPr>
        <p:spPr>
          <a:xfrm>
            <a:off x="741280" y="1476600"/>
            <a:ext cx="10827328" cy="4905197"/>
          </a:xfrm>
        </p:spPr>
        <p:txBody>
          <a:bodyPr/>
          <a:lstStyle/>
          <a:p>
            <a:r>
              <a:rPr lang="en-GB" dirty="0"/>
              <a:t>Informatics Computing Helpdesk: </a:t>
            </a:r>
            <a:r>
              <a:rPr lang="en-GB" sz="2000" b="0" dirty="0">
                <a:solidFill>
                  <a:schemeClr val="tx1"/>
                </a:solidFill>
                <a:hlinkClick r:id="rId2"/>
              </a:rPr>
              <a:t>https://computing.help.inf.ed.ac.uk/help-desk</a:t>
            </a:r>
            <a:r>
              <a:rPr lang="en-GB" sz="2000" b="0" dirty="0">
                <a:solidFill>
                  <a:schemeClr val="tx1"/>
                </a:solidFill>
              </a:rPr>
              <a:t> </a:t>
            </a:r>
          </a:p>
          <a:p>
            <a:endParaRPr lang="en-GB" sz="2000" dirty="0"/>
          </a:p>
          <a:p>
            <a:pPr>
              <a:lnSpc>
                <a:spcPct val="150000"/>
              </a:lnSpc>
            </a:pPr>
            <a:r>
              <a:rPr lang="en-GB" sz="2400" b="0" dirty="0"/>
              <a:t>General RDM queries can be sent to </a:t>
            </a:r>
            <a:r>
              <a:rPr lang="en-GB" sz="2400" b="0" dirty="0">
                <a:hlinkClick r:id="rId3"/>
              </a:rPr>
              <a:t>data-support@ed.ac.uk</a:t>
            </a:r>
            <a:r>
              <a:rPr lang="en-GB" sz="2400" b="0" dirty="0"/>
              <a:t> </a:t>
            </a:r>
          </a:p>
          <a:p>
            <a:pPr>
              <a:lnSpc>
                <a:spcPct val="150000"/>
              </a:lnSpc>
            </a:pPr>
            <a:r>
              <a:rPr lang="en-GB" sz="2400" b="0" dirty="0"/>
              <a:t>RDM website: </a:t>
            </a:r>
            <a:r>
              <a:rPr lang="en-GB" sz="2400" b="0" dirty="0">
                <a:hlinkClick r:id="rId4"/>
              </a:rPr>
              <a:t>http://www.ed.ac.uk/is/research-data-service</a:t>
            </a:r>
            <a:r>
              <a:rPr lang="en-GB" sz="2400" b="0" dirty="0"/>
              <a:t>   </a:t>
            </a:r>
          </a:p>
          <a:p>
            <a:pPr>
              <a:lnSpc>
                <a:spcPct val="150000"/>
              </a:lnSpc>
            </a:pPr>
            <a:r>
              <a:rPr lang="en-GB" sz="2400" b="0" dirty="0"/>
              <a:t>RDM blog: </a:t>
            </a:r>
            <a:r>
              <a:rPr lang="en-GB" sz="2400" b="0" dirty="0">
                <a:hlinkClick r:id="rId5"/>
              </a:rPr>
              <a:t>http://datablog.is.ed.ac.uk</a:t>
            </a:r>
            <a:r>
              <a:rPr lang="en-GB" sz="2400" b="0" dirty="0"/>
              <a:t>  </a:t>
            </a:r>
          </a:p>
          <a:p>
            <a:pPr>
              <a:lnSpc>
                <a:spcPct val="150000"/>
              </a:lnSpc>
            </a:pPr>
            <a:r>
              <a:rPr lang="en-GB" sz="2400" b="0" dirty="0"/>
              <a:t>RDM training at the University of Edinburgh:</a:t>
            </a:r>
          </a:p>
          <a:p>
            <a:pPr>
              <a:lnSpc>
                <a:spcPct val="150000"/>
              </a:lnSpc>
            </a:pPr>
            <a:r>
              <a:rPr lang="en-GB" sz="2400" b="0" dirty="0">
                <a:hlinkClick r:id="rId6"/>
              </a:rPr>
              <a:t>www.ed.ac.uk/information-services/research-support/research-data-service/training</a:t>
            </a:r>
            <a:r>
              <a:rPr lang="en-GB" sz="2400" b="0" dirty="0"/>
              <a:t> </a:t>
            </a:r>
          </a:p>
          <a:p>
            <a:endParaRPr lang="en-GB" dirty="0"/>
          </a:p>
          <a:p>
            <a:br>
              <a:rPr lang="en-GB" dirty="0"/>
            </a:br>
            <a:endParaRPr lang="en-GB" dirty="0"/>
          </a:p>
        </p:txBody>
      </p:sp>
    </p:spTree>
    <p:extLst>
      <p:ext uri="{BB962C8B-B14F-4D97-AF65-F5344CB8AC3E}">
        <p14:creationId xmlns:p14="http://schemas.microsoft.com/office/powerpoint/2010/main" val="195120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7BFE5-ADA4-4183-ADD0-A1CFB3E5A6E1}"/>
              </a:ext>
            </a:extLst>
          </p:cNvPr>
          <p:cNvSpPr>
            <a:spLocks noGrp="1"/>
          </p:cNvSpPr>
          <p:nvPr>
            <p:ph type="ctrTitle"/>
          </p:nvPr>
        </p:nvSpPr>
        <p:spPr/>
        <p:txBody>
          <a:bodyPr/>
          <a:lstStyle/>
          <a:p>
            <a:r>
              <a:rPr lang="en-GB" dirty="0"/>
              <a:t>Essential Tips</a:t>
            </a:r>
          </a:p>
        </p:txBody>
      </p:sp>
      <p:sp>
        <p:nvSpPr>
          <p:cNvPr id="4" name="Content Placeholder 3">
            <a:extLst>
              <a:ext uri="{FF2B5EF4-FFF2-40B4-BE49-F238E27FC236}">
                <a16:creationId xmlns:a16="http://schemas.microsoft.com/office/drawing/2014/main" id="{20A11A8C-5560-4EFF-8B7C-2CBBB511FAED}"/>
              </a:ext>
            </a:extLst>
          </p:cNvPr>
          <p:cNvSpPr>
            <a:spLocks noGrp="1"/>
          </p:cNvSpPr>
          <p:nvPr>
            <p:ph idx="10"/>
          </p:nvPr>
        </p:nvSpPr>
        <p:spPr/>
        <p:txBody>
          <a:bodyPr/>
          <a:lstStyle/>
          <a:p>
            <a:pPr marL="342000" indent="-342000">
              <a:lnSpc>
                <a:spcPct val="125000"/>
              </a:lnSpc>
              <a:buClr>
                <a:srgbClr val="009999"/>
              </a:buClr>
              <a:buFont typeface="Arial" panose="020B0604020202020204" pitchFamily="34" charset="0"/>
              <a:buChar char="•"/>
            </a:pPr>
            <a:r>
              <a:rPr lang="en-GB" b="0" dirty="0">
                <a:solidFill>
                  <a:schemeClr val="tx1"/>
                </a:solidFill>
              </a:rPr>
              <a:t>Keep your DMP short and specific;</a:t>
            </a:r>
          </a:p>
          <a:p>
            <a:pPr marL="342000" indent="-342000">
              <a:lnSpc>
                <a:spcPct val="125000"/>
              </a:lnSpc>
              <a:buClr>
                <a:srgbClr val="009999"/>
              </a:buClr>
              <a:buFont typeface="Arial" panose="020B0604020202020204" pitchFamily="34" charset="0"/>
              <a:buChar char="•"/>
            </a:pPr>
            <a:r>
              <a:rPr lang="en-GB" b="0" dirty="0">
                <a:solidFill>
                  <a:schemeClr val="tx1"/>
                </a:solidFill>
              </a:rPr>
              <a:t>Seek advice from within your school / institute;</a:t>
            </a:r>
          </a:p>
          <a:p>
            <a:pPr marL="342000" indent="-342000">
              <a:lnSpc>
                <a:spcPct val="125000"/>
              </a:lnSpc>
              <a:buClr>
                <a:srgbClr val="009999"/>
              </a:buClr>
              <a:buFont typeface="Arial" panose="020B0604020202020204" pitchFamily="34" charset="0"/>
              <a:buChar char="•"/>
            </a:pPr>
            <a:r>
              <a:rPr lang="en-GB" b="0" dirty="0">
                <a:solidFill>
                  <a:schemeClr val="tx1"/>
                </a:solidFill>
              </a:rPr>
              <a:t>Start early, don’t leave it till the last minute;</a:t>
            </a:r>
          </a:p>
          <a:p>
            <a:pPr marL="342000" indent="-342000">
              <a:lnSpc>
                <a:spcPct val="125000"/>
              </a:lnSpc>
              <a:buClr>
                <a:srgbClr val="009999"/>
              </a:buClr>
              <a:buFont typeface="Arial" panose="020B0604020202020204" pitchFamily="34" charset="0"/>
              <a:buChar char="•"/>
            </a:pPr>
            <a:r>
              <a:rPr lang="en-GB" b="0" dirty="0">
                <a:solidFill>
                  <a:schemeClr val="tx1"/>
                </a:solidFill>
              </a:rPr>
              <a:t>Ensure that your ethics application, DPIA, &amp; DMP are consistent;</a:t>
            </a:r>
          </a:p>
          <a:p>
            <a:pPr marL="342000" indent="-342000">
              <a:lnSpc>
                <a:spcPct val="125000"/>
              </a:lnSpc>
              <a:buClr>
                <a:srgbClr val="009999"/>
              </a:buClr>
              <a:buFont typeface="Arial" panose="020B0604020202020204" pitchFamily="34" charset="0"/>
              <a:buChar char="•"/>
            </a:pPr>
            <a:r>
              <a:rPr lang="en-GB" b="0" dirty="0">
                <a:solidFill>
                  <a:schemeClr val="tx1"/>
                </a:solidFill>
              </a:rPr>
              <a:t>A DMP is a living document – keep it up-to-date;</a:t>
            </a:r>
          </a:p>
          <a:p>
            <a:pPr marL="342000" indent="-342000">
              <a:lnSpc>
                <a:spcPct val="125000"/>
              </a:lnSpc>
              <a:buClr>
                <a:srgbClr val="009999"/>
              </a:buClr>
              <a:buFont typeface="Arial" panose="020B0604020202020204" pitchFamily="34" charset="0"/>
              <a:buChar char="•"/>
            </a:pPr>
            <a:r>
              <a:rPr lang="en-GB" b="0" dirty="0">
                <a:solidFill>
                  <a:schemeClr val="tx1"/>
                </a:solidFill>
              </a:rPr>
              <a:t>Ensure all team members have read, understood, and agree with the DMP.</a:t>
            </a:r>
          </a:p>
          <a:p>
            <a:endParaRPr lang="en-GB" dirty="0"/>
          </a:p>
        </p:txBody>
      </p:sp>
    </p:spTree>
    <p:extLst>
      <p:ext uri="{BB962C8B-B14F-4D97-AF65-F5344CB8AC3E}">
        <p14:creationId xmlns:p14="http://schemas.microsoft.com/office/powerpoint/2010/main" val="3524087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E3E8-B94A-4218-A24C-48531BBC8A42}"/>
              </a:ext>
            </a:extLst>
          </p:cNvPr>
          <p:cNvSpPr>
            <a:spLocks noGrp="1"/>
          </p:cNvSpPr>
          <p:nvPr>
            <p:ph type="ctrTitle"/>
          </p:nvPr>
        </p:nvSpPr>
        <p:spPr/>
        <p:txBody>
          <a:bodyPr/>
          <a:lstStyle/>
          <a:p>
            <a:r>
              <a:rPr lang="en-GB" dirty="0"/>
              <a:t>Other places to get support</a:t>
            </a:r>
          </a:p>
        </p:txBody>
      </p:sp>
      <p:sp>
        <p:nvSpPr>
          <p:cNvPr id="2" name="Content Placeholder 1">
            <a:extLst>
              <a:ext uri="{FF2B5EF4-FFF2-40B4-BE49-F238E27FC236}">
                <a16:creationId xmlns:a16="http://schemas.microsoft.com/office/drawing/2014/main" id="{8B084930-3767-4177-9DE6-5B863D39F7BC}"/>
              </a:ext>
            </a:extLst>
          </p:cNvPr>
          <p:cNvSpPr>
            <a:spLocks noGrp="1"/>
          </p:cNvSpPr>
          <p:nvPr>
            <p:ph idx="10"/>
          </p:nvPr>
        </p:nvSpPr>
        <p:spPr/>
        <p:txBody>
          <a:bodyPr/>
          <a:lstStyle/>
          <a:p>
            <a:pPr>
              <a:lnSpc>
                <a:spcPct val="150000"/>
              </a:lnSpc>
            </a:pPr>
            <a:r>
              <a:rPr lang="en-GB" sz="2400" b="0" dirty="0"/>
              <a:t>Information Security: </a:t>
            </a:r>
            <a:r>
              <a:rPr lang="en-GB" sz="2400" b="0" dirty="0">
                <a:hlinkClick r:id="rId2"/>
              </a:rPr>
              <a:t>https://www.ed.ac.uk/infosec</a:t>
            </a:r>
            <a:endParaRPr lang="en-GB" sz="2400" b="0" dirty="0"/>
          </a:p>
          <a:p>
            <a:pPr>
              <a:lnSpc>
                <a:spcPct val="150000"/>
              </a:lnSpc>
            </a:pPr>
            <a:r>
              <a:rPr lang="en-GB" sz="2400" b="0" dirty="0"/>
              <a:t>Data Protection Office: </a:t>
            </a:r>
            <a:r>
              <a:rPr lang="en-GB" sz="2400" b="0" dirty="0">
                <a:hlinkClick r:id="rId3"/>
              </a:rPr>
              <a:t>https://www.ed.ac.uk/data-protection</a:t>
            </a:r>
            <a:r>
              <a:rPr lang="en-GB" sz="2400" b="0" dirty="0"/>
              <a:t> </a:t>
            </a:r>
          </a:p>
          <a:p>
            <a:pPr>
              <a:lnSpc>
                <a:spcPct val="150000"/>
              </a:lnSpc>
            </a:pPr>
            <a:r>
              <a:rPr lang="en-GB" sz="2400" b="0" dirty="0"/>
              <a:t>Records Management: </a:t>
            </a:r>
            <a:r>
              <a:rPr lang="en-GB" sz="2400" b="0" dirty="0">
                <a:hlinkClick r:id="rId4"/>
              </a:rPr>
              <a:t>https://www.ed.ac.uk/records-management</a:t>
            </a:r>
            <a:endParaRPr lang="en-GB" sz="2400" b="0" dirty="0"/>
          </a:p>
          <a:p>
            <a:pPr>
              <a:lnSpc>
                <a:spcPct val="150000"/>
              </a:lnSpc>
            </a:pPr>
            <a:r>
              <a:rPr lang="en-GB" sz="2400" b="0" dirty="0"/>
              <a:t>Institute of Academic Development: </a:t>
            </a:r>
            <a:r>
              <a:rPr lang="en-GB" sz="2400" b="0" dirty="0">
                <a:hlinkClick r:id="rId5"/>
              </a:rPr>
              <a:t>https://www.ed.ac.uk/institute-academic-development/research-roles</a:t>
            </a:r>
            <a:r>
              <a:rPr lang="en-GB" sz="2400" b="0" dirty="0"/>
              <a:t> </a:t>
            </a:r>
          </a:p>
          <a:p>
            <a:pPr>
              <a:lnSpc>
                <a:spcPct val="150000"/>
              </a:lnSpc>
            </a:pPr>
            <a:r>
              <a:rPr lang="en-GB" sz="2400" b="0" dirty="0"/>
              <a:t>Edinburgh Innovations: </a:t>
            </a:r>
            <a:r>
              <a:rPr lang="en-GB" sz="2400" b="0" dirty="0">
                <a:hlinkClick r:id="rId6"/>
              </a:rPr>
              <a:t>https://www.ed.ac.uk/edinburgh-innovations</a:t>
            </a:r>
            <a:r>
              <a:rPr lang="en-GB" sz="2400" b="0" dirty="0"/>
              <a:t> </a:t>
            </a:r>
          </a:p>
        </p:txBody>
      </p:sp>
    </p:spTree>
    <p:extLst>
      <p:ext uri="{BB962C8B-B14F-4D97-AF65-F5344CB8AC3E}">
        <p14:creationId xmlns:p14="http://schemas.microsoft.com/office/powerpoint/2010/main" val="1833809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MANTRA</a:t>
            </a:r>
          </a:p>
        </p:txBody>
      </p:sp>
      <p:sp>
        <p:nvSpPr>
          <p:cNvPr id="3" name="Content Placeholder 2"/>
          <p:cNvSpPr>
            <a:spLocks noGrp="1"/>
          </p:cNvSpPr>
          <p:nvPr>
            <p:ph idx="10"/>
          </p:nvPr>
        </p:nvSpPr>
        <p:spPr>
          <a:xfrm>
            <a:off x="741279" y="1268760"/>
            <a:ext cx="6425237" cy="5121221"/>
          </a:xfrm>
        </p:spPr>
        <p:txBody>
          <a:bodyPr>
            <a:normAutofit fontScale="25000" lnSpcReduction="20000"/>
          </a:bodyPr>
          <a:lstStyle/>
          <a:p>
            <a:pPr>
              <a:lnSpc>
                <a:spcPct val="130000"/>
              </a:lnSpc>
              <a:spcBef>
                <a:spcPts val="600"/>
              </a:spcBef>
            </a:pPr>
            <a:r>
              <a:rPr lang="en-GB" sz="9600" dirty="0"/>
              <a:t>MANTRA is an internationally recognized self-paced online training course developed for PGR’s and early career researchers in data management issues.</a:t>
            </a:r>
          </a:p>
          <a:p>
            <a:pPr>
              <a:lnSpc>
                <a:spcPct val="130000"/>
              </a:lnSpc>
              <a:spcBef>
                <a:spcPts val="600"/>
              </a:spcBef>
            </a:pPr>
            <a:r>
              <a:rPr lang="en-GB" sz="9600" b="0" dirty="0">
                <a:solidFill>
                  <a:schemeClr val="tx1"/>
                </a:solidFill>
              </a:rPr>
              <a:t>Anyone doing a research project will benefit from at least some part of the training (and you can pick and choose).</a:t>
            </a:r>
          </a:p>
          <a:p>
            <a:pPr>
              <a:lnSpc>
                <a:spcPct val="130000"/>
              </a:lnSpc>
              <a:spcBef>
                <a:spcPts val="600"/>
              </a:spcBef>
            </a:pPr>
            <a:r>
              <a:rPr lang="en-GB" sz="9600" b="0" dirty="0">
                <a:solidFill>
                  <a:schemeClr val="tx1"/>
                </a:solidFill>
              </a:rPr>
              <a:t>Data handling exercises with open datasets in 4 analytical packages: R, SPSS, NVivo, ArcGIS.</a:t>
            </a:r>
          </a:p>
          <a:p>
            <a:endParaRPr lang="en-GB" dirty="0"/>
          </a:p>
        </p:txBody>
      </p:sp>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7245571" y="2586954"/>
            <a:ext cx="4265392" cy="2138190"/>
          </a:xfrm>
        </p:spPr>
      </p:pic>
      <p:sp>
        <p:nvSpPr>
          <p:cNvPr id="6" name="TextBox 5"/>
          <p:cNvSpPr txBox="1"/>
          <p:nvPr/>
        </p:nvSpPr>
        <p:spPr>
          <a:xfrm>
            <a:off x="7162328" y="5301208"/>
            <a:ext cx="3902224" cy="369332"/>
          </a:xfrm>
          <a:prstGeom prst="rect">
            <a:avLst/>
          </a:prstGeom>
          <a:noFill/>
        </p:spPr>
        <p:txBody>
          <a:bodyPr wrap="square" rtlCol="0">
            <a:spAutoFit/>
          </a:bodyPr>
          <a:lstStyle/>
          <a:p>
            <a:pPr algn="ctr"/>
            <a:r>
              <a:rPr lang="en-GB">
                <a:solidFill>
                  <a:srgbClr val="000000"/>
                </a:solidFill>
                <a:cs typeface="Arial" pitchFamily="34" charset="0"/>
                <a:hlinkClick r:id="rId4"/>
              </a:rPr>
              <a:t>https://mantra.edina.ac.uk</a:t>
            </a:r>
            <a:r>
              <a:rPr lang="en-GB">
                <a:solidFill>
                  <a:srgbClr val="000000"/>
                </a:solidFill>
                <a:cs typeface="Arial" pitchFamily="34" charset="0"/>
              </a:rPr>
              <a:t> </a:t>
            </a:r>
            <a:endParaRPr lang="en-GB" dirty="0">
              <a:solidFill>
                <a:srgbClr val="000000"/>
              </a:solidFill>
            </a:endParaRPr>
          </a:p>
        </p:txBody>
      </p:sp>
    </p:spTree>
    <p:extLst>
      <p:ext uri="{BB962C8B-B14F-4D97-AF65-F5344CB8AC3E}">
        <p14:creationId xmlns:p14="http://schemas.microsoft.com/office/powerpoint/2010/main" val="1645837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288" y="532590"/>
            <a:ext cx="8869104" cy="903414"/>
          </a:xfrm>
        </p:spPr>
        <p:txBody>
          <a:bodyPr/>
          <a:lstStyle/>
          <a:p>
            <a:r>
              <a:rPr lang="en-GB" dirty="0"/>
              <a:t>Research Data Management &amp; Sharing MOOC</a:t>
            </a:r>
          </a:p>
        </p:txBody>
      </p:sp>
      <p:sp>
        <p:nvSpPr>
          <p:cNvPr id="3" name="Content Placeholder 2"/>
          <p:cNvSpPr>
            <a:spLocks noGrp="1"/>
          </p:cNvSpPr>
          <p:nvPr>
            <p:ph idx="10"/>
          </p:nvPr>
        </p:nvSpPr>
        <p:spPr/>
        <p:txBody>
          <a:bodyPr/>
          <a:lstStyle/>
          <a:p>
            <a:r>
              <a:rPr lang="en-US" altLang="en-US" sz="2400" dirty="0"/>
              <a:t>Free online course to provide learners with an introduction to research data management and sharing.</a:t>
            </a:r>
          </a:p>
          <a:p>
            <a:pPr>
              <a:lnSpc>
                <a:spcPct val="110000"/>
              </a:lnSpc>
              <a:spcBef>
                <a:spcPts val="600"/>
              </a:spcBef>
            </a:pPr>
            <a:r>
              <a:rPr lang="en-GB" sz="2400" b="0" dirty="0">
                <a:solidFill>
                  <a:schemeClr val="tx1"/>
                </a:solidFill>
              </a:rPr>
              <a:t>Developed by the University of North Carolina at Chapel Hill (CRADLE project) in collaboration with EDINA at the University of Edinburgh.</a:t>
            </a:r>
            <a:endParaRPr lang="en-US" altLang="en-US" sz="2400" b="0" dirty="0">
              <a:solidFill>
                <a:schemeClr val="tx1"/>
              </a:solidFill>
            </a:endParaRPr>
          </a:p>
          <a:p>
            <a:pPr>
              <a:lnSpc>
                <a:spcPct val="110000"/>
              </a:lnSpc>
              <a:spcBef>
                <a:spcPts val="600"/>
              </a:spcBef>
            </a:pPr>
            <a:r>
              <a:rPr lang="en-GB" sz="2400" b="0" dirty="0">
                <a:solidFill>
                  <a:schemeClr val="tx1"/>
                </a:solidFill>
              </a:rPr>
              <a:t>Learners can obtain a certificate as an official recognition for their work.</a:t>
            </a:r>
            <a:endParaRPr lang="en-US" altLang="en-US" sz="2400" b="0" dirty="0">
              <a:solidFill>
                <a:schemeClr val="tx1"/>
              </a:solidFill>
            </a:endParaRPr>
          </a:p>
          <a:p>
            <a:endParaRPr lang="en-GB" dirty="0"/>
          </a:p>
        </p:txBody>
      </p:sp>
      <p:pic>
        <p:nvPicPr>
          <p:cNvPr id="5" name="Content Placeholder 4"/>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6452691" y="1919538"/>
            <a:ext cx="4761905" cy="4019048"/>
          </a:xfrm>
        </p:spPr>
      </p:pic>
      <p:sp>
        <p:nvSpPr>
          <p:cNvPr id="6" name="TextBox 5"/>
          <p:cNvSpPr txBox="1"/>
          <p:nvPr/>
        </p:nvSpPr>
        <p:spPr>
          <a:xfrm>
            <a:off x="6888088" y="5950517"/>
            <a:ext cx="4176464" cy="276999"/>
          </a:xfrm>
          <a:prstGeom prst="rect">
            <a:avLst/>
          </a:prstGeom>
          <a:noFill/>
        </p:spPr>
        <p:txBody>
          <a:bodyPr wrap="square" rtlCol="0">
            <a:spAutoFit/>
          </a:bodyPr>
          <a:lstStyle/>
          <a:p>
            <a:pPr lvl="1">
              <a:spcAft>
                <a:spcPts val="600"/>
              </a:spcAft>
            </a:pPr>
            <a:r>
              <a:rPr lang="en-GB" sz="1200" dirty="0">
                <a:solidFill>
                  <a:srgbClr val="000000"/>
                </a:solidFill>
                <a:hlinkClick r:id="rId3" tooltip="Research Data and Sharing MOOC"/>
              </a:rPr>
              <a:t>https://www.coursera.org/learn/data-management</a:t>
            </a:r>
            <a:endParaRPr lang="en-GB" sz="1200" dirty="0">
              <a:solidFill>
                <a:srgbClr val="000000"/>
              </a:solidFill>
            </a:endParaRPr>
          </a:p>
        </p:txBody>
      </p:sp>
    </p:spTree>
    <p:extLst>
      <p:ext uri="{BB962C8B-B14F-4D97-AF65-F5344CB8AC3E}">
        <p14:creationId xmlns:p14="http://schemas.microsoft.com/office/powerpoint/2010/main" val="649663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4BA06-408B-4AD2-A0D0-B56CE0966319}"/>
              </a:ext>
            </a:extLst>
          </p:cNvPr>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251559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New Research Data Management policy</a:t>
            </a:r>
          </a:p>
        </p:txBody>
      </p:sp>
      <p:sp>
        <p:nvSpPr>
          <p:cNvPr id="3" name="Text Placeholder 2"/>
          <p:cNvSpPr>
            <a:spLocks noGrp="1"/>
          </p:cNvSpPr>
          <p:nvPr>
            <p:ph type="body" sz="quarter" idx="10"/>
          </p:nvPr>
        </p:nvSpPr>
        <p:spPr/>
        <p:txBody>
          <a:bodyPr/>
          <a:lstStyle/>
          <a:p>
            <a:r>
              <a:rPr lang="en-GB"/>
              <a:t>What does the policy mean for me? </a:t>
            </a:r>
          </a:p>
        </p:txBody>
      </p:sp>
      <p:sp>
        <p:nvSpPr>
          <p:cNvPr id="4" name="Content Placeholder 3"/>
          <p:cNvSpPr>
            <a:spLocks noGrp="1"/>
          </p:cNvSpPr>
          <p:nvPr>
            <p:ph sz="half" idx="1"/>
          </p:nvPr>
        </p:nvSpPr>
        <p:spPr>
          <a:xfrm>
            <a:off x="755289" y="2398266"/>
            <a:ext cx="9480393" cy="3815922"/>
          </a:xfrm>
        </p:spPr>
        <p:txBody>
          <a:bodyPr/>
          <a:lstStyle/>
          <a:p>
            <a:pPr marL="342900" indent="-342900">
              <a:spcBef>
                <a:spcPts val="0"/>
              </a:spcBef>
              <a:buFont typeface="Arial" panose="020B0604020202020204" pitchFamily="34" charset="0"/>
              <a:buChar char="•"/>
            </a:pPr>
            <a:r>
              <a:rPr lang="en-GB" sz="2000" b="0" dirty="0">
                <a:solidFill>
                  <a:schemeClr val="tx1"/>
                </a:solidFill>
              </a:rPr>
              <a:t>You </a:t>
            </a:r>
            <a:r>
              <a:rPr lang="en-GB" sz="2000" b="0" dirty="0">
                <a:solidFill>
                  <a:schemeClr val="accent2"/>
                </a:solidFill>
              </a:rPr>
              <a:t>must</a:t>
            </a:r>
            <a:r>
              <a:rPr lang="en-GB" sz="2000" b="0" dirty="0">
                <a:solidFill>
                  <a:schemeClr val="tx1"/>
                </a:solidFill>
              </a:rPr>
              <a:t> create a data management plan (DMP) for any new research proposal.</a:t>
            </a:r>
          </a:p>
          <a:p>
            <a:pPr marL="342900" indent="-342900">
              <a:spcBef>
                <a:spcPts val="0"/>
              </a:spcBef>
              <a:buFont typeface="Arial" panose="020B0604020202020204" pitchFamily="34" charset="0"/>
              <a:buChar char="•"/>
            </a:pPr>
            <a:r>
              <a:rPr lang="en-GB" sz="2000" b="0" dirty="0">
                <a:solidFill>
                  <a:schemeClr val="tx1"/>
                </a:solidFill>
              </a:rPr>
              <a:t>You </a:t>
            </a:r>
            <a:r>
              <a:rPr lang="en-GB" sz="2000" b="0" dirty="0">
                <a:solidFill>
                  <a:schemeClr val="accent2"/>
                </a:solidFill>
              </a:rPr>
              <a:t>must</a:t>
            </a:r>
            <a:r>
              <a:rPr lang="en-GB" sz="2000" b="0" dirty="0">
                <a:solidFill>
                  <a:schemeClr val="tx1"/>
                </a:solidFill>
              </a:rPr>
              <a:t> include full costs for research data management in grant proposals.</a:t>
            </a:r>
          </a:p>
          <a:p>
            <a:pPr marL="342900" indent="-342900">
              <a:spcBef>
                <a:spcPts val="0"/>
              </a:spcBef>
              <a:buFont typeface="Arial" panose="020B0604020202020204" pitchFamily="34" charset="0"/>
              <a:buChar char="•"/>
            </a:pPr>
            <a:r>
              <a:rPr lang="en-GB" sz="2000" b="0" dirty="0">
                <a:solidFill>
                  <a:schemeClr val="tx1"/>
                </a:solidFill>
              </a:rPr>
              <a:t>You should aim to link your datasets and research outputs such as published papers using persistent identifiers such as DOIs and an ORCID.</a:t>
            </a:r>
          </a:p>
          <a:p>
            <a:pPr marL="342900" indent="-342900">
              <a:spcBef>
                <a:spcPts val="0"/>
              </a:spcBef>
              <a:buFont typeface="Arial" panose="020B0604020202020204" pitchFamily="34" charset="0"/>
              <a:buChar char="•"/>
            </a:pPr>
            <a:r>
              <a:rPr lang="en-GB" sz="2000" b="0" dirty="0">
                <a:solidFill>
                  <a:schemeClr val="tx1"/>
                </a:solidFill>
              </a:rPr>
              <a:t>Consider carefully who has rights to access the data; use a written agreement when necessary. </a:t>
            </a:r>
          </a:p>
          <a:p>
            <a:pPr marL="342900" indent="-342900">
              <a:spcBef>
                <a:spcPts val="0"/>
              </a:spcBef>
              <a:buFont typeface="Arial" panose="020B0604020202020204" pitchFamily="34" charset="0"/>
              <a:buChar char="•"/>
            </a:pPr>
            <a:r>
              <a:rPr lang="en-GB" sz="2000" b="0" dirty="0">
                <a:solidFill>
                  <a:schemeClr val="tx1"/>
                </a:solidFill>
              </a:rPr>
              <a:t>You </a:t>
            </a:r>
            <a:r>
              <a:rPr lang="en-GB" sz="2000" b="0" dirty="0">
                <a:solidFill>
                  <a:schemeClr val="accent2"/>
                </a:solidFill>
              </a:rPr>
              <a:t>should not </a:t>
            </a:r>
            <a:r>
              <a:rPr lang="en-GB" sz="2000" b="0" dirty="0">
                <a:solidFill>
                  <a:schemeClr val="tx1"/>
                </a:solidFill>
              </a:rPr>
              <a:t>give exclusive rights to data to others, such as publishers.</a:t>
            </a:r>
          </a:p>
          <a:p>
            <a:pPr algn="ctr"/>
            <a:r>
              <a:rPr lang="en-GB" sz="1600" b="0" dirty="0">
                <a:hlinkClick r:id="rId2"/>
              </a:rPr>
              <a:t>https://blogs.ed.ac.uk/edinburgh_open_research/2022/01/13/new-research-data-management-policy/</a:t>
            </a:r>
            <a:r>
              <a:rPr lang="en-GB" sz="1600" b="0" dirty="0"/>
              <a:t>  </a:t>
            </a:r>
          </a:p>
        </p:txBody>
      </p:sp>
    </p:spTree>
    <p:extLst>
      <p:ext uri="{BB962C8B-B14F-4D97-AF65-F5344CB8AC3E}">
        <p14:creationId xmlns:p14="http://schemas.microsoft.com/office/powerpoint/2010/main" val="181781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B2F0-E045-45F1-BB7E-582B6D20ED0B}"/>
              </a:ext>
            </a:extLst>
          </p:cNvPr>
          <p:cNvSpPr>
            <a:spLocks noGrp="1"/>
          </p:cNvSpPr>
          <p:nvPr>
            <p:ph type="ctrTitle"/>
          </p:nvPr>
        </p:nvSpPr>
        <p:spPr/>
        <p:txBody>
          <a:bodyPr/>
          <a:lstStyle/>
          <a:p>
            <a:r>
              <a:rPr lang="en-GB" dirty="0"/>
              <a:t>Funder requirements</a:t>
            </a:r>
          </a:p>
        </p:txBody>
      </p:sp>
      <p:sp>
        <p:nvSpPr>
          <p:cNvPr id="4" name="Content Placeholder 3">
            <a:extLst>
              <a:ext uri="{FF2B5EF4-FFF2-40B4-BE49-F238E27FC236}">
                <a16:creationId xmlns:a16="http://schemas.microsoft.com/office/drawing/2014/main" id="{17527A85-5C4F-4028-B0C5-8EBAE7696EDF}"/>
              </a:ext>
            </a:extLst>
          </p:cNvPr>
          <p:cNvSpPr>
            <a:spLocks noGrp="1"/>
          </p:cNvSpPr>
          <p:nvPr>
            <p:ph idx="10"/>
          </p:nvPr>
        </p:nvSpPr>
        <p:spPr/>
        <p:txBody>
          <a:bodyPr/>
          <a:lstStyle/>
          <a:p>
            <a:r>
              <a:rPr lang="en-GB" dirty="0"/>
              <a:t>Similar but different!</a:t>
            </a:r>
          </a:p>
          <a:p>
            <a:pPr marL="342900" lvl="1" indent="-342900">
              <a:lnSpc>
                <a:spcPct val="125000"/>
              </a:lnSpc>
              <a:buClr>
                <a:srgbClr val="009999"/>
              </a:buClr>
              <a:buFont typeface="Arial" panose="020B0604020202020204" pitchFamily="34" charset="0"/>
              <a:buChar char="•"/>
            </a:pPr>
            <a:r>
              <a:rPr lang="en-GB" dirty="0"/>
              <a:t>Use DMPonline to find the most up-to-date version of your funder’s template;</a:t>
            </a:r>
          </a:p>
          <a:p>
            <a:pPr marL="342900" lvl="1" indent="-342900">
              <a:lnSpc>
                <a:spcPct val="125000"/>
              </a:lnSpc>
              <a:buClr>
                <a:srgbClr val="009999"/>
              </a:buClr>
              <a:buFont typeface="Arial" panose="020B0604020202020204" pitchFamily="34" charset="0"/>
              <a:buChar char="•"/>
            </a:pPr>
            <a:r>
              <a:rPr lang="en-GB" dirty="0"/>
              <a:t>Read them carefully – answer the questions as asked;</a:t>
            </a:r>
          </a:p>
          <a:p>
            <a:pPr marL="342900" lvl="1" indent="-342900">
              <a:lnSpc>
                <a:spcPct val="125000"/>
              </a:lnSpc>
              <a:buClr>
                <a:srgbClr val="009999"/>
              </a:buClr>
              <a:buFont typeface="Arial" panose="020B0604020202020204" pitchFamily="34" charset="0"/>
              <a:buChar char="•"/>
            </a:pPr>
            <a:r>
              <a:rPr lang="en-GB" dirty="0"/>
              <a:t>Contact them for clarification if you are unsure;</a:t>
            </a:r>
          </a:p>
          <a:p>
            <a:pPr marL="342900" lvl="1" indent="-342900">
              <a:lnSpc>
                <a:spcPct val="125000"/>
              </a:lnSpc>
              <a:buClr>
                <a:srgbClr val="009999"/>
              </a:buClr>
              <a:buFont typeface="Arial" panose="020B0604020202020204" pitchFamily="34" charset="0"/>
              <a:buChar char="•"/>
            </a:pPr>
            <a:r>
              <a:rPr lang="en-GB" dirty="0"/>
              <a:t>RDS can help you complete your plan to meet specific funder requirements;</a:t>
            </a:r>
          </a:p>
          <a:p>
            <a:pPr marL="342900" lvl="1" indent="-342900">
              <a:lnSpc>
                <a:spcPct val="125000"/>
              </a:lnSpc>
              <a:buClr>
                <a:srgbClr val="009999"/>
              </a:buClr>
              <a:buFont typeface="Arial" panose="020B0604020202020204" pitchFamily="34" charset="0"/>
              <a:buChar char="•"/>
            </a:pPr>
            <a:r>
              <a:rPr lang="en-GB" dirty="0"/>
              <a:t>Ensure that any additional resources (money, time, equipment, staff) to deliver your DMP are included in any grant application.</a:t>
            </a:r>
          </a:p>
          <a:p>
            <a:pPr lvl="1"/>
            <a:endParaRPr lang="en-GB" dirty="0"/>
          </a:p>
        </p:txBody>
      </p:sp>
    </p:spTree>
    <p:extLst>
      <p:ext uri="{BB962C8B-B14F-4D97-AF65-F5344CB8AC3E}">
        <p14:creationId xmlns:p14="http://schemas.microsoft.com/office/powerpoint/2010/main" val="250573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3D6E-57F7-4837-A764-53B209198C18}"/>
              </a:ext>
            </a:extLst>
          </p:cNvPr>
          <p:cNvSpPr>
            <a:spLocks noGrp="1"/>
          </p:cNvSpPr>
          <p:nvPr>
            <p:ph type="ctrTitle"/>
          </p:nvPr>
        </p:nvSpPr>
        <p:spPr/>
        <p:txBody>
          <a:bodyPr/>
          <a:lstStyle/>
          <a:p>
            <a:r>
              <a:rPr lang="en-GB" dirty="0"/>
              <a:t>DPIAs and ethics applications</a:t>
            </a:r>
          </a:p>
        </p:txBody>
      </p:sp>
      <p:sp>
        <p:nvSpPr>
          <p:cNvPr id="4" name="Content Placeholder 3">
            <a:extLst>
              <a:ext uri="{FF2B5EF4-FFF2-40B4-BE49-F238E27FC236}">
                <a16:creationId xmlns:a16="http://schemas.microsoft.com/office/drawing/2014/main" id="{3EE70E96-322F-4A77-ACAF-B5ABEFE4B190}"/>
              </a:ext>
            </a:extLst>
          </p:cNvPr>
          <p:cNvSpPr>
            <a:spLocks noGrp="1"/>
          </p:cNvSpPr>
          <p:nvPr>
            <p:ph idx="10"/>
          </p:nvPr>
        </p:nvSpPr>
        <p:spPr/>
        <p:txBody>
          <a:bodyPr/>
          <a:lstStyle/>
          <a:p>
            <a:r>
              <a:rPr lang="en-GB" dirty="0"/>
              <a:t>A good DMP will already have addressed many of the questions that are included in ethics applications and Data Protection Impact Assessments (DPIAs).</a:t>
            </a:r>
          </a:p>
          <a:p>
            <a:pPr lvl="1"/>
            <a:endParaRPr lang="en-GB" dirty="0"/>
          </a:p>
          <a:p>
            <a:pPr lvl="1"/>
            <a:r>
              <a:rPr lang="en-GB" dirty="0"/>
              <a:t>You can often reuse answers from you DMP in these forms, saving you time and effort.</a:t>
            </a:r>
          </a:p>
          <a:p>
            <a:pPr lvl="1"/>
            <a:endParaRPr lang="en-GB" dirty="0"/>
          </a:p>
          <a:p>
            <a:pPr lvl="1"/>
            <a:r>
              <a:rPr lang="en-GB" dirty="0"/>
              <a:t>DPIA templates and guidance can be found at: </a:t>
            </a:r>
          </a:p>
          <a:p>
            <a:pPr lvl="1"/>
            <a:r>
              <a:rPr lang="en-GB" dirty="0">
                <a:hlinkClick r:id="rId2"/>
              </a:rPr>
              <a:t>https://www.ed.ac.uk/data-protection/data-protection-impact-assessments</a:t>
            </a:r>
            <a:r>
              <a:rPr lang="en-GB" dirty="0"/>
              <a:t> </a:t>
            </a:r>
          </a:p>
        </p:txBody>
      </p:sp>
    </p:spTree>
    <p:extLst>
      <p:ext uri="{BB962C8B-B14F-4D97-AF65-F5344CB8AC3E}">
        <p14:creationId xmlns:p14="http://schemas.microsoft.com/office/powerpoint/2010/main" val="273040607"/>
      </p:ext>
    </p:extLst>
  </p:cSld>
  <p:clrMapOvr>
    <a:masterClrMapping/>
  </p:clrMapOvr>
</p:sld>
</file>

<file path=ppt/theme/theme1.xml><?xml version="1.0" encoding="utf-8"?>
<a:theme xmlns:a="http://schemas.openxmlformats.org/drawingml/2006/main" name="RDS_powerpoint_theme_2020v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DS_powerpoint_theme_2020v2.0" id="{08702111-2F9E-43F6-93D3-32F16EF920A0}" vid="{E80E1BBE-BFB2-4A4D-8122-1B9E18D44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RDS_powerpoint_theme_2020v2.0</Template>
  <TotalTime>5768</TotalTime>
  <Words>4786</Words>
  <Application>Microsoft Office PowerPoint</Application>
  <PresentationFormat>Widescreen</PresentationFormat>
  <Paragraphs>498</Paragraphs>
  <Slides>63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Arial Narrow</vt:lpstr>
      <vt:lpstr>Calibri</vt:lpstr>
      <vt:lpstr>Wingdings</vt:lpstr>
      <vt:lpstr>RDS_powerpoint_theme_2020v2.0</vt:lpstr>
      <vt:lpstr>Writing a Data Management Plan</vt:lpstr>
      <vt:lpstr>Overview</vt:lpstr>
      <vt:lpstr>Data Management Planning</vt:lpstr>
      <vt:lpstr>What is data management planning?</vt:lpstr>
      <vt:lpstr>Why do I need a DMP?</vt:lpstr>
      <vt:lpstr>Essential Tips</vt:lpstr>
      <vt:lpstr>New Research Data Management policy</vt:lpstr>
      <vt:lpstr>Funder requirements</vt:lpstr>
      <vt:lpstr>DPIAs and ethics applications</vt:lpstr>
      <vt:lpstr>DMPonline</vt:lpstr>
      <vt:lpstr>Live Demo!</vt:lpstr>
      <vt:lpstr>Your turn</vt:lpstr>
      <vt:lpstr>Writing a Data Management Plan</vt:lpstr>
      <vt:lpstr>What should a DMP include?</vt:lpstr>
      <vt:lpstr>1. Data Collection</vt:lpstr>
      <vt:lpstr>1. Data Collection</vt:lpstr>
      <vt:lpstr>Standard file formats</vt:lpstr>
      <vt:lpstr>Writing your DMP – Section 1</vt:lpstr>
      <vt:lpstr>2. Documentation and Metadata</vt:lpstr>
      <vt:lpstr>2. Documentation  and Metadata</vt:lpstr>
      <vt:lpstr>Types of documentation</vt:lpstr>
      <vt:lpstr>Types of metadata</vt:lpstr>
      <vt:lpstr>Writing your DMP – Section 2</vt:lpstr>
      <vt:lpstr>3. Ethics and Legal Compliance</vt:lpstr>
      <vt:lpstr>3. Ethics and Legal Compliance </vt:lpstr>
      <vt:lpstr>What counts as sensitive data?</vt:lpstr>
      <vt:lpstr>Working with sensitive data</vt:lpstr>
      <vt:lpstr>Before you start</vt:lpstr>
      <vt:lpstr>Guidance on data security</vt:lpstr>
      <vt:lpstr>Writing your DMP – Section 3</vt:lpstr>
      <vt:lpstr>4. Storage and Backup During the Project</vt:lpstr>
      <vt:lpstr>4. Storage and Backup During the Project</vt:lpstr>
      <vt:lpstr>Informatics managed storage</vt:lpstr>
      <vt:lpstr>DataStore</vt:lpstr>
      <vt:lpstr>DataStore standard answer</vt:lpstr>
      <vt:lpstr>OneDrive for Business</vt:lpstr>
      <vt:lpstr>Overleaf</vt:lpstr>
      <vt:lpstr>GitLab</vt:lpstr>
      <vt:lpstr>DataSync</vt:lpstr>
      <vt:lpstr>Trusted Research Environments</vt:lpstr>
      <vt:lpstr>Writing your DMP –Section 4</vt:lpstr>
      <vt:lpstr>5. Data Selection and Preservation</vt:lpstr>
      <vt:lpstr>5. Data Selection and Preservation</vt:lpstr>
      <vt:lpstr>How to preserve data</vt:lpstr>
      <vt:lpstr>Comparison of archiving options</vt:lpstr>
      <vt:lpstr>6. Data Sharing</vt:lpstr>
      <vt:lpstr>6. Data Sharing</vt:lpstr>
      <vt:lpstr>How to make data shareable</vt:lpstr>
      <vt:lpstr>Choosing a repository</vt:lpstr>
      <vt:lpstr>Edinburgh DataShare</vt:lpstr>
      <vt:lpstr>DataVault</vt:lpstr>
      <vt:lpstr>External repositories</vt:lpstr>
      <vt:lpstr>Metadata: Describing your data in PURE</vt:lpstr>
      <vt:lpstr>Writing your DMP – Sections 5 &amp; 6</vt:lpstr>
      <vt:lpstr>7. Responsibilities &amp; Resources</vt:lpstr>
      <vt:lpstr>7. Who is responsible &amp; what will it cost?</vt:lpstr>
      <vt:lpstr>Writing your DMP – Section 7</vt:lpstr>
      <vt:lpstr>Supporting you with RDM</vt:lpstr>
      <vt:lpstr>Research data support</vt:lpstr>
      <vt:lpstr>Other places to get support</vt:lpstr>
      <vt:lpstr>MANTRA</vt:lpstr>
      <vt:lpstr>Research Data Management &amp; Sharing MOOC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DCC</dc:creator>
  <cp:lastModifiedBy>MILLER Kerry</cp:lastModifiedBy>
  <cp:revision>435</cp:revision>
  <cp:lastPrinted>2015-03-18T11:14:46Z</cp:lastPrinted>
  <dcterms:created xsi:type="dcterms:W3CDTF">2014-04-30T09:03:13Z</dcterms:created>
  <dcterms:modified xsi:type="dcterms:W3CDTF">2022-06-07T15:39:19Z</dcterms:modified>
</cp:coreProperties>
</file>