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 autoCompressPictures="0">
  <p:sldMasterIdLst>
    <p:sldMasterId id="2147483649" r:id="rId4"/>
  </p:sldMasterIdLst>
  <p:notesMasterIdLst>
    <p:notesMasterId r:id="rId14"/>
  </p:notesMasterIdLst>
  <p:handoutMasterIdLst>
    <p:handoutMasterId r:id="rId15"/>
  </p:handoutMasterIdLst>
  <p:sldIdLst>
    <p:sldId id="432" r:id="rId5"/>
    <p:sldId id="410" r:id="rId6"/>
    <p:sldId id="445" r:id="rId7"/>
    <p:sldId id="449" r:id="rId8"/>
    <p:sldId id="433" r:id="rId9"/>
    <p:sldId id="448" r:id="rId10"/>
    <p:sldId id="424" r:id="rId11"/>
    <p:sldId id="447" r:id="rId12"/>
    <p:sldId id="446" r:id="rId1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7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7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7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7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07879"/>
    <a:srgbClr val="F6B17E"/>
    <a:srgbClr val="FFFFCC"/>
    <a:srgbClr val="9BFB79"/>
    <a:srgbClr val="B1FC96"/>
    <a:srgbClr val="CC3300"/>
    <a:srgbClr val="FFFF00"/>
    <a:srgbClr val="99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EE9A32-BD37-4309-BD64-7BA376B417E3}" v="37" dt="2022-10-03T14:38:30.312"/>
    <p1510:client id="{4382D9E7-6F22-E8C4-5DF5-0ADC7A86240C}" v="587" dt="2022-10-03T13:41:38.483"/>
    <p1510:client id="{69330CC7-641C-40BB-AFD2-BD27DFC7D618}" v="9" dt="2022-10-04T09:28:25.598"/>
    <p1510:client id="{87602101-8497-47E6-9D07-A3CA8F4ACB7C}" v="3" dt="2022-10-03T14:31:04.718"/>
    <p1510:client id="{97A36A94-CAA9-4A4C-A95B-70E03AF54B0B}" v="179" dt="2022-10-03T13:04:30.362"/>
    <p1510:client id="{9BF36B84-861B-43AD-92A3-687E5D3DD53A}" v="68" dt="2022-10-19T12:52:56.284"/>
    <p1510:client id="{B586C2B5-9B4A-43A2-AE45-DCB36EF88A2E}" v="92" dt="2022-10-03T09:42:36.368"/>
    <p1510:client id="{CF68CD6A-9E48-2743-813E-155A1ADC2C54}" v="4" dt="2022-10-03T15:00:44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37" autoAdjust="0"/>
    <p:restoredTop sz="90107" autoAdjust="0"/>
  </p:normalViewPr>
  <p:slideViewPr>
    <p:cSldViewPr snapToGrid="0">
      <p:cViewPr varScale="1">
        <p:scale>
          <a:sx n="79" d="100"/>
          <a:sy n="79" d="100"/>
        </p:scale>
        <p:origin x="1085" y="67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62" y="-102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GB"/>
              <a:t>ARCmedia Presentation for FPF 2005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57FC07-F5E7-438B-A3C3-36AA0B02ED40}" type="datetime1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GB"/>
              <a:t>Nigel Topham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3559EA-5D7A-4218-A6F2-6EC113C72A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86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9517" y="158169"/>
            <a:ext cx="3037840" cy="3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/>
            </a:lvl1pPr>
          </a:lstStyle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528" y="158168"/>
            <a:ext cx="3037840" cy="34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92CEAE84-5672-4386-AEF6-CC1E3710D250}" type="datetime1">
              <a:rPr lang="en-GB"/>
              <a:pPr>
                <a:defRPr/>
              </a:pPr>
              <a:t>06/09/2023</a:t>
            </a:fld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482600"/>
            <a:ext cx="5235575" cy="3927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3104" y="4415790"/>
            <a:ext cx="5859850" cy="438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65738" y="8794460"/>
            <a:ext cx="3037840" cy="29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/>
            </a:lvl1pPr>
          </a:lstStyle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74980" y="8758952"/>
            <a:ext cx="3037840" cy="33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F63EAEB0-4390-4C39-A203-343FB2EB5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3639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ARCmedia Presentation for FPF 2005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112380B-717C-496E-A354-1ECA494B3B4B}" type="datetime1">
              <a:rPr lang="en-GB" smtClean="0"/>
              <a:pPr/>
              <a:t>06/09/2023</a:t>
            </a:fld>
            <a:endParaRPr lang="en-US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Nigel Topham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F4E7B-7359-478C-B41A-CE362C88E71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926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9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57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23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</a:t>
            </a:r>
            <a:r>
              <a:rPr lang="en-US" dirty="0" smtClean="0"/>
              <a:t>05</a:t>
            </a:r>
            <a:r>
              <a:rPr lang="en-US" baseline="0" dirty="0" smtClean="0"/>
              <a:t> Sept 2023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51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35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9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484313"/>
            <a:ext cx="7056437" cy="8223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068638"/>
            <a:ext cx="6119812" cy="1752600"/>
          </a:xfrm>
        </p:spPr>
        <p:txBody>
          <a:bodyPr/>
          <a:lstStyle>
            <a:lvl1pPr marL="0" indent="0">
              <a:buFont typeface="Wingdings" pitchFamily="-112" charset="2"/>
              <a:buNone/>
              <a:defRPr>
                <a:latin typeface="Verdana" pitchFamily="-11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52400"/>
            <a:ext cx="32194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AD7C3-8693-4460-859E-B7F5C13E4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420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4203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C1E11-C819-4E68-A5B6-D24A4C2DB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CF800-3E0C-48CA-907E-EB03324DA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419FF-47E4-47A5-8614-AC91DDA24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291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291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1ABEC-42C8-44D0-AA2B-3FA5D8881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4BE97-DC0B-4B86-A71D-1B387D7EE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4EEF9-5ABB-490B-B4D9-BD6D1E76A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9DCBE-AAB7-428D-A685-A515A6759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1A996-8023-498F-A329-D5AE6861D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188EA-575A-4020-8719-DF09DA545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279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2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900" b="0">
                <a:latin typeface="Verdan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53188"/>
            <a:ext cx="38100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latin typeface="Verdan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900" b="0">
                <a:latin typeface="Verdana" pitchFamily="-112" charset="0"/>
              </a:defRPr>
            </a:lvl1pPr>
          </a:lstStyle>
          <a:p>
            <a:pPr>
              <a:defRPr/>
            </a:pPr>
            <a:fld id="{A2403FBD-DCE6-4054-B363-1F8AB579F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468313" y="981075"/>
            <a:ext cx="8218487" cy="85725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7348776 h 1000"/>
              <a:gd name="T6" fmla="*/ 0 w 1000"/>
              <a:gd name="T7" fmla="*/ 7348776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1006" y="0"/>
                </a:lnTo>
                <a:lnTo>
                  <a:pt x="1006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gradFill rotWithShape="0">
            <a:gsLst>
              <a:gs pos="0">
                <a:srgbClr val="0066CC"/>
              </a:gs>
              <a:gs pos="100000">
                <a:schemeClr val="accent1"/>
              </a:gs>
            </a:gsLst>
            <a:lin ang="5400000" scaled="1"/>
          </a:gradFill>
          <a:ln w="1587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68313" y="6453188"/>
            <a:ext cx="8207375" cy="0"/>
          </a:xfrm>
          <a:prstGeom prst="line">
            <a:avLst/>
          </a:prstGeom>
          <a:noFill/>
          <a:ln w="19050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12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2" charset="0"/>
          <a:ea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2" charset="0"/>
          <a:ea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2" charset="0"/>
          <a:ea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2" charset="0"/>
          <a:ea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CC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eb.inf.ed.ac.uk/infweb/student-services/ig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UoE_Do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uoe_doc?lang=en" TargetMode="External"/><Relationship Id="rId5" Type="http://schemas.openxmlformats.org/officeDocument/2006/relationships/hyperlink" Target="https://uoe.sharepoint.com/sites/DoctoralCollege" TargetMode="External"/><Relationship Id="rId4" Type="http://schemas.openxmlformats.org/officeDocument/2006/relationships/hyperlink" Target="https://www.ed.ac.uk/students/doctoral-colleg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2546" y="1443935"/>
            <a:ext cx="7343775" cy="1756411"/>
          </a:xfrm>
        </p:spPr>
        <p:txBody>
          <a:bodyPr/>
          <a:lstStyle/>
          <a:p>
            <a:pPr algn="ctr" eaLnBrk="1" hangingPunct="1"/>
            <a:r>
              <a:rPr lang="en-GB" sz="4000" b="1" dirty="0"/>
              <a:t>Introduction to the Informatics Graduate School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99EAA74-4D83-4318-B13A-AB90C8C4E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77" y="3495964"/>
            <a:ext cx="7758112" cy="193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-112" charset="2"/>
              <a:buNone/>
              <a:defRPr sz="2800">
                <a:solidFill>
                  <a:schemeClr val="tx1"/>
                </a:solidFill>
                <a:latin typeface="Verdana" pitchFamily="-112" charset="0"/>
                <a:ea typeface="ＭＳ Ｐゴシック" pitchFamily="-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66CC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GB" b="0" kern="0" dirty="0">
                <a:solidFill>
                  <a:srgbClr val="003399"/>
                </a:solidFill>
              </a:rPr>
              <a:t>Prof Nigel Topham</a:t>
            </a:r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GB" b="0" kern="0" dirty="0">
                <a:solidFill>
                  <a:srgbClr val="003399"/>
                </a:solidFill>
              </a:rPr>
              <a:t>Director of </a:t>
            </a:r>
            <a:r>
              <a:rPr lang="en-GB" b="0" kern="0" dirty="0" smtClean="0">
                <a:solidFill>
                  <a:srgbClr val="003399"/>
                </a:solidFill>
              </a:rPr>
              <a:t>IGS</a:t>
            </a:r>
            <a:endParaRPr lang="en-GB" b="0" kern="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8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What is the Informatics Graduate School (IGS)?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089" y="1531939"/>
            <a:ext cx="3627511" cy="455482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000" dirty="0"/>
              <a:t>Large </a:t>
            </a:r>
            <a:r>
              <a:rPr lang="en-US" sz="2000" dirty="0" smtClean="0"/>
              <a:t>community of </a:t>
            </a:r>
            <a:r>
              <a:rPr lang="en-US" sz="2000" dirty="0"/>
              <a:t>postgraduate research students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ea typeface="ＭＳ Ｐゴシック"/>
              </a:rPr>
              <a:t>Degrees: </a:t>
            </a:r>
            <a:r>
              <a:rPr lang="en-US" sz="2000" dirty="0" err="1">
                <a:ea typeface="ＭＳ Ｐゴシック"/>
              </a:rPr>
              <a:t>MScR</a:t>
            </a:r>
            <a:r>
              <a:rPr lang="en-US" sz="2000" dirty="0">
                <a:ea typeface="ＭＳ Ｐゴシック"/>
              </a:rPr>
              <a:t>, MPhil, </a:t>
            </a:r>
            <a:r>
              <a:rPr lang="en-US" sz="2000" dirty="0" smtClean="0">
                <a:ea typeface="ＭＳ Ｐゴシック"/>
              </a:rPr>
              <a:t>PhD, PhD with IS plus visiting research students</a:t>
            </a:r>
            <a:endParaRPr lang="en-US" sz="2000" dirty="0">
              <a:ea typeface="ＭＳ Ｐゴシック"/>
              <a:cs typeface="Arial"/>
            </a:endParaRPr>
          </a:p>
          <a:p>
            <a:pPr>
              <a:spcBef>
                <a:spcPts val="1800"/>
              </a:spcBef>
            </a:pPr>
            <a:r>
              <a:rPr lang="en-US" sz="2000" dirty="0"/>
              <a:t>Academic and administrative staff (ISS)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Information sources for postgraduate student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>
                <a:solidFill>
                  <a:srgbClr val="C00000"/>
                </a:solidFill>
                <a:hlinkClick r:id="rId3"/>
              </a:rPr>
              <a:t>http://web.inf.ed.ac.uk/infweb/student-services/igs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 descr="Informatics Graduate School | InfW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491" y="1571396"/>
            <a:ext cx="4193309" cy="18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nformatics Graduate School | InfW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491" y="3958336"/>
            <a:ext cx="4193309" cy="190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69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34" y="274638"/>
            <a:ext cx="8315675" cy="706437"/>
          </a:xfrm>
        </p:spPr>
        <p:txBody>
          <a:bodyPr/>
          <a:lstStyle/>
          <a:p>
            <a:r>
              <a:rPr lang="en-GB" sz="2400" b="1" dirty="0" smtClean="0"/>
              <a:t>University Structure - Where you fit in….</a:t>
            </a:r>
            <a:endParaRPr lang="en-GB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84" y="2213008"/>
            <a:ext cx="7333468" cy="41227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6928" y="1264596"/>
            <a:ext cx="8247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SCHOOL </a:t>
            </a:r>
            <a:r>
              <a:rPr lang="en-GB" sz="2400" dirty="0" smtClean="0">
                <a:sym typeface="Wingdings" panose="05000000000000000000" pitchFamily="2" charset="2"/>
              </a:rPr>
              <a:t> COLLEGE  CENTRAL UNIVERSITY</a:t>
            </a:r>
          </a:p>
          <a:p>
            <a:pPr algn="ctr"/>
            <a:r>
              <a:rPr lang="en-GB" sz="1600" dirty="0" smtClean="0">
                <a:sym typeface="Wingdings" panose="05000000000000000000" pitchFamily="2" charset="2"/>
              </a:rPr>
              <a:t>You are part of each large and diversity community across the whole University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83654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34" y="274638"/>
            <a:ext cx="8315675" cy="706437"/>
          </a:xfrm>
        </p:spPr>
        <p:txBody>
          <a:bodyPr/>
          <a:lstStyle/>
          <a:p>
            <a:r>
              <a:rPr lang="en-GB" sz="2400" b="1" dirty="0" smtClean="0"/>
              <a:t>University Structure - Where you fit in….</a:t>
            </a:r>
            <a:endParaRPr lang="en-GB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8834" y="1414963"/>
            <a:ext cx="7987230" cy="460433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rgbClr val="0066CC"/>
              </a:buClr>
              <a:buFont typeface="Wingdings" charset="2"/>
              <a:buChar char="§"/>
            </a:pPr>
            <a:r>
              <a:rPr lang="en-GB" sz="1800" dirty="0">
                <a:latin typeface="+mn-lt"/>
              </a:rPr>
              <a:t>University of Edinburgh Doctoral College</a:t>
            </a:r>
          </a:p>
          <a:p>
            <a:pPr marL="0" lvl="1">
              <a:spcBef>
                <a:spcPct val="20000"/>
              </a:spcBef>
              <a:buClr>
                <a:srgbClr val="0066CC"/>
              </a:buClr>
            </a:pPr>
            <a:endParaRPr lang="en-GB" sz="1600" b="0" dirty="0">
              <a:latin typeface="Arial"/>
              <a:ea typeface="ＭＳ Ｐゴシック"/>
              <a:cs typeface="Arial"/>
            </a:endParaRPr>
          </a:p>
          <a:p>
            <a:pPr marL="0" lvl="1">
              <a:spcBef>
                <a:spcPct val="20000"/>
              </a:spcBef>
            </a:pPr>
            <a:r>
              <a:rPr lang="en-GB" sz="1600" b="0" dirty="0">
                <a:latin typeface="Arial"/>
                <a:ea typeface="ＭＳ Ｐゴシック"/>
                <a:cs typeface="Arial"/>
              </a:rPr>
              <a:t>The Doctoral College supports and enhances the postgraduate research student experience in a number of different ways.</a:t>
            </a:r>
            <a:endParaRPr lang="en-GB" dirty="0"/>
          </a:p>
          <a:p>
            <a:pPr marL="457200" lvl="2">
              <a:spcBef>
                <a:spcPct val="20000"/>
              </a:spcBef>
              <a:buClr>
                <a:srgbClr val="0066CC"/>
              </a:buClr>
            </a:pPr>
            <a:endParaRPr lang="en-GB" sz="1200" b="0" dirty="0"/>
          </a:p>
          <a:p>
            <a:pPr marL="742950" lvl="2" indent="-285750">
              <a:spcBef>
                <a:spcPct val="20000"/>
              </a:spcBef>
              <a:buClr>
                <a:srgbClr val="0066CC"/>
              </a:buClr>
              <a:buFont typeface="Arial" panose="020B0604020202020204" pitchFamily="34" charset="0"/>
              <a:buChar char="•"/>
            </a:pPr>
            <a:r>
              <a:rPr lang="en-GB" sz="1600" b="0" dirty="0"/>
              <a:t>It brings together staff from across the University who work with PGR students to work collaboratively and share practice</a:t>
            </a:r>
          </a:p>
          <a:p>
            <a:pPr marL="742950" lvl="2" indent="-285750">
              <a:spcBef>
                <a:spcPct val="20000"/>
              </a:spcBef>
              <a:buClr>
                <a:srgbClr val="0066CC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latin typeface="Arial"/>
                <a:ea typeface="ＭＳ Ｐゴシック"/>
                <a:cs typeface="Arial"/>
              </a:rPr>
              <a:t>They coordinate training, support, events and opportunities for PGRs across the University</a:t>
            </a:r>
          </a:p>
          <a:p>
            <a:pPr marL="742950" lvl="2" indent="-285750">
              <a:spcBef>
                <a:spcPct val="20000"/>
              </a:spcBef>
              <a:buClr>
                <a:srgbClr val="0066CC"/>
              </a:buClr>
              <a:buFont typeface="Arial" panose="020B0604020202020204" pitchFamily="34" charset="0"/>
              <a:buChar char="•"/>
            </a:pPr>
            <a:r>
              <a:rPr lang="en-GB" sz="1600" b="0" dirty="0"/>
              <a:t>They represent PGR at University–level committees and groups</a:t>
            </a:r>
          </a:p>
          <a:p>
            <a:pPr marL="742950" lvl="2" indent="-285750">
              <a:spcBef>
                <a:spcPct val="20000"/>
              </a:spcBef>
              <a:buClr>
                <a:srgbClr val="0066CC"/>
              </a:buClr>
              <a:buFont typeface="Arial" panose="020B0604020202020204" pitchFamily="34" charset="0"/>
              <a:buChar char="•"/>
            </a:pPr>
            <a:r>
              <a:rPr lang="en-GB" sz="1600" b="0" dirty="0"/>
              <a:t>They support and enhance the PGR student representation structures and make sure your voice is heard. </a:t>
            </a:r>
          </a:p>
          <a:p>
            <a:pPr marL="742950" lvl="2" indent="-285750">
              <a:spcBef>
                <a:spcPct val="20000"/>
              </a:spcBef>
              <a:buClr>
                <a:srgbClr val="0066CC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latin typeface="Arial"/>
                <a:ea typeface="ＭＳ Ｐゴシック"/>
                <a:cs typeface="Arial"/>
              </a:rPr>
              <a:t>Various social events running, follow </a:t>
            </a:r>
            <a:r>
              <a:rPr lang="en-GB" sz="1600" b="0" dirty="0">
                <a:latin typeface="American Typewriter"/>
                <a:ea typeface="ＭＳ Ｐゴシック"/>
                <a:hlinkClick r:id="rId3"/>
              </a:rPr>
              <a:t>@UoE_Doc </a:t>
            </a:r>
            <a:r>
              <a:rPr lang="en-GB" sz="1600" b="0" dirty="0">
                <a:latin typeface="Arial"/>
                <a:ea typeface="ＭＳ Ｐゴシック"/>
                <a:cs typeface="Arial"/>
              </a:rPr>
              <a:t>for notifications</a:t>
            </a:r>
          </a:p>
          <a:p>
            <a:pPr marL="742950" lvl="2" indent="-285750">
              <a:spcBef>
                <a:spcPct val="20000"/>
              </a:spcBef>
              <a:buClr>
                <a:srgbClr val="0066CC"/>
              </a:buClr>
              <a:buFont typeface="Arial" panose="020B0604020202020204" pitchFamily="34" charset="0"/>
              <a:buChar char="•"/>
            </a:pPr>
            <a:endParaRPr lang="en-GB" sz="1600" b="0" dirty="0">
              <a:latin typeface="Arial"/>
              <a:ea typeface="ＭＳ Ｐゴシック"/>
              <a:cs typeface="Arial"/>
            </a:endParaRPr>
          </a:p>
          <a:p>
            <a:pPr marL="457200" lvl="2" algn="ctr">
              <a:spcBef>
                <a:spcPct val="20000"/>
              </a:spcBef>
              <a:buClr>
                <a:srgbClr val="0066CC"/>
              </a:buClr>
            </a:pPr>
            <a:r>
              <a:rPr lang="en-GB" sz="1200" b="0" dirty="0"/>
              <a:t>Webpage - </a:t>
            </a:r>
            <a:r>
              <a:rPr lang="en-GB" sz="1200" b="0" dirty="0">
                <a:hlinkClick r:id="rId4"/>
              </a:rPr>
              <a:t>https://www.ed.ac.uk/students/doctoral-college</a:t>
            </a:r>
            <a:r>
              <a:rPr lang="en-GB" sz="1200" b="0" dirty="0"/>
              <a:t> </a:t>
            </a:r>
          </a:p>
          <a:p>
            <a:pPr marL="457200" lvl="2" algn="ctr">
              <a:spcBef>
                <a:spcPct val="20000"/>
              </a:spcBef>
              <a:buClr>
                <a:srgbClr val="0066CC"/>
              </a:buClr>
            </a:pPr>
            <a:r>
              <a:rPr lang="en-GB" sz="1200" b="0" dirty="0" err="1"/>
              <a:t>Sharepoint</a:t>
            </a:r>
            <a:r>
              <a:rPr lang="en-GB" sz="1200" b="0" dirty="0"/>
              <a:t> - </a:t>
            </a:r>
            <a:r>
              <a:rPr lang="en-GB" sz="1200" b="0" dirty="0">
                <a:hlinkClick r:id="rId5"/>
              </a:rPr>
              <a:t>https://uoe.sharepoint.com/sites/DoctoralCollege</a:t>
            </a:r>
            <a:r>
              <a:rPr lang="en-GB" sz="1200" b="0" dirty="0"/>
              <a:t> </a:t>
            </a:r>
          </a:p>
          <a:p>
            <a:pPr marL="457200" lvl="2" algn="ctr">
              <a:spcBef>
                <a:spcPct val="20000"/>
              </a:spcBef>
              <a:buClr>
                <a:srgbClr val="0066CC"/>
              </a:buClr>
            </a:pPr>
            <a:r>
              <a:rPr lang="en-GB" sz="1200" b="0" dirty="0"/>
              <a:t>Twitter - </a:t>
            </a:r>
            <a:r>
              <a:rPr lang="en-GB" sz="1200" b="0" dirty="0">
                <a:hlinkClick r:id="rId6"/>
              </a:rPr>
              <a:t>https://twitter.com/uoe_doc?lang=en</a:t>
            </a:r>
            <a:r>
              <a:rPr lang="en-GB" sz="12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909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>
                <a:ea typeface="ＭＳ Ｐゴシック"/>
              </a:rPr>
              <a:t>Our Community of PG Research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3339"/>
            <a:ext cx="5171552" cy="5373699"/>
          </a:xfrm>
        </p:spPr>
        <p:txBody>
          <a:bodyPr/>
          <a:lstStyle/>
          <a:p>
            <a:r>
              <a:rPr lang="en-GB" sz="1500" b="1" dirty="0" smtClean="0">
                <a:ea typeface="ＭＳ Ｐゴシック"/>
              </a:rPr>
              <a:t>633 </a:t>
            </a:r>
            <a:r>
              <a:rPr lang="en-GB" sz="1500" dirty="0">
                <a:ea typeface="ＭＳ Ｐゴシック"/>
              </a:rPr>
              <a:t>research </a:t>
            </a:r>
            <a:r>
              <a:rPr lang="en-GB" sz="1500" dirty="0" smtClean="0">
                <a:ea typeface="ＭＳ Ｐゴシック"/>
              </a:rPr>
              <a:t>students enrolled </a:t>
            </a:r>
            <a:r>
              <a:rPr lang="en-GB" sz="1500" dirty="0">
                <a:ea typeface="ＭＳ Ｐゴシック"/>
              </a:rPr>
              <a:t>on INF PGR programmes; </a:t>
            </a:r>
            <a:r>
              <a:rPr lang="en-GB" sz="1500" dirty="0" smtClean="0">
                <a:ea typeface="ＭＳ Ｐゴシック"/>
              </a:rPr>
              <a:t>88% </a:t>
            </a:r>
            <a:r>
              <a:rPr lang="en-GB" sz="1500" dirty="0">
                <a:ea typeface="ＭＳ Ｐゴシック"/>
              </a:rPr>
              <a:t>PhD, 7% </a:t>
            </a:r>
            <a:r>
              <a:rPr lang="en-GB" sz="1500" dirty="0" err="1" smtClean="0">
                <a:ea typeface="ＭＳ Ｐゴシック"/>
              </a:rPr>
              <a:t>MScR</a:t>
            </a:r>
            <a:r>
              <a:rPr lang="en-GB" sz="1500" dirty="0" smtClean="0">
                <a:ea typeface="ＭＳ Ｐゴシック"/>
              </a:rPr>
              <a:t>/MPhil, 5% visiting students</a:t>
            </a:r>
            <a:endParaRPr lang="en-GB" sz="1500" dirty="0"/>
          </a:p>
          <a:p>
            <a:r>
              <a:rPr lang="en-GB" sz="1500" dirty="0">
                <a:ea typeface="ＭＳ Ｐゴシック"/>
              </a:rPr>
              <a:t>Our community is: </a:t>
            </a:r>
            <a:endParaRPr lang="en-GB" sz="1500" dirty="0">
              <a:cs typeface="Arial"/>
            </a:endParaRPr>
          </a:p>
          <a:p>
            <a:pPr lvl="1"/>
            <a:r>
              <a:rPr lang="en-GB" sz="1500" dirty="0" smtClean="0">
                <a:ea typeface="ＭＳ Ｐゴシック"/>
              </a:rPr>
              <a:t>from </a:t>
            </a:r>
            <a:r>
              <a:rPr lang="pt-BR" sz="1500" b="1" dirty="0" smtClean="0">
                <a:ea typeface="ＭＳ Ｐゴシック"/>
              </a:rPr>
              <a:t>67</a:t>
            </a:r>
            <a:r>
              <a:rPr lang="pt-BR" sz="1500" dirty="0" smtClean="0">
                <a:ea typeface="ＭＳ Ｐゴシック"/>
              </a:rPr>
              <a:t> </a:t>
            </a:r>
            <a:r>
              <a:rPr lang="pt-BR" sz="1500" dirty="0">
                <a:ea typeface="ＭＳ Ｐゴシック"/>
              </a:rPr>
              <a:t>different nationalities </a:t>
            </a:r>
          </a:p>
          <a:p>
            <a:pPr lvl="1"/>
            <a:r>
              <a:rPr lang="en-GB" sz="1500" dirty="0">
                <a:ea typeface="ＭＳ Ｐゴシック"/>
              </a:rPr>
              <a:t>98% full time, 2% part time </a:t>
            </a:r>
            <a:endParaRPr lang="en-GB" sz="1500" dirty="0">
              <a:ea typeface="ＭＳ Ｐゴシック"/>
              <a:cs typeface="Arial"/>
            </a:endParaRPr>
          </a:p>
          <a:p>
            <a:pPr lvl="1"/>
            <a:r>
              <a:rPr lang="en-GB" sz="1500" dirty="0" smtClean="0">
                <a:ea typeface="ＭＳ Ｐゴシック"/>
              </a:rPr>
              <a:t>28% </a:t>
            </a:r>
            <a:r>
              <a:rPr lang="en-GB" sz="1500" dirty="0">
                <a:ea typeface="ＭＳ Ｐゴシック"/>
              </a:rPr>
              <a:t>female, </a:t>
            </a:r>
            <a:r>
              <a:rPr lang="en-GB" sz="1500" dirty="0" smtClean="0">
                <a:ea typeface="ＭＳ Ｐゴシック"/>
              </a:rPr>
              <a:t>70% </a:t>
            </a:r>
            <a:r>
              <a:rPr lang="en-GB" sz="1500" dirty="0">
                <a:ea typeface="ＭＳ Ｐゴシック"/>
              </a:rPr>
              <a:t>male, </a:t>
            </a:r>
            <a:r>
              <a:rPr lang="en-GB" sz="1500" dirty="0" smtClean="0">
                <a:ea typeface="ＭＳ Ｐゴシック"/>
              </a:rPr>
              <a:t>2% </a:t>
            </a:r>
            <a:r>
              <a:rPr lang="en-GB" sz="1500" dirty="0">
                <a:ea typeface="ＭＳ Ｐゴシック"/>
              </a:rPr>
              <a:t>undisclosed, </a:t>
            </a:r>
            <a:endParaRPr lang="en-GB" sz="1500" dirty="0">
              <a:ea typeface="ＭＳ Ｐゴシック"/>
              <a:cs typeface="Arial"/>
            </a:endParaRPr>
          </a:p>
          <a:p>
            <a:pPr lvl="1"/>
            <a:r>
              <a:rPr lang="en-GB" sz="1500" dirty="0" smtClean="0">
                <a:ea typeface="ＭＳ Ｐゴシック"/>
              </a:rPr>
              <a:t>21% UK, 34% </a:t>
            </a:r>
            <a:r>
              <a:rPr lang="en-GB" sz="1500" dirty="0">
                <a:ea typeface="ＭＳ Ｐゴシック"/>
              </a:rPr>
              <a:t>EU, </a:t>
            </a:r>
            <a:r>
              <a:rPr lang="en-GB" sz="1500" dirty="0" smtClean="0">
                <a:ea typeface="ＭＳ Ｐゴシック"/>
              </a:rPr>
              <a:t>45% </a:t>
            </a:r>
            <a:r>
              <a:rPr lang="en-GB" sz="1500" dirty="0">
                <a:ea typeface="ＭＳ Ｐゴシック"/>
              </a:rPr>
              <a:t>International</a:t>
            </a:r>
            <a:endParaRPr lang="en-GB" sz="1500" dirty="0">
              <a:ea typeface="ＭＳ Ｐゴシック"/>
              <a:cs typeface="Arial"/>
            </a:endParaRPr>
          </a:p>
          <a:p>
            <a:r>
              <a:rPr lang="en-GB" sz="1500" b="1" dirty="0" smtClean="0">
                <a:ea typeface="ＭＳ Ｐゴシック"/>
              </a:rPr>
              <a:t>102</a:t>
            </a:r>
            <a:r>
              <a:rPr lang="en-GB" sz="1500" dirty="0">
                <a:ea typeface="ＭＳ Ｐゴシック"/>
              </a:rPr>
              <a:t> new PGRs started their research degrees </a:t>
            </a:r>
            <a:r>
              <a:rPr lang="en-GB" sz="1500" dirty="0" smtClean="0">
                <a:ea typeface="ＭＳ Ｐゴシック"/>
              </a:rPr>
              <a:t>in 23/24 (so far…)</a:t>
            </a:r>
            <a:r>
              <a:rPr lang="en-GB" sz="1500" dirty="0" smtClean="0">
                <a:ea typeface="ＭＳ Ｐゴシック"/>
                <a:cs typeface="Arial"/>
              </a:rPr>
              <a:t>. </a:t>
            </a:r>
            <a:r>
              <a:rPr lang="en-GB" sz="1500" dirty="0" smtClean="0">
                <a:ea typeface="ＭＳ Ｐゴシック"/>
              </a:rPr>
              <a:t>This includes </a:t>
            </a:r>
          </a:p>
          <a:p>
            <a:pPr lvl="1"/>
            <a:r>
              <a:rPr lang="en-GB" sz="1200" b="1" dirty="0" smtClean="0">
                <a:ea typeface="ＭＳ Ｐゴシック"/>
              </a:rPr>
              <a:t>38 </a:t>
            </a:r>
            <a:r>
              <a:rPr lang="en-GB" sz="1200" dirty="0">
                <a:ea typeface="ＭＳ Ｐゴシック"/>
              </a:rPr>
              <a:t>of </a:t>
            </a:r>
            <a:r>
              <a:rPr lang="en-GB" sz="1200" dirty="0" smtClean="0">
                <a:ea typeface="ＭＳ Ｐゴシック"/>
              </a:rPr>
              <a:t>new students enrolling </a:t>
            </a:r>
            <a:r>
              <a:rPr lang="en-GB" sz="1200" dirty="0">
                <a:ea typeface="ＭＳ Ｐゴシック"/>
                <a:cs typeface="+mn-cs"/>
              </a:rPr>
              <a:t>on one of our</a:t>
            </a:r>
            <a:r>
              <a:rPr lang="en-GB" sz="1200" dirty="0">
                <a:ea typeface="ＭＳ Ｐゴシック"/>
              </a:rPr>
              <a:t> </a:t>
            </a:r>
            <a:r>
              <a:rPr lang="en-GB" sz="1200" dirty="0" smtClean="0">
                <a:ea typeface="ＭＳ Ｐゴシック"/>
              </a:rPr>
              <a:t>three CDT programmes</a:t>
            </a:r>
          </a:p>
          <a:p>
            <a:pPr lvl="2"/>
            <a:r>
              <a:rPr lang="en-GB" sz="1200" dirty="0">
                <a:ea typeface="ＭＳ Ｐゴシック"/>
              </a:rPr>
              <a:t>11 in Natural Language Processing (NLP)</a:t>
            </a:r>
            <a:endParaRPr lang="en-GB" sz="1200" dirty="0">
              <a:ea typeface="ＭＳ Ｐゴシック"/>
              <a:cs typeface="Arial"/>
            </a:endParaRPr>
          </a:p>
          <a:p>
            <a:pPr lvl="2"/>
            <a:r>
              <a:rPr lang="en-GB" sz="1200" dirty="0">
                <a:ea typeface="ＭＳ Ｐゴシック"/>
              </a:rPr>
              <a:t>10 in Biomedical Artificial Intelligence *BMAI)</a:t>
            </a:r>
            <a:endParaRPr lang="en-GB" sz="1200" dirty="0">
              <a:ea typeface="ＭＳ Ｐゴシック"/>
              <a:cs typeface="Arial"/>
            </a:endParaRPr>
          </a:p>
          <a:p>
            <a:pPr lvl="2"/>
            <a:r>
              <a:rPr lang="en-GB" sz="1200" dirty="0">
                <a:ea typeface="ＭＳ Ｐゴシック"/>
              </a:rPr>
              <a:t>6 in Robotics &amp; Autonomous Systems (11 more at Heriot-Watt</a:t>
            </a:r>
            <a:r>
              <a:rPr lang="en-GB" sz="1200" dirty="0" smtClean="0">
                <a:ea typeface="ＭＳ Ｐゴシック"/>
              </a:rPr>
              <a:t>)</a:t>
            </a:r>
          </a:p>
          <a:p>
            <a:pPr lvl="1"/>
            <a:r>
              <a:rPr lang="en-GB" sz="1200" dirty="0" smtClean="0">
                <a:ea typeface="ＭＳ Ｐゴシック"/>
                <a:cs typeface="Arial"/>
              </a:rPr>
              <a:t>13 (non-CDT) </a:t>
            </a:r>
            <a:r>
              <a:rPr lang="en-GB" sz="1200" dirty="0" err="1" smtClean="0">
                <a:ea typeface="ＭＳ Ｐゴシック"/>
                <a:cs typeface="Arial"/>
              </a:rPr>
              <a:t>MScR</a:t>
            </a:r>
            <a:r>
              <a:rPr lang="en-GB" sz="1200" dirty="0" smtClean="0">
                <a:ea typeface="ＭＳ Ｐゴシック"/>
                <a:cs typeface="Arial"/>
              </a:rPr>
              <a:t> students</a:t>
            </a:r>
            <a:endParaRPr lang="en-GB" sz="1500" dirty="0" smtClean="0">
              <a:ea typeface="ＭＳ Ｐゴシック"/>
              <a:cs typeface="+mn-cs"/>
            </a:endParaRPr>
          </a:p>
          <a:p>
            <a:pPr marL="342900" lvl="1" indent="-342900">
              <a:buClr>
                <a:srgbClr val="0066CC"/>
              </a:buClr>
              <a:buFont typeface="Wingdings" charset="2"/>
              <a:buChar char="§"/>
            </a:pPr>
            <a:r>
              <a:rPr lang="en-GB" sz="1500" dirty="0" smtClean="0">
                <a:ea typeface="ＭＳ Ｐゴシック"/>
                <a:cs typeface="+mn-cs"/>
              </a:rPr>
              <a:t>Successful </a:t>
            </a:r>
            <a:r>
              <a:rPr lang="en-GB" sz="1500" dirty="0">
                <a:ea typeface="ＭＳ Ｐゴシック"/>
                <a:cs typeface="+mn-cs"/>
              </a:rPr>
              <a:t>students selected from over </a:t>
            </a:r>
            <a:r>
              <a:rPr lang="en-GB" sz="1500" dirty="0" smtClean="0">
                <a:ea typeface="ＭＳ Ｐゴシック"/>
                <a:cs typeface="+mn-cs"/>
              </a:rPr>
              <a:t>1300 applicants</a:t>
            </a:r>
            <a:r>
              <a:rPr lang="en-GB" sz="1500" dirty="0">
                <a:ea typeface="ＭＳ Ｐゴシック"/>
                <a:cs typeface="+mn-cs"/>
              </a:rPr>
              <a:t>. </a:t>
            </a:r>
            <a:endParaRPr lang="en-GB" sz="1500" dirty="0">
              <a:ea typeface="ＭＳ Ｐゴシック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116" y="1186759"/>
            <a:ext cx="2489938" cy="2305771"/>
          </a:xfrm>
          <a:prstGeom prst="rect">
            <a:avLst/>
          </a:prstGeom>
        </p:spPr>
      </p:pic>
      <p:pic>
        <p:nvPicPr>
          <p:cNvPr id="5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1FBF05D1-F567-9394-A981-027897609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752" y="3769076"/>
            <a:ext cx="2743200" cy="240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94700" cy="706437"/>
          </a:xfrm>
        </p:spPr>
        <p:txBody>
          <a:bodyPr/>
          <a:lstStyle/>
          <a:p>
            <a:r>
              <a:rPr lang="en-GB" sz="2400" b="1" dirty="0" smtClean="0">
                <a:ea typeface="ＭＳ Ｐゴシック"/>
              </a:rPr>
              <a:t>Equality, Diversity and Inclusion (EDI)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39"/>
            <a:ext cx="8229600" cy="1014546"/>
          </a:xfrm>
        </p:spPr>
        <p:txBody>
          <a:bodyPr/>
          <a:lstStyle/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Informatics is home to big and diverse community; lots of different </a:t>
            </a:r>
            <a:r>
              <a:rPr lang="en-GB" sz="1800" dirty="0"/>
              <a:t>nationalities, cultures, religions, genders, sexualities, races, abilities, </a:t>
            </a:r>
            <a:r>
              <a:rPr lang="en-GB" sz="1800" dirty="0" err="1"/>
              <a:t>etc</a:t>
            </a:r>
            <a:r>
              <a:rPr lang="en-GB" sz="1800" dirty="0"/>
              <a:t> </a:t>
            </a:r>
            <a:endParaRPr lang="en-GB" sz="1800" dirty="0" smtClean="0"/>
          </a:p>
          <a:p>
            <a:r>
              <a:rPr lang="en-GB" sz="1600" b="1" dirty="0"/>
              <a:t>Dignity and Respect Policy </a:t>
            </a:r>
            <a:r>
              <a:rPr lang="en-GB" sz="1600" dirty="0"/>
              <a:t>applies to all staff and students at </a:t>
            </a:r>
            <a:r>
              <a:rPr lang="en-GB" sz="1600" dirty="0" smtClean="0"/>
              <a:t>UoE</a:t>
            </a:r>
            <a:endParaRPr lang="en-GB" sz="1600" dirty="0"/>
          </a:p>
          <a:p>
            <a:r>
              <a:rPr lang="en-GB" sz="1600" dirty="0" smtClean="0"/>
              <a:t>Everyone is expected to treat all equally</a:t>
            </a:r>
            <a:r>
              <a:rPr lang="en-GB" sz="1600" dirty="0"/>
              <a:t>, and with </a:t>
            </a:r>
            <a:r>
              <a:rPr lang="en-GB" sz="1600" b="1" dirty="0"/>
              <a:t>dignity and </a:t>
            </a:r>
            <a:r>
              <a:rPr lang="en-GB" sz="1600" b="1" dirty="0" smtClean="0"/>
              <a:t>respect</a:t>
            </a:r>
            <a:endParaRPr lang="en-GB" sz="1600" b="1" dirty="0"/>
          </a:p>
          <a:p>
            <a:r>
              <a:rPr lang="en-GB" sz="1600" dirty="0"/>
              <a:t>Enjoy your freedom and give it generously to </a:t>
            </a:r>
            <a:r>
              <a:rPr lang="en-GB" sz="1600" dirty="0" smtClean="0"/>
              <a:t>others</a:t>
            </a:r>
          </a:p>
          <a:p>
            <a:r>
              <a:rPr lang="en-GB" sz="1600" dirty="0" smtClean="0"/>
              <a:t>Language and communication can be misinterpreted but misunderstandings </a:t>
            </a:r>
            <a:r>
              <a:rPr lang="en-GB" sz="1600" dirty="0"/>
              <a:t>do not mean conflict or </a:t>
            </a:r>
            <a:r>
              <a:rPr lang="en-GB" sz="1600" dirty="0" smtClean="0"/>
              <a:t>disagreement; ask </a:t>
            </a:r>
            <a:r>
              <a:rPr lang="en-GB" sz="1600" dirty="0"/>
              <a:t>if you are </a:t>
            </a:r>
            <a:r>
              <a:rPr lang="en-GB" sz="1600" dirty="0" smtClean="0"/>
              <a:t>unsure. </a:t>
            </a:r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0" y="4214741"/>
            <a:ext cx="3290513" cy="1463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014130"/>
            <a:ext cx="478155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0066CC"/>
              </a:buClr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rgbClr val="0000FF"/>
                </a:solidFill>
                <a:latin typeface="+mn-lt"/>
              </a:rPr>
              <a:t>Zero </a:t>
            </a:r>
            <a:r>
              <a:rPr lang="en-GB" sz="1800" b="0" dirty="0">
                <a:solidFill>
                  <a:srgbClr val="0000FF"/>
                </a:solidFill>
                <a:latin typeface="+mn-lt"/>
              </a:rPr>
              <a:t>tolerance approach to bullying, harassment or </a:t>
            </a:r>
            <a:r>
              <a:rPr lang="en-GB" sz="1800" b="0" dirty="0" smtClean="0">
                <a:solidFill>
                  <a:srgbClr val="0000FF"/>
                </a:solidFill>
                <a:latin typeface="+mn-lt"/>
              </a:rPr>
              <a:t>discrimination.</a:t>
            </a:r>
          </a:p>
          <a:p>
            <a:pPr marL="285750" indent="-285750">
              <a:spcBef>
                <a:spcPct val="20000"/>
              </a:spcBef>
              <a:buClr>
                <a:srgbClr val="0066CC"/>
              </a:buClr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rgbClr val="0000FF"/>
                </a:solidFill>
                <a:latin typeface="+mn-lt"/>
              </a:rPr>
              <a:t>Dignity and Respect Champions are available for conversations and advice.</a:t>
            </a:r>
          </a:p>
          <a:p>
            <a:pPr marL="285750" indent="-285750">
              <a:spcBef>
                <a:spcPct val="20000"/>
              </a:spcBef>
              <a:buClr>
                <a:srgbClr val="0066CC"/>
              </a:buClr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rgbClr val="0000FF"/>
                </a:solidFill>
                <a:latin typeface="+mn-lt"/>
              </a:rPr>
              <a:t>Support the activities of the School’s People and Culture Committee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3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7309" cy="706437"/>
          </a:xfrm>
        </p:spPr>
        <p:txBody>
          <a:bodyPr/>
          <a:lstStyle/>
          <a:p>
            <a:r>
              <a:rPr lang="en-GB" sz="2400" b="1" dirty="0" smtClean="0"/>
              <a:t>Research Excellence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18" y="1137216"/>
            <a:ext cx="5194229" cy="5291137"/>
          </a:xfrm>
        </p:spPr>
        <p:txBody>
          <a:bodyPr/>
          <a:lstStyle/>
          <a:p>
            <a:r>
              <a:rPr lang="en-GB" sz="1800" dirty="0">
                <a:ea typeface="ＭＳ Ｐゴシック"/>
              </a:rPr>
              <a:t>World-leading academic staff (140+), post-docs (150+), support teams (130+), and you!</a:t>
            </a:r>
            <a:endParaRPr lang="en-GB" sz="1800" dirty="0">
              <a:ea typeface="ＭＳ Ｐゴシック"/>
              <a:cs typeface="Arial"/>
            </a:endParaRPr>
          </a:p>
          <a:p>
            <a:r>
              <a:rPr lang="en-GB" sz="1800" dirty="0">
                <a:ea typeface="ＭＳ Ｐゴシック"/>
              </a:rPr>
              <a:t>Specialised labs, including manipulating, flying, rolling, and walking robots</a:t>
            </a:r>
            <a:endParaRPr lang="en-GB" sz="1800" dirty="0">
              <a:ea typeface="ＭＳ Ｐゴシック"/>
              <a:cs typeface="Arial"/>
            </a:endParaRPr>
          </a:p>
          <a:p>
            <a:r>
              <a:rPr lang="en-GB" sz="1800" dirty="0">
                <a:ea typeface="ＭＳ Ｐゴシック"/>
              </a:rPr>
              <a:t>100s of GPUs, access to 1000+ CPU machines</a:t>
            </a:r>
            <a:endParaRPr lang="en-GB" sz="1800" dirty="0">
              <a:ea typeface="ＭＳ Ｐゴシック"/>
              <a:cs typeface="Arial"/>
            </a:endParaRPr>
          </a:p>
          <a:p>
            <a:r>
              <a:rPr lang="en-GB" sz="1800" dirty="0">
                <a:ea typeface="ＭＳ Ｐゴシック"/>
              </a:rPr>
              <a:t>6 Research Institutes with main focus on:</a:t>
            </a:r>
          </a:p>
          <a:p>
            <a:pPr lvl="1"/>
            <a:r>
              <a:rPr lang="en-GB" sz="1400" dirty="0">
                <a:ea typeface="ＭＳ Ｐゴシック"/>
              </a:rPr>
              <a:t>Theory (LFCS), </a:t>
            </a:r>
            <a:endParaRPr lang="en-GB" sz="1400" dirty="0">
              <a:ea typeface="ＭＳ Ｐゴシック"/>
              <a:cs typeface="Arial"/>
            </a:endParaRPr>
          </a:p>
          <a:p>
            <a:pPr lvl="1"/>
            <a:r>
              <a:rPr lang="en-GB" sz="1400" dirty="0">
                <a:ea typeface="ＭＳ Ｐゴシック"/>
              </a:rPr>
              <a:t>Communication (ILCC), </a:t>
            </a:r>
            <a:endParaRPr lang="en-GB" sz="1400" dirty="0">
              <a:ea typeface="ＭＳ Ｐゴシック"/>
              <a:cs typeface="Arial"/>
            </a:endParaRPr>
          </a:p>
          <a:p>
            <a:pPr lvl="1"/>
            <a:r>
              <a:rPr lang="en-GB" sz="1400" dirty="0">
                <a:ea typeface="ＭＳ Ｐゴシック"/>
              </a:rPr>
              <a:t>AI (AIAI), </a:t>
            </a:r>
          </a:p>
          <a:p>
            <a:pPr lvl="1"/>
            <a:r>
              <a:rPr lang="en-GB" sz="1400" dirty="0">
                <a:ea typeface="ＭＳ Ｐゴシック"/>
              </a:rPr>
              <a:t>Learning (IANC), </a:t>
            </a:r>
            <a:endParaRPr lang="en-GB" sz="1400" dirty="0">
              <a:ea typeface="ＭＳ Ｐゴシック"/>
              <a:cs typeface="Arial"/>
            </a:endParaRPr>
          </a:p>
          <a:p>
            <a:pPr lvl="1"/>
            <a:r>
              <a:rPr lang="en-GB" sz="1400" dirty="0">
                <a:ea typeface="ＭＳ Ｐゴシック"/>
              </a:rPr>
              <a:t>Systems (ICSA), </a:t>
            </a:r>
            <a:endParaRPr lang="en-GB" sz="1400" dirty="0">
              <a:ea typeface="ＭＳ Ｐゴシック"/>
              <a:cs typeface="Arial"/>
            </a:endParaRPr>
          </a:p>
          <a:p>
            <a:pPr lvl="1"/>
            <a:r>
              <a:rPr lang="en-GB" sz="1400" dirty="0">
                <a:ea typeface="ＭＳ Ｐゴシック"/>
              </a:rPr>
              <a:t>Robotics (IPAB)</a:t>
            </a:r>
            <a:endParaRPr lang="en-GB" sz="1400" dirty="0">
              <a:ea typeface="ＭＳ Ｐゴシック"/>
              <a:cs typeface="Arial"/>
            </a:endParaRPr>
          </a:p>
          <a:p>
            <a:r>
              <a:rPr lang="en-GB" sz="1800" dirty="0">
                <a:ea typeface="ＭＳ Ｐゴシック"/>
              </a:rPr>
              <a:t>Seminars, visitors, conferences</a:t>
            </a:r>
            <a:endParaRPr lang="en-GB" sz="1800" dirty="0">
              <a:ea typeface="ＭＳ Ｐゴシック"/>
              <a:cs typeface="Arial"/>
            </a:endParaRPr>
          </a:p>
          <a:p>
            <a:r>
              <a:rPr lang="en-GB" sz="1800" dirty="0">
                <a:ea typeface="ＭＳ Ｐゴシック"/>
              </a:rPr>
              <a:t>50+ taught courses that you can </a:t>
            </a:r>
            <a:r>
              <a:rPr lang="en-GB" sz="1800" dirty="0" smtClean="0">
                <a:ea typeface="ＭＳ Ｐゴシック"/>
              </a:rPr>
              <a:t>access as class only students</a:t>
            </a:r>
            <a:endParaRPr lang="en-GB" sz="1800" dirty="0">
              <a:ea typeface="ＭＳ Ｐゴシック"/>
              <a:cs typeface="Arial"/>
            </a:endParaRPr>
          </a:p>
          <a:p>
            <a:r>
              <a:rPr lang="en-GB" sz="1800" dirty="0">
                <a:ea typeface="ＭＳ Ｐゴシック"/>
              </a:rPr>
              <a:t>Commercialisation support (top </a:t>
            </a:r>
            <a:r>
              <a:rPr lang="en-GB" sz="1800" dirty="0" smtClean="0">
                <a:ea typeface="ＭＳ Ｐゴシック"/>
              </a:rPr>
              <a:t>start-up </a:t>
            </a:r>
            <a:r>
              <a:rPr lang="en-GB" sz="1800" dirty="0">
                <a:ea typeface="ＭＳ Ｐゴシック"/>
              </a:rPr>
              <a:t>department in UK)</a:t>
            </a:r>
            <a:endParaRPr lang="en-GB" sz="1800" dirty="0">
              <a:ea typeface="ＭＳ Ｐゴシック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275" y="3594233"/>
            <a:ext cx="3057525" cy="270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599" y="1411623"/>
            <a:ext cx="3105201" cy="168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7309" cy="706437"/>
          </a:xfrm>
        </p:spPr>
        <p:txBody>
          <a:bodyPr/>
          <a:lstStyle/>
          <a:p>
            <a:r>
              <a:rPr lang="en-GB" sz="2400" b="1" dirty="0" smtClean="0"/>
              <a:t>Research Excellence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71" y="1296194"/>
            <a:ext cx="8327138" cy="5291137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ea typeface="ＭＳ Ｐゴシック"/>
                <a:cs typeface="Arial"/>
              </a:rPr>
              <a:t>Recent PGR successes celebrated by the School include</a:t>
            </a:r>
            <a:r>
              <a:rPr lang="en-GB" sz="1800" b="1" dirty="0" smtClean="0">
                <a:ea typeface="ＭＳ Ｐゴシック"/>
                <a:cs typeface="Arial"/>
              </a:rPr>
              <a:t>:</a:t>
            </a:r>
          </a:p>
          <a:p>
            <a:pPr marL="0" indent="0">
              <a:buNone/>
            </a:pPr>
            <a:endParaRPr lang="en-GB" sz="1800" b="1" dirty="0" smtClean="0">
              <a:ea typeface="ＭＳ Ｐゴシック"/>
              <a:cs typeface="Arial"/>
            </a:endParaRPr>
          </a:p>
          <a:p>
            <a:r>
              <a:rPr lang="en-GB" sz="1200" dirty="0">
                <a:ea typeface="ＭＳ Ｐゴシック"/>
                <a:cs typeface="Arial"/>
              </a:rPr>
              <a:t>Two </a:t>
            </a:r>
            <a:r>
              <a:rPr lang="en-GB" sz="1200" dirty="0" smtClean="0">
                <a:ea typeface="ＭＳ Ｐゴシック"/>
                <a:cs typeface="Arial"/>
              </a:rPr>
              <a:t>PGR authored papers were </a:t>
            </a:r>
            <a:r>
              <a:rPr lang="en-GB" sz="1200" dirty="0">
                <a:ea typeface="ＭＳ Ｐゴシック"/>
                <a:cs typeface="Arial"/>
              </a:rPr>
              <a:t>awarded Outstanding Paper at the 61st Annual Meeting of the Association for Computational Linguistics (ACL'23</a:t>
            </a:r>
            <a:r>
              <a:rPr lang="en-GB" sz="1200" dirty="0" smtClean="0">
                <a:ea typeface="ＭＳ Ｐゴシック"/>
                <a:cs typeface="Arial"/>
              </a:rPr>
              <a:t>)</a:t>
            </a:r>
            <a:endParaRPr lang="en-GB" sz="1200" dirty="0">
              <a:ea typeface="ＭＳ Ｐゴシック"/>
              <a:cs typeface="Arial"/>
            </a:endParaRPr>
          </a:p>
          <a:p>
            <a:pPr lvl="1"/>
            <a:r>
              <a:rPr lang="en-GB" sz="1100" dirty="0">
                <a:ea typeface="ＭＳ Ｐゴシック"/>
                <a:cs typeface="Arial"/>
              </a:rPr>
              <a:t>Extrinsic Evaluation of Machine Translation Metrics by </a:t>
            </a:r>
            <a:r>
              <a:rPr lang="en-GB" sz="1100" b="1" dirty="0">
                <a:ea typeface="ＭＳ Ｐゴシック"/>
                <a:cs typeface="Arial"/>
              </a:rPr>
              <a:t>Nikita </a:t>
            </a:r>
            <a:r>
              <a:rPr lang="en-GB" sz="1100" b="1" dirty="0" err="1">
                <a:ea typeface="ＭＳ Ｐゴシック"/>
                <a:cs typeface="Arial"/>
              </a:rPr>
              <a:t>Moghe</a:t>
            </a:r>
            <a:r>
              <a:rPr lang="en-GB" sz="1100" b="1" dirty="0">
                <a:ea typeface="ＭＳ Ｐゴシック"/>
                <a:cs typeface="Arial"/>
              </a:rPr>
              <a:t>, Tom Sherborne, </a:t>
            </a:r>
            <a:r>
              <a:rPr lang="en-GB" sz="1100" dirty="0">
                <a:ea typeface="ＭＳ Ｐゴシック"/>
                <a:cs typeface="Arial"/>
              </a:rPr>
              <a:t>Mark Steedman and Alexandra Birch </a:t>
            </a:r>
            <a:endParaRPr lang="en-GB" sz="1100" dirty="0" smtClean="0">
              <a:ea typeface="ＭＳ Ｐゴシック"/>
              <a:cs typeface="Arial"/>
            </a:endParaRPr>
          </a:p>
          <a:p>
            <a:pPr lvl="1"/>
            <a:r>
              <a:rPr lang="en-GB" sz="1100" dirty="0">
                <a:ea typeface="ＭＳ Ｐゴシック"/>
                <a:cs typeface="Arial"/>
              </a:rPr>
              <a:t>Compositional Generalization without Trees using Multiset Tagging and Latent Permutations by </a:t>
            </a:r>
            <a:r>
              <a:rPr lang="en-GB" sz="1100" b="1" dirty="0">
                <a:ea typeface="ＭＳ Ｐゴシック"/>
                <a:cs typeface="Arial"/>
              </a:rPr>
              <a:t>Matthias </a:t>
            </a:r>
            <a:r>
              <a:rPr lang="en-GB" sz="1100" b="1" dirty="0" err="1">
                <a:ea typeface="ＭＳ Ｐゴシック"/>
                <a:cs typeface="Arial"/>
              </a:rPr>
              <a:t>Lindemann</a:t>
            </a:r>
            <a:r>
              <a:rPr lang="en-GB" sz="1100" dirty="0">
                <a:ea typeface="ＭＳ Ｐゴシック"/>
                <a:cs typeface="Arial"/>
              </a:rPr>
              <a:t>, Alexander </a:t>
            </a:r>
            <a:r>
              <a:rPr lang="en-GB" sz="1100" dirty="0" err="1">
                <a:ea typeface="ＭＳ Ｐゴシック"/>
                <a:cs typeface="Arial"/>
              </a:rPr>
              <a:t>Koller</a:t>
            </a:r>
            <a:r>
              <a:rPr lang="en-GB" sz="1100" dirty="0">
                <a:ea typeface="ＭＳ Ｐゴシック"/>
                <a:cs typeface="Arial"/>
              </a:rPr>
              <a:t> and Ivan Titov </a:t>
            </a:r>
            <a:endParaRPr lang="en-GB" sz="1600" dirty="0">
              <a:ea typeface="ＭＳ Ｐゴシック"/>
              <a:cs typeface="Arial"/>
            </a:endParaRPr>
          </a:p>
          <a:p>
            <a:r>
              <a:rPr lang="en-GB" sz="1200" b="1" dirty="0">
                <a:ea typeface="ＭＳ Ｐゴシック"/>
                <a:cs typeface="Arial"/>
              </a:rPr>
              <a:t>Verna </a:t>
            </a:r>
            <a:r>
              <a:rPr lang="en-GB" sz="1200" b="1" dirty="0" err="1">
                <a:ea typeface="ＭＳ Ｐゴシック"/>
                <a:cs typeface="Arial"/>
              </a:rPr>
              <a:t>Dankers</a:t>
            </a:r>
            <a:r>
              <a:rPr lang="en-GB" sz="1200" b="1" dirty="0">
                <a:ea typeface="ＭＳ Ｐゴシック"/>
                <a:cs typeface="Arial"/>
              </a:rPr>
              <a:t>, </a:t>
            </a:r>
            <a:r>
              <a:rPr lang="en-GB" sz="1200" b="1" dirty="0" err="1">
                <a:ea typeface="ＭＳ Ｐゴシック"/>
                <a:cs typeface="Arial"/>
              </a:rPr>
              <a:t>Vivek</a:t>
            </a:r>
            <a:r>
              <a:rPr lang="en-GB" sz="1200" b="1" dirty="0">
                <a:ea typeface="ＭＳ Ｐゴシック"/>
                <a:cs typeface="Arial"/>
              </a:rPr>
              <a:t> </a:t>
            </a:r>
            <a:r>
              <a:rPr lang="en-GB" sz="1200" b="1" dirty="0" err="1">
                <a:ea typeface="ＭＳ Ｐゴシック"/>
                <a:cs typeface="Arial"/>
              </a:rPr>
              <a:t>Iyer</a:t>
            </a:r>
            <a:r>
              <a:rPr lang="en-GB" sz="1200" b="1" dirty="0">
                <a:ea typeface="ＭＳ Ｐゴシック"/>
                <a:cs typeface="Arial"/>
              </a:rPr>
              <a:t> </a:t>
            </a:r>
            <a:r>
              <a:rPr lang="en-GB" sz="1200" dirty="0">
                <a:ea typeface="ＭＳ Ｐゴシック"/>
                <a:cs typeface="Arial"/>
              </a:rPr>
              <a:t>and </a:t>
            </a:r>
            <a:r>
              <a:rPr lang="en-GB" sz="1200" b="1" dirty="0">
                <a:ea typeface="ＭＳ Ｐゴシック"/>
                <a:cs typeface="Arial"/>
              </a:rPr>
              <a:t>Tom </a:t>
            </a:r>
            <a:r>
              <a:rPr lang="en-GB" sz="1200" b="1" dirty="0" smtClean="0">
                <a:ea typeface="ＭＳ Ｐゴシック"/>
                <a:cs typeface="Arial"/>
              </a:rPr>
              <a:t>Sherborne </a:t>
            </a:r>
            <a:r>
              <a:rPr lang="en-GB" sz="1200" dirty="0" smtClean="0">
                <a:ea typeface="ＭＳ Ｐゴシック"/>
                <a:cs typeface="Arial"/>
              </a:rPr>
              <a:t>were also awarded </a:t>
            </a:r>
            <a:r>
              <a:rPr lang="en-GB" sz="1200" dirty="0">
                <a:ea typeface="ＭＳ Ｐゴシック"/>
                <a:cs typeface="Arial"/>
              </a:rPr>
              <a:t>Outstanding </a:t>
            </a:r>
            <a:r>
              <a:rPr lang="en-GB" sz="1200" dirty="0" smtClean="0">
                <a:ea typeface="ＭＳ Ｐゴシック"/>
                <a:cs typeface="Arial"/>
              </a:rPr>
              <a:t>Reviewer at the ACL Conference (2023) </a:t>
            </a:r>
          </a:p>
          <a:p>
            <a:r>
              <a:rPr lang="en-GB" sz="1200" b="1" dirty="0">
                <a:ea typeface="ＭＳ Ｐゴシック"/>
                <a:cs typeface="Arial"/>
              </a:rPr>
              <a:t>Yifu </a:t>
            </a:r>
            <a:r>
              <a:rPr lang="en-GB" sz="1200" b="1" dirty="0" smtClean="0">
                <a:ea typeface="ＭＳ Ｐゴシック"/>
                <a:cs typeface="Arial"/>
              </a:rPr>
              <a:t>Qiu </a:t>
            </a:r>
            <a:r>
              <a:rPr lang="en-GB" sz="1200" dirty="0" smtClean="0">
                <a:ea typeface="ＭＳ Ｐゴシック"/>
                <a:cs typeface="Arial"/>
              </a:rPr>
              <a:t>was the successful </a:t>
            </a:r>
            <a:r>
              <a:rPr lang="en-GB" sz="1200" dirty="0">
                <a:ea typeface="ＭＳ Ｐゴシック"/>
                <a:cs typeface="Arial"/>
              </a:rPr>
              <a:t>recipient of the 2023 Apple Scholars in AI/ML PhD fellowship, recognizing emerging leaders in computer science and engineering and their cutting-edge machine learning </a:t>
            </a:r>
            <a:r>
              <a:rPr lang="en-GB" sz="1200" b="1" dirty="0" err="1">
                <a:ea typeface="ＭＳ Ｐゴシック"/>
                <a:cs typeface="Arial"/>
              </a:rPr>
              <a:t>research.Bálint</a:t>
            </a:r>
            <a:r>
              <a:rPr lang="en-GB" sz="1200" b="1" dirty="0">
                <a:ea typeface="ＭＳ Ｐゴシック"/>
                <a:cs typeface="Arial"/>
              </a:rPr>
              <a:t> </a:t>
            </a:r>
            <a:r>
              <a:rPr lang="en-GB" sz="1200" b="1" dirty="0" err="1" smtClean="0">
                <a:ea typeface="ＭＳ Ｐゴシック"/>
                <a:cs typeface="Arial"/>
              </a:rPr>
              <a:t>Gyevnár</a:t>
            </a:r>
            <a:r>
              <a:rPr lang="en-GB" sz="1200" b="1" dirty="0" smtClean="0">
                <a:ea typeface="ＭＳ Ｐゴシック"/>
                <a:cs typeface="Arial"/>
              </a:rPr>
              <a:t> </a:t>
            </a:r>
            <a:r>
              <a:rPr lang="en-GB" sz="1200" dirty="0" smtClean="0">
                <a:ea typeface="ＭＳ Ｐゴシック"/>
                <a:cs typeface="Arial"/>
              </a:rPr>
              <a:t>awarded </a:t>
            </a:r>
            <a:r>
              <a:rPr lang="en-GB" sz="1200" dirty="0">
                <a:ea typeface="ＭＳ Ｐゴシック"/>
                <a:cs typeface="Arial"/>
              </a:rPr>
              <a:t>the UKRI Trustworthy Autonomous Systems </a:t>
            </a:r>
            <a:r>
              <a:rPr lang="en-GB" sz="1200" dirty="0" smtClean="0">
                <a:ea typeface="ＭＳ Ｐゴシック"/>
                <a:cs typeface="Arial"/>
              </a:rPr>
              <a:t>(TAS) Early </a:t>
            </a:r>
            <a:r>
              <a:rPr lang="en-GB" sz="1200" dirty="0">
                <a:ea typeface="ＭＳ Ｐゴシック"/>
                <a:cs typeface="Arial"/>
              </a:rPr>
              <a:t>Career Researcher </a:t>
            </a:r>
            <a:r>
              <a:rPr lang="en-GB" sz="1200" dirty="0" smtClean="0">
                <a:ea typeface="ＭＳ Ｐゴシック"/>
                <a:cs typeface="Arial"/>
              </a:rPr>
              <a:t>Award.</a:t>
            </a:r>
          </a:p>
          <a:p>
            <a:r>
              <a:rPr lang="en-GB" sz="1200" b="1" dirty="0" err="1">
                <a:ea typeface="ＭＳ Ｐゴシック"/>
                <a:cs typeface="Arial"/>
              </a:rPr>
              <a:t>Jonghyuk</a:t>
            </a:r>
            <a:r>
              <a:rPr lang="en-GB" sz="1200" b="1" dirty="0">
                <a:ea typeface="ＭＳ Ｐゴシック"/>
                <a:cs typeface="Arial"/>
              </a:rPr>
              <a:t> </a:t>
            </a:r>
            <a:r>
              <a:rPr lang="en-GB" sz="1200" b="1" dirty="0" smtClean="0">
                <a:ea typeface="ＭＳ Ｐゴシック"/>
                <a:cs typeface="Arial"/>
              </a:rPr>
              <a:t>Park</a:t>
            </a:r>
            <a:r>
              <a:rPr lang="en-GB" sz="1200" dirty="0">
                <a:ea typeface="ＭＳ Ｐゴシック"/>
                <a:cs typeface="Arial"/>
              </a:rPr>
              <a:t> </a:t>
            </a:r>
            <a:r>
              <a:rPr lang="en-GB" sz="1200" dirty="0" smtClean="0">
                <a:ea typeface="ＭＳ Ｐゴシック"/>
                <a:cs typeface="Arial"/>
              </a:rPr>
              <a:t>(and supervisors) received </a:t>
            </a:r>
            <a:r>
              <a:rPr lang="en-GB" sz="1200" dirty="0">
                <a:ea typeface="ＭＳ Ｐゴシック"/>
                <a:cs typeface="Arial"/>
              </a:rPr>
              <a:t>the best long paper award at the 15th International Conference on Computational Semantics (IWCS 2023</a:t>
            </a:r>
            <a:r>
              <a:rPr lang="en-GB" sz="1200" dirty="0" smtClean="0">
                <a:ea typeface="ＭＳ Ｐゴシック"/>
                <a:cs typeface="Arial"/>
              </a:rPr>
              <a:t>).</a:t>
            </a:r>
          </a:p>
          <a:p>
            <a:r>
              <a:rPr lang="en-GB" sz="1200" b="1" dirty="0">
                <a:ea typeface="ＭＳ Ｐゴシック"/>
                <a:cs typeface="Arial"/>
              </a:rPr>
              <a:t>Pauliina </a:t>
            </a:r>
            <a:r>
              <a:rPr lang="en-GB" sz="1200" b="1" dirty="0" err="1" smtClean="0">
                <a:ea typeface="ＭＳ Ｐゴシック"/>
                <a:cs typeface="Arial"/>
              </a:rPr>
              <a:t>Vuorinen</a:t>
            </a:r>
            <a:r>
              <a:rPr lang="en-GB" sz="1200" b="1" dirty="0" smtClean="0">
                <a:ea typeface="ＭＳ Ｐゴシック"/>
                <a:cs typeface="Arial"/>
              </a:rPr>
              <a:t> </a:t>
            </a:r>
            <a:r>
              <a:rPr lang="en-GB" sz="1200" dirty="0" smtClean="0">
                <a:ea typeface="ＭＳ Ｐゴシック"/>
                <a:cs typeface="Arial"/>
              </a:rPr>
              <a:t>published </a:t>
            </a:r>
            <a:r>
              <a:rPr lang="en-GB" sz="1200" dirty="0">
                <a:ea typeface="ＭＳ Ｐゴシック"/>
                <a:cs typeface="Arial"/>
              </a:rPr>
              <a:t>a lay audience article on reading research following her research project on adults' recreational e-reading behaviour last summer</a:t>
            </a:r>
            <a:r>
              <a:rPr lang="en-GB" sz="1200" dirty="0" smtClean="0">
                <a:ea typeface="ＭＳ Ｐゴシック"/>
                <a:cs typeface="Arial"/>
              </a:rPr>
              <a:t>.</a:t>
            </a:r>
          </a:p>
          <a:p>
            <a:r>
              <a:rPr lang="en-GB" sz="1200" b="1" dirty="0">
                <a:ea typeface="ＭＳ Ｐゴシック"/>
                <a:cs typeface="Arial"/>
              </a:rPr>
              <a:t>Georgia-Ann </a:t>
            </a:r>
            <a:r>
              <a:rPr lang="en-GB" sz="1200" b="1" dirty="0" smtClean="0">
                <a:ea typeface="ＭＳ Ｐゴシック"/>
                <a:cs typeface="Arial"/>
              </a:rPr>
              <a:t>Carter </a:t>
            </a:r>
            <a:r>
              <a:rPr lang="en-GB" sz="1200" dirty="0" smtClean="0">
                <a:ea typeface="ＭＳ Ｐゴシック"/>
                <a:cs typeface="Arial"/>
              </a:rPr>
              <a:t>came </a:t>
            </a:r>
            <a:r>
              <a:rPr lang="en-GB" sz="1200" dirty="0">
                <a:ea typeface="ＭＳ Ｐゴシック"/>
                <a:cs typeface="Arial"/>
              </a:rPr>
              <a:t>runner-up in the Open Research Award category at the Good Research Practice awards - run by the University of Edinburgh to recognise and celebrate contributions that provide leadership and act as role models for good research practice</a:t>
            </a:r>
            <a:r>
              <a:rPr lang="en-GB" sz="1200" dirty="0" smtClean="0">
                <a:ea typeface="ＭＳ Ｐゴシック"/>
                <a:cs typeface="Arial"/>
              </a:rPr>
              <a:t>.</a:t>
            </a:r>
          </a:p>
          <a:p>
            <a:r>
              <a:rPr lang="en-GB" sz="1200" b="1" dirty="0">
                <a:ea typeface="ＭＳ Ｐゴシック"/>
                <a:cs typeface="Arial"/>
              </a:rPr>
              <a:t>Sarenne </a:t>
            </a:r>
            <a:r>
              <a:rPr lang="en-GB" sz="1200" b="1" dirty="0" smtClean="0">
                <a:ea typeface="ＭＳ Ｐゴシック"/>
                <a:cs typeface="Arial"/>
              </a:rPr>
              <a:t>Wallbridge </a:t>
            </a:r>
            <a:r>
              <a:rPr lang="en-GB" sz="1200" dirty="0" smtClean="0">
                <a:ea typeface="ＭＳ Ｐゴシック"/>
                <a:cs typeface="Arial"/>
              </a:rPr>
              <a:t>won </a:t>
            </a:r>
            <a:r>
              <a:rPr lang="en-GB" sz="1200" dirty="0">
                <a:ea typeface="ＭＳ Ｐゴシック"/>
                <a:cs typeface="Arial"/>
              </a:rPr>
              <a:t>the Best Student Paper Award at </a:t>
            </a:r>
            <a:r>
              <a:rPr lang="en-GB" sz="1200" dirty="0" err="1">
                <a:ea typeface="ＭＳ Ｐゴシック"/>
                <a:cs typeface="Arial"/>
              </a:rPr>
              <a:t>Interspeech</a:t>
            </a:r>
            <a:r>
              <a:rPr lang="en-GB" sz="1200" dirty="0">
                <a:ea typeface="ＭＳ Ｐゴシック"/>
                <a:cs typeface="Arial"/>
              </a:rPr>
              <a:t> </a:t>
            </a:r>
            <a:r>
              <a:rPr lang="en-GB" sz="1200" dirty="0" smtClean="0">
                <a:ea typeface="ＭＳ Ｐゴシック"/>
                <a:cs typeface="Arial"/>
              </a:rPr>
              <a:t>(2022). </a:t>
            </a:r>
          </a:p>
          <a:p>
            <a:r>
              <a:rPr lang="en-GB" sz="1200" b="1" dirty="0" err="1">
                <a:ea typeface="ＭＳ Ｐゴシック"/>
                <a:cs typeface="Arial"/>
              </a:rPr>
              <a:t>Bhargavi</a:t>
            </a:r>
            <a:r>
              <a:rPr lang="en-GB" sz="1200" b="1" dirty="0">
                <a:ea typeface="ＭＳ Ｐゴシック"/>
                <a:cs typeface="Arial"/>
              </a:rPr>
              <a:t> Ganesh </a:t>
            </a:r>
            <a:r>
              <a:rPr lang="en-GB" sz="1200" dirty="0">
                <a:ea typeface="ＭＳ Ｐゴシック"/>
                <a:cs typeface="Arial"/>
              </a:rPr>
              <a:t>won a best paper award at the We Robot 2022 </a:t>
            </a:r>
            <a:r>
              <a:rPr lang="en-GB" sz="1200" dirty="0" smtClean="0">
                <a:ea typeface="ＭＳ Ｐゴシック"/>
                <a:cs typeface="Arial"/>
              </a:rPr>
              <a:t>conference for a </a:t>
            </a:r>
            <a:r>
              <a:rPr lang="en-GB" sz="1200" dirty="0">
                <a:ea typeface="ＭＳ Ｐゴシック"/>
                <a:cs typeface="Arial"/>
              </a:rPr>
              <a:t>project looking at a Responsibility Framework for Governing Trustworthy Autonomous </a:t>
            </a:r>
            <a:r>
              <a:rPr lang="en-GB" sz="1200" dirty="0" smtClean="0">
                <a:ea typeface="ＭＳ Ｐゴシック"/>
                <a:cs typeface="Arial"/>
              </a:rPr>
              <a:t>Systems. </a:t>
            </a:r>
            <a:endParaRPr lang="en-GB" sz="1200" dirty="0">
              <a:ea typeface="ＭＳ Ｐゴシック"/>
              <a:cs typeface="Arial"/>
            </a:endParaRPr>
          </a:p>
          <a:p>
            <a:pPr marL="0" indent="0">
              <a:buNone/>
            </a:pPr>
            <a:endParaRPr lang="en-GB" sz="1800" dirty="0">
              <a:ea typeface="ＭＳ Ｐゴシック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7309" cy="706437"/>
          </a:xfrm>
        </p:spPr>
        <p:txBody>
          <a:bodyPr/>
          <a:lstStyle/>
          <a:p>
            <a:r>
              <a:rPr lang="en-GB" sz="2400" b="1" dirty="0" smtClean="0"/>
              <a:t>Research Excellence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21" y="1162051"/>
            <a:ext cx="4700196" cy="5291137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ea typeface="ＭＳ Ｐゴシック"/>
                <a:cs typeface="Arial"/>
              </a:rPr>
              <a:t>WHY YOUR PG RESERCH MATTERS </a:t>
            </a:r>
            <a:endParaRPr lang="en-GB" sz="1800" b="1" dirty="0">
              <a:ea typeface="ＭＳ Ｐゴシック"/>
              <a:cs typeface="Arial"/>
            </a:endParaRPr>
          </a:p>
          <a:p>
            <a:pPr marL="0" indent="0">
              <a:buNone/>
            </a:pPr>
            <a:endParaRPr lang="en-GB" sz="1600" dirty="0" smtClean="0">
              <a:ea typeface="ＭＳ Ｐゴシック"/>
              <a:cs typeface="Arial"/>
            </a:endParaRPr>
          </a:p>
          <a:p>
            <a:pPr marL="0" indent="0">
              <a:buNone/>
            </a:pPr>
            <a:r>
              <a:rPr lang="en-GB" sz="1400" dirty="0">
                <a:ea typeface="ＭＳ Ｐゴシック"/>
                <a:cs typeface="Arial"/>
              </a:rPr>
              <a:t>The School of Informatics remains among the top Computer Science and Informatics research institutions in the UK, according to 2021 Research Excellence Framework results. </a:t>
            </a:r>
            <a:endParaRPr lang="en-GB" sz="1400" dirty="0">
              <a:ea typeface="ＭＳ Ｐゴシック"/>
              <a:cs typeface="Arial"/>
            </a:endParaRPr>
          </a:p>
          <a:p>
            <a:pPr marL="0" indent="0">
              <a:buNone/>
            </a:pPr>
            <a:endParaRPr lang="en-GB" sz="1400" dirty="0" smtClean="0">
              <a:ea typeface="ＭＳ Ｐゴシック"/>
              <a:cs typeface="Arial"/>
            </a:endParaRPr>
          </a:p>
          <a:p>
            <a:pPr marL="0" indent="0">
              <a:buNone/>
            </a:pPr>
            <a:r>
              <a:rPr lang="en-GB" sz="1400" dirty="0" smtClean="0">
                <a:ea typeface="ＭＳ Ｐゴシック"/>
                <a:cs typeface="Arial"/>
              </a:rPr>
              <a:t>The </a:t>
            </a:r>
            <a:r>
              <a:rPr lang="en-GB" sz="1400" dirty="0">
                <a:ea typeface="ＭＳ Ｐゴシック"/>
                <a:cs typeface="Arial"/>
              </a:rPr>
              <a:t>School of Informatics and EPCC top 2021 rankings for power, market share and FTE entered. We scored 1000 for research power (</a:t>
            </a:r>
            <a:r>
              <a:rPr lang="en-GB" sz="1400" i="1" dirty="0">
                <a:ea typeface="ＭＳ Ｐゴシック"/>
                <a:cs typeface="Arial"/>
              </a:rPr>
              <a:t>UCL which is next in this category scored 699), and 7.59 for market share (UCL came second again with a score of 5.34</a:t>
            </a:r>
            <a:r>
              <a:rPr lang="en-GB" sz="1400" dirty="0">
                <a:ea typeface="ＭＳ Ｐゴシック"/>
                <a:cs typeface="Arial"/>
              </a:rPr>
              <a:t>). </a:t>
            </a:r>
            <a:endParaRPr lang="en-GB" sz="1400" dirty="0" smtClean="0">
              <a:ea typeface="ＭＳ Ｐゴシック"/>
              <a:cs typeface="Arial"/>
            </a:endParaRPr>
          </a:p>
          <a:p>
            <a:pPr marL="0" indent="0">
              <a:buNone/>
            </a:pPr>
            <a:endParaRPr lang="en-GB" sz="1400" dirty="0">
              <a:ea typeface="ＭＳ Ｐゴシック"/>
              <a:cs typeface="Arial"/>
            </a:endParaRPr>
          </a:p>
          <a:p>
            <a:r>
              <a:rPr lang="en-GB" sz="1400" dirty="0" smtClean="0">
                <a:ea typeface="ＭＳ Ｐゴシック"/>
                <a:cs typeface="Arial"/>
              </a:rPr>
              <a:t>100% </a:t>
            </a:r>
            <a:r>
              <a:rPr lang="en-GB" sz="1400" dirty="0">
                <a:ea typeface="ＭＳ Ｐゴシック"/>
                <a:cs typeface="Arial"/>
              </a:rPr>
              <a:t>of our impact case studies are </a:t>
            </a:r>
            <a:r>
              <a:rPr lang="en-GB" sz="1400" dirty="0" smtClean="0">
                <a:ea typeface="ＭＳ Ｐゴシック"/>
                <a:cs typeface="Arial"/>
              </a:rPr>
              <a:t>world-leading</a:t>
            </a:r>
            <a:endParaRPr lang="en-GB" sz="1400" dirty="0">
              <a:ea typeface="ＭＳ Ｐゴシック"/>
              <a:cs typeface="Arial"/>
            </a:endParaRPr>
          </a:p>
          <a:p>
            <a:r>
              <a:rPr lang="en-GB" sz="1400" dirty="0" smtClean="0">
                <a:ea typeface="ＭＳ Ｐゴシック"/>
                <a:cs typeface="Arial"/>
              </a:rPr>
              <a:t>100% </a:t>
            </a:r>
            <a:r>
              <a:rPr lang="en-GB" sz="1400" dirty="0">
                <a:ea typeface="ＭＳ Ｐゴシック"/>
                <a:cs typeface="Arial"/>
              </a:rPr>
              <a:t>of our research environment is world </a:t>
            </a:r>
            <a:r>
              <a:rPr lang="en-GB" sz="1400" dirty="0" smtClean="0">
                <a:ea typeface="ＭＳ Ｐゴシック"/>
                <a:cs typeface="Arial"/>
              </a:rPr>
              <a:t>leading</a:t>
            </a:r>
            <a:endParaRPr lang="en-GB" sz="1400" dirty="0">
              <a:ea typeface="ＭＳ Ｐゴシック"/>
              <a:cs typeface="Arial"/>
            </a:endParaRPr>
          </a:p>
          <a:p>
            <a:r>
              <a:rPr lang="en-GB" sz="1400" dirty="0" smtClean="0">
                <a:ea typeface="ＭＳ Ｐゴシック"/>
                <a:cs typeface="Arial"/>
              </a:rPr>
              <a:t>61% </a:t>
            </a:r>
            <a:r>
              <a:rPr lang="en-GB" sz="1400" dirty="0">
                <a:ea typeface="ＭＳ Ｐゴシック"/>
                <a:cs typeface="Arial"/>
              </a:rPr>
              <a:t>of our research outputs are world-leading (4*) and 33.4 % are internationally excellent (3*) </a:t>
            </a:r>
          </a:p>
          <a:p>
            <a:r>
              <a:rPr lang="en-GB" sz="1400" dirty="0" smtClean="0">
                <a:ea typeface="ＭＳ Ｐゴシック"/>
                <a:cs typeface="Arial"/>
              </a:rPr>
              <a:t>76% </a:t>
            </a:r>
            <a:r>
              <a:rPr lang="en-GB" sz="1400" dirty="0">
                <a:ea typeface="ＭＳ Ｐゴシック"/>
                <a:cs typeface="Arial"/>
              </a:rPr>
              <a:t>of our REF submission overall is world-leading and 21 % is internationally </a:t>
            </a:r>
            <a:r>
              <a:rPr lang="en-GB" sz="1400" dirty="0" smtClean="0">
                <a:ea typeface="ＭＳ Ｐゴシック"/>
                <a:cs typeface="Arial"/>
              </a:rPr>
              <a:t>excellent</a:t>
            </a:r>
          </a:p>
          <a:p>
            <a:pPr marL="0" indent="0">
              <a:buNone/>
            </a:pPr>
            <a:r>
              <a:rPr lang="en-GB" sz="1600" b="1" dirty="0" smtClean="0">
                <a:solidFill>
                  <a:srgbClr val="0000FF"/>
                </a:solidFill>
                <a:ea typeface="ＭＳ Ｐゴシック"/>
                <a:cs typeface="Arial"/>
              </a:rPr>
              <a:t>PGR </a:t>
            </a:r>
            <a:r>
              <a:rPr lang="en-GB" sz="1600" b="1" dirty="0" smtClean="0">
                <a:solidFill>
                  <a:srgbClr val="0000FF"/>
                </a:solidFill>
                <a:ea typeface="ＭＳ Ｐゴシック"/>
                <a:cs typeface="Arial"/>
              </a:rPr>
              <a:t>led research made a significant and important contribution to achieving this result</a:t>
            </a:r>
            <a:endParaRPr lang="en-GB" sz="1600" b="1" dirty="0">
              <a:solidFill>
                <a:srgbClr val="0000FF"/>
              </a:solidFill>
              <a:ea typeface="ＭＳ Ｐゴシック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857" y="2138193"/>
            <a:ext cx="3607137" cy="36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6800" rIns="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6800" rIns="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A1A6933F15124BB36BFBF738319E53" ma:contentTypeVersion="7" ma:contentTypeDescription="Create a new document." ma:contentTypeScope="" ma:versionID="bc066960554e33d0faf7793fa26b2b28">
  <xsd:schema xmlns:xsd="http://www.w3.org/2001/XMLSchema" xmlns:xs="http://www.w3.org/2001/XMLSchema" xmlns:p="http://schemas.microsoft.com/office/2006/metadata/properties" xmlns:ns2="65f304e9-27d4-4186-821b-65b5fa17be06" xmlns:ns3="6e16d123-1995-47bb-8c55-17202f581975" targetNamespace="http://schemas.microsoft.com/office/2006/metadata/properties" ma:root="true" ma:fieldsID="87f026da1b796110e583584473a39499" ns2:_="" ns3:_="">
    <xsd:import namespace="65f304e9-27d4-4186-821b-65b5fa17be06"/>
    <xsd:import namespace="6e16d123-1995-47bb-8c55-17202f5819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304e9-27d4-4186-821b-65b5fa17be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6d123-1995-47bb-8c55-17202f58197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5EAB7-1640-48AD-9BFF-B1BA95BC59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626029-8A24-42ED-AAF0-8B80CE87A898}">
  <ds:schemaRefs>
    <ds:schemaRef ds:uri="http://schemas.microsoft.com/office/2006/documentManagement/types"/>
    <ds:schemaRef ds:uri="65f304e9-27d4-4186-821b-65b5fa17be0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6e16d123-1995-47bb-8c55-17202f58197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FEBFCEF-B136-4370-8AE4-E36738ADB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f304e9-27d4-4186-821b-65b5fa17be06"/>
    <ds:schemaRef ds:uri="6e16d123-1995-47bb-8c55-17202f5819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1068</Words>
  <Application>Microsoft Office PowerPoint</Application>
  <PresentationFormat>On-screen Show (4:3)</PresentationFormat>
  <Paragraphs>130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American Typewriter</vt:lpstr>
      <vt:lpstr>Arial</vt:lpstr>
      <vt:lpstr>Times</vt:lpstr>
      <vt:lpstr>Verdana</vt:lpstr>
      <vt:lpstr>Wingdings</vt:lpstr>
      <vt:lpstr>Default Design</vt:lpstr>
      <vt:lpstr>Introduction to the Informatics Graduate School</vt:lpstr>
      <vt:lpstr>What is the Informatics Graduate School (IGS)?</vt:lpstr>
      <vt:lpstr>University Structure - Where you fit in….</vt:lpstr>
      <vt:lpstr>University Structure - Where you fit in….</vt:lpstr>
      <vt:lpstr>Our Community of PG Research Students</vt:lpstr>
      <vt:lpstr>Equality, Diversity and Inclusion (EDI)</vt:lpstr>
      <vt:lpstr>Research Excellence</vt:lpstr>
      <vt:lpstr>Research Excellence</vt:lpstr>
      <vt:lpstr>Research Excellence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IGS Induction Jan 2021</dc:title>
  <dc:subject/>
  <dc:creator/>
  <cp:keywords/>
  <dc:description/>
  <cp:lastModifiedBy/>
  <cp:revision>877</cp:revision>
  <dcterms:created xsi:type="dcterms:W3CDTF">2016-09-09T13:58:41Z</dcterms:created>
  <dcterms:modified xsi:type="dcterms:W3CDTF">2023-09-06T12:18:41Z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0x010100B3A1A6933F15124BB36BFBF738319E53</vt:lpwstr>
  </property>
</Properties>
</file>