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 autoCompressPictures="0">
  <p:sldMasterIdLst>
    <p:sldMasterId id="2147483649" r:id="rId4"/>
  </p:sldMasterIdLst>
  <p:notesMasterIdLst>
    <p:notesMasterId r:id="rId18"/>
  </p:notesMasterIdLst>
  <p:handoutMasterIdLst>
    <p:handoutMasterId r:id="rId19"/>
  </p:handoutMasterIdLst>
  <p:sldIdLst>
    <p:sldId id="413" r:id="rId5"/>
    <p:sldId id="419" r:id="rId6"/>
    <p:sldId id="449" r:id="rId7"/>
    <p:sldId id="454" r:id="rId8"/>
    <p:sldId id="450" r:id="rId9"/>
    <p:sldId id="452" r:id="rId10"/>
    <p:sldId id="453" r:id="rId11"/>
    <p:sldId id="451" r:id="rId12"/>
    <p:sldId id="421" r:id="rId13"/>
    <p:sldId id="436" r:id="rId14"/>
    <p:sldId id="456" r:id="rId15"/>
    <p:sldId id="458" r:id="rId16"/>
    <p:sldId id="457" r:id="rId1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700" b="1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700" b="1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700" b="1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700" b="1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700" b="1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700" b="1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sz="700" b="1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sz="700" b="1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sz="700" b="1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07879"/>
    <a:srgbClr val="F6B17E"/>
    <a:srgbClr val="FFFFCC"/>
    <a:srgbClr val="9BFB79"/>
    <a:srgbClr val="B1FC96"/>
    <a:srgbClr val="CC3300"/>
    <a:srgbClr val="FFFF00"/>
    <a:srgbClr val="99C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EE9A32-BD37-4309-BD64-7BA376B417E3}" v="37" dt="2022-10-03T14:38:30.312"/>
    <p1510:client id="{4382D9E7-6F22-E8C4-5DF5-0ADC7A86240C}" v="587" dt="2022-10-03T13:41:38.483"/>
    <p1510:client id="{69330CC7-641C-40BB-AFD2-BD27DFC7D618}" v="9" dt="2022-10-04T09:28:25.598"/>
    <p1510:client id="{87602101-8497-47E6-9D07-A3CA8F4ACB7C}" v="3" dt="2022-10-03T14:31:04.718"/>
    <p1510:client id="{97A36A94-CAA9-4A4C-A95B-70E03AF54B0B}" v="179" dt="2022-10-03T13:04:30.362"/>
    <p1510:client id="{9BF36B84-861B-43AD-92A3-687E5D3DD53A}" v="68" dt="2022-10-19T12:52:56.284"/>
    <p1510:client id="{B586C2B5-9B4A-43A2-AE45-DCB36EF88A2E}" v="92" dt="2022-10-03T09:42:36.368"/>
    <p1510:client id="{CF68CD6A-9E48-2743-813E-155A1ADC2C54}" v="4" dt="2022-10-03T15:00:44.3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37" autoAdjust="0"/>
    <p:restoredTop sz="90107" autoAdjust="0"/>
  </p:normalViewPr>
  <p:slideViewPr>
    <p:cSldViewPr snapToGrid="0">
      <p:cViewPr>
        <p:scale>
          <a:sx n="100" d="100"/>
          <a:sy n="100" d="100"/>
        </p:scale>
        <p:origin x="1541" y="509"/>
      </p:cViewPr>
      <p:guideLst>
        <p:guide orient="horz" pos="218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1962" y="-102"/>
      </p:cViewPr>
      <p:guideLst>
        <p:guide orient="horz" pos="2928"/>
        <p:guide pos="220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GB"/>
              <a:t>ARCmedia Presentation for FPF 2005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857FC07-F5E7-438B-A3C3-36AA0B02ED40}" type="datetime1">
              <a:rPr lang="en-GB"/>
              <a:pPr>
                <a:defRPr/>
              </a:pPr>
              <a:t>11/09/2023</a:t>
            </a:fld>
            <a:endParaRPr lang="en-GB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GB"/>
              <a:t>Nigel Topham</a:t>
            </a: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3559EA-5D7A-4218-A6F2-6EC113C72A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864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9517" y="158169"/>
            <a:ext cx="3037840" cy="3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/>
            </a:lvl1pPr>
          </a:lstStyle>
          <a:p>
            <a:pPr>
              <a:defRPr/>
            </a:pPr>
            <a:r>
              <a:rPr lang="en-US"/>
              <a:t>ARCmedia Presentation for FPF 2005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3528" y="158168"/>
            <a:ext cx="3037840" cy="34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/>
            </a:lvl1pPr>
          </a:lstStyle>
          <a:p>
            <a:pPr>
              <a:defRPr/>
            </a:pPr>
            <a:fld id="{92CEAE84-5672-4386-AEF6-CC1E3710D250}" type="datetime1">
              <a:rPr lang="en-GB"/>
              <a:pPr>
                <a:defRPr/>
              </a:pPr>
              <a:t>11/09/2023</a:t>
            </a:fld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6775" y="482600"/>
            <a:ext cx="5235575" cy="3927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63104" y="4415790"/>
            <a:ext cx="5859850" cy="4386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65738" y="8794460"/>
            <a:ext cx="3037840" cy="29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/>
            </a:lvl1pPr>
          </a:lstStyle>
          <a:p>
            <a:pPr>
              <a:defRPr/>
            </a:pPr>
            <a:r>
              <a:rPr lang="en-US"/>
              <a:t>Nigel Topham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574980" y="8758952"/>
            <a:ext cx="3037840" cy="334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/>
            </a:lvl1pPr>
          </a:lstStyle>
          <a:p>
            <a:pPr>
              <a:defRPr/>
            </a:pPr>
            <a:fld id="{F63EAEB0-4390-4C39-A203-343FB2EB5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73639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ARCmedia Presentation for FPF 2005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92CEAE84-5672-4386-AEF6-CC1E3710D250}" type="datetime1">
              <a:rPr lang="en-GB" smtClean="0"/>
              <a:pPr>
                <a:defRPr/>
              </a:pPr>
              <a:t>11/09/2023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Nigel Topham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63EAEB0-4390-4C39-A203-343FB2EB5F2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ARCmedia Presentation for FPF 2005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92CEAE84-5672-4386-AEF6-CC1E3710D250}" type="datetime1">
              <a:rPr lang="en-GB" smtClean="0"/>
              <a:pPr>
                <a:defRPr/>
              </a:pPr>
              <a:t>11/09/2023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Nigel Topham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63EAEB0-4390-4C39-A203-343FB2EB5F2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69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ARCmedia Presentation for FPF 2005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92CEAE84-5672-4386-AEF6-CC1E3710D250}" type="datetime1">
              <a:rPr lang="en-GB" smtClean="0"/>
              <a:pPr>
                <a:defRPr/>
              </a:pPr>
              <a:t>11/09/2023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Nigel Topham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63EAEB0-4390-4C39-A203-343FB2EB5F2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380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ARCmedia Presentation for FPF 2005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92CEAE84-5672-4386-AEF6-CC1E3710D250}" type="datetime1">
              <a:rPr lang="en-GB" smtClean="0"/>
              <a:pPr>
                <a:defRPr/>
              </a:pPr>
              <a:t>11/09/2023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Nigel Topham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63EAEB0-4390-4C39-A203-343FB2EB5F2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379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ARCmedia Presentation for FPF 2005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92CEAE84-5672-4386-AEF6-CC1E3710D250}" type="datetime1">
              <a:rPr lang="en-GB" smtClean="0"/>
              <a:pPr>
                <a:defRPr/>
              </a:pPr>
              <a:t>11/09/2023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Nigel Topham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63EAEB0-4390-4C39-A203-343FB2EB5F2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41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ARCmedia Presentation for FPF 2005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92CEAE84-5672-4386-AEF6-CC1E3710D250}" type="datetime1">
              <a:rPr lang="en-GB" smtClean="0"/>
              <a:pPr>
                <a:defRPr/>
              </a:pPr>
              <a:t>11/09/2023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Nigel Topham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63EAEB0-4390-4C39-A203-343FB2EB5F2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06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ARCmedia Presentation for FPF 2005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92CEAE84-5672-4386-AEF6-CC1E3710D250}" type="datetime1">
              <a:rPr lang="en-GB" smtClean="0"/>
              <a:pPr>
                <a:defRPr/>
              </a:pPr>
              <a:t>11/09/2023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Nigel Topham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63EAEB0-4390-4C39-A203-343FB2EB5F2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95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ARCmedia Presentation for FPF 2005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92CEAE84-5672-4386-AEF6-CC1E3710D250}" type="datetime1">
              <a:rPr lang="en-GB" smtClean="0"/>
              <a:pPr>
                <a:defRPr/>
              </a:pPr>
              <a:t>11/09/2023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Nigel Topham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63EAEB0-4390-4C39-A203-343FB2EB5F2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38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ARCmedia Presentation for FPF 2005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92CEAE84-5672-4386-AEF6-CC1E3710D250}" type="datetime1">
              <a:rPr lang="en-GB" smtClean="0"/>
              <a:pPr>
                <a:defRPr/>
              </a:pPr>
              <a:t>11/09/2023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Nigel Topham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63EAEB0-4390-4C39-A203-343FB2EB5F2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89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ARCmedia Presentation for FPF 2005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92CEAE84-5672-4386-AEF6-CC1E3710D250}" type="datetime1">
              <a:rPr lang="en-GB" smtClean="0"/>
              <a:pPr>
                <a:defRPr/>
              </a:pPr>
              <a:t>11/09/2023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Nigel Topham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63EAEB0-4390-4C39-A203-343FB2EB5F2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54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ARCmedia Presentation for FPF 2005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92CEAE84-5672-4386-AEF6-CC1E3710D250}" type="datetime1">
              <a:rPr lang="en-GB" smtClean="0"/>
              <a:pPr>
                <a:defRPr/>
              </a:pPr>
              <a:t>11/09/2023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Nigel Topham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63EAEB0-4390-4C39-A203-343FB2EB5F2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69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1484313"/>
            <a:ext cx="7056437" cy="8223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3068638"/>
            <a:ext cx="6119812" cy="1752600"/>
          </a:xfrm>
        </p:spPr>
        <p:txBody>
          <a:bodyPr/>
          <a:lstStyle>
            <a:lvl1pPr marL="0" indent="0">
              <a:buFont typeface="Wingdings" pitchFamily="-112" charset="2"/>
              <a:buNone/>
              <a:defRPr>
                <a:latin typeface="Verdana" pitchFamily="-112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8750" y="152400"/>
            <a:ext cx="32194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AD7C3-8693-4460-859E-B7F5C13E4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4203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4203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C1E11-C819-4E68-A5B6-D24A4C2DB9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CF800-3E0C-48CA-907E-EB03324DA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419FF-47E4-47A5-8614-AC91DDA24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291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291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1ABEC-42C8-44D0-AA2B-3FA5D8881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4BE97-DC0B-4B86-A71D-1B387D7EE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4EEF9-5ABB-490B-B4D9-BD6D1E76A2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9DCBE-AAB7-428D-A685-A515A6759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1A996-8023-498F-A329-D5AE6861DE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188EA-575A-4020-8719-DF09DA545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427913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229600" cy="529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3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900" b="0">
                <a:latin typeface="Verdana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3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453188"/>
            <a:ext cx="38100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 b="0">
                <a:latin typeface="Verdana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3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900" b="0">
                <a:latin typeface="Verdana" pitchFamily="-112" charset="0"/>
              </a:defRPr>
            </a:lvl1pPr>
          </a:lstStyle>
          <a:p>
            <a:pPr>
              <a:defRPr/>
            </a:pPr>
            <a:fld id="{A2403FBD-DCE6-4054-B363-1F8AB579F2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468313" y="981075"/>
            <a:ext cx="8218487" cy="85725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7348776 h 1000"/>
              <a:gd name="T6" fmla="*/ 0 w 1000"/>
              <a:gd name="T7" fmla="*/ 7348776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1006" y="0"/>
                </a:lnTo>
                <a:lnTo>
                  <a:pt x="1006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gradFill rotWithShape="0">
            <a:gsLst>
              <a:gs pos="0">
                <a:srgbClr val="0066CC"/>
              </a:gs>
              <a:gs pos="100000">
                <a:schemeClr val="accent1"/>
              </a:gs>
            </a:gsLst>
            <a:lin ang="5400000" scaled="1"/>
          </a:gradFill>
          <a:ln w="1587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68313" y="6453188"/>
            <a:ext cx="8207375" cy="0"/>
          </a:xfrm>
          <a:prstGeom prst="line">
            <a:avLst/>
          </a:prstGeom>
          <a:noFill/>
          <a:ln w="19050">
            <a:solidFill>
              <a:srgbClr val="0066C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pitchFamily="-112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2" charset="0"/>
          <a:ea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2" charset="0"/>
          <a:ea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2" charset="0"/>
          <a:ea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2" charset="0"/>
          <a:ea typeface="ＭＳ Ｐゴシック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buFont typeface="Wingdings" charset="2"/>
        <a:buChar char="§"/>
        <a:defRPr sz="28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66CC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igs@inf.ed.ac.u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.ac.uk/profile/antony-maciocia" TargetMode="External"/><Relationship Id="rId2" Type="http://schemas.openxmlformats.org/officeDocument/2006/relationships/hyperlink" Target="https://web.inf.ed.ac.uk/infweb/student-services/igs/phd/resolving-problem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7309" cy="706437"/>
          </a:xfrm>
        </p:spPr>
        <p:txBody>
          <a:bodyPr/>
          <a:lstStyle/>
          <a:p>
            <a:r>
              <a:rPr lang="en-GB" sz="2200" b="1" dirty="0"/>
              <a:t>Graduate School staff and their </a:t>
            </a:r>
            <a:r>
              <a:rPr lang="en-GB" sz="2200" b="1" dirty="0" smtClean="0"/>
              <a:t>roles – Academic Leads</a:t>
            </a:r>
            <a:endParaRPr lang="en-GB" sz="2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378" y="1633125"/>
            <a:ext cx="8229600" cy="1423108"/>
          </a:xfrm>
        </p:spPr>
        <p:txBody>
          <a:bodyPr/>
          <a:lstStyle/>
          <a:p>
            <a:r>
              <a:rPr lang="en-GB" sz="1800" b="1" kern="1200" dirty="0"/>
              <a:t>Director (Nigel Topham)</a:t>
            </a:r>
          </a:p>
          <a:p>
            <a:pPr lvl="1"/>
            <a:r>
              <a:rPr lang="en-GB" sz="1600" dirty="0"/>
              <a:t>Recruitment, selection, funding &amp; scholarships (with Institute Selectors)</a:t>
            </a:r>
          </a:p>
          <a:p>
            <a:pPr lvl="1"/>
            <a:r>
              <a:rPr lang="en-GB" sz="1600" dirty="0"/>
              <a:t>Graduate School policy</a:t>
            </a:r>
          </a:p>
          <a:p>
            <a:pPr lvl="1"/>
            <a:r>
              <a:rPr lang="en-GB" sz="1600" dirty="0"/>
              <a:t>College and University representation</a:t>
            </a:r>
          </a:p>
          <a:p>
            <a:pPr marL="0" indent="0">
              <a:buNone/>
            </a:pPr>
            <a:endParaRPr lang="en-GB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CF800-3E0C-48CA-907E-EB03324DA75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246" y="3872706"/>
            <a:ext cx="1827989" cy="176400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9378" y="3782610"/>
            <a:ext cx="5544766" cy="1994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066CC"/>
              </a:buClr>
              <a:buFont typeface="Wingdings" charset="2"/>
              <a:buChar char="§"/>
            </a:pPr>
            <a:r>
              <a:rPr lang="en-GB" sz="1800" dirty="0">
                <a:latin typeface="+mn-lt"/>
              </a:rPr>
              <a:t>Deputy Director (Rob Van </a:t>
            </a:r>
            <a:r>
              <a:rPr lang="en-GB" sz="1800" dirty="0" err="1">
                <a:latin typeface="+mn-lt"/>
              </a:rPr>
              <a:t>Glabeek</a:t>
            </a:r>
            <a:r>
              <a:rPr lang="en-GB" sz="1800" dirty="0">
                <a:latin typeface="+mn-lt"/>
              </a:rPr>
              <a:t>)</a:t>
            </a:r>
          </a:p>
          <a:p>
            <a:pPr marL="742950" lvl="1" indent="-285750">
              <a:spcBef>
                <a:spcPct val="20000"/>
              </a:spcBef>
              <a:buChar char="–"/>
            </a:pPr>
            <a:r>
              <a:rPr lang="en-GB" sz="1600" b="0" dirty="0">
                <a:latin typeface="+mn-lt"/>
              </a:rPr>
              <a:t>Advice and on course programme support - interruptions, suspensions, extensions, annual reviews, research relationships, student experience</a:t>
            </a:r>
          </a:p>
          <a:p>
            <a:pPr marL="742950" lvl="1" indent="-285750">
              <a:spcBef>
                <a:spcPct val="20000"/>
              </a:spcBef>
              <a:buChar char="–"/>
            </a:pPr>
            <a:r>
              <a:rPr lang="en-GB" sz="1600" b="0" dirty="0">
                <a:latin typeface="+mn-lt"/>
              </a:rPr>
              <a:t>Networking events, transferable skills and research training courses</a:t>
            </a:r>
          </a:p>
          <a:p>
            <a:pPr marL="742950" lvl="1" indent="-285750">
              <a:spcBef>
                <a:spcPct val="20000"/>
              </a:spcBef>
              <a:buChar char="–"/>
            </a:pPr>
            <a:r>
              <a:rPr lang="en-GB" sz="1600" b="0" dirty="0">
                <a:latin typeface="+mn-lt"/>
              </a:rPr>
              <a:t>Student support conversations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US" dirty="0" smtClean="0"/>
              <a:t>University Central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CF800-3E0C-48CA-907E-EB03324DA75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075889" y="1153276"/>
            <a:ext cx="4464996" cy="529991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066CC"/>
              </a:buClr>
              <a:buFont typeface="Wingdings" charset="2"/>
              <a:buChar char="§"/>
            </a:pPr>
            <a:r>
              <a:rPr lang="en-GB" sz="1600" dirty="0">
                <a:latin typeface="+mn-lt"/>
              </a:rPr>
              <a:t>Health and Wellbeing Service</a:t>
            </a:r>
          </a:p>
          <a:p>
            <a:pPr marL="800100" lvl="1" indent="-342900">
              <a:spcBef>
                <a:spcPct val="20000"/>
              </a:spcBef>
              <a:buClr>
                <a:srgbClr val="0066CC"/>
              </a:buClr>
              <a:buFont typeface="Wingdings" charset="2"/>
              <a:buChar char="§"/>
            </a:pPr>
            <a:r>
              <a:rPr lang="en-GB" sz="1100" b="0" dirty="0">
                <a:latin typeface="Arial"/>
                <a:ea typeface="ＭＳ Ｐゴシック"/>
                <a:cs typeface="Arial"/>
              </a:rPr>
              <a:t>University NHS GP practice / pharmacy in Bristo Square </a:t>
            </a:r>
            <a:endParaRPr lang="en-GB" sz="1100" b="0" dirty="0">
              <a:cs typeface="Arial"/>
            </a:endParaRPr>
          </a:p>
          <a:p>
            <a:pPr marL="342900" indent="-342900">
              <a:spcBef>
                <a:spcPct val="20000"/>
              </a:spcBef>
              <a:buClr>
                <a:srgbClr val="0066CC"/>
              </a:buClr>
              <a:buFont typeface="Wingdings" charset="2"/>
              <a:buChar char="§"/>
            </a:pPr>
            <a:r>
              <a:rPr lang="en-GB" sz="1600" dirty="0" smtClean="0">
                <a:latin typeface="Arial"/>
                <a:ea typeface="ＭＳ Ｐゴシック"/>
                <a:cs typeface="Arial"/>
              </a:rPr>
              <a:t>The</a:t>
            </a:r>
            <a:r>
              <a:rPr lang="en-GB" sz="1600" dirty="0" smtClean="0">
                <a:latin typeface="+mn-lt"/>
                <a:ea typeface="ＭＳ Ｐゴシック"/>
              </a:rPr>
              <a:t> </a:t>
            </a:r>
            <a:r>
              <a:rPr lang="en-GB" sz="1600" dirty="0">
                <a:latin typeface="+mn-lt"/>
                <a:ea typeface="ＭＳ Ｐゴシック"/>
              </a:rPr>
              <a:t>University Counselling Service</a:t>
            </a:r>
            <a:endParaRPr lang="en-GB" sz="1600" dirty="0">
              <a:latin typeface="+mn-lt"/>
              <a:ea typeface="ＭＳ Ｐゴシック"/>
              <a:cs typeface="Arial"/>
            </a:endParaRPr>
          </a:p>
          <a:p>
            <a:pPr marL="800100" lvl="1" indent="-342900">
              <a:spcBef>
                <a:spcPct val="20000"/>
              </a:spcBef>
              <a:buClr>
                <a:srgbClr val="0066CC"/>
              </a:buClr>
              <a:buFont typeface="Wingdings" charset="2"/>
              <a:buChar char="§"/>
            </a:pPr>
            <a:r>
              <a:rPr lang="en-GB" sz="1100" b="0" dirty="0">
                <a:latin typeface="Arial"/>
                <a:ea typeface="ＭＳ Ｐゴシック"/>
                <a:cs typeface="Arial"/>
              </a:rPr>
              <a:t>Supporting the mental health of students, using short-term counselling (face to face and email).  You can "self-refer" and priority is early intervention.</a:t>
            </a:r>
            <a:endParaRPr lang="en-GB" sz="1100" b="0" dirty="0">
              <a:cs typeface="Arial"/>
            </a:endParaRPr>
          </a:p>
          <a:p>
            <a:pPr marL="800100" lvl="1" indent="-342900">
              <a:spcBef>
                <a:spcPct val="20000"/>
              </a:spcBef>
              <a:buClr>
                <a:srgbClr val="0066CC"/>
              </a:buClr>
              <a:buFont typeface="Wingdings" charset="2"/>
              <a:buChar char="§"/>
            </a:pPr>
            <a:r>
              <a:rPr lang="en-GB" sz="1100" b="0" dirty="0">
                <a:latin typeface="Arial"/>
                <a:ea typeface="ＭＳ Ｐゴシック"/>
                <a:cs typeface="Arial"/>
              </a:rPr>
              <a:t>Drop-in sessions and lifelong learning</a:t>
            </a:r>
          </a:p>
          <a:p>
            <a:pPr marL="800100" lvl="1" indent="-342900">
              <a:spcBef>
                <a:spcPct val="20000"/>
              </a:spcBef>
              <a:buClr>
                <a:srgbClr val="0066CC"/>
              </a:buClr>
              <a:buFont typeface="Wingdings" charset="2"/>
              <a:buChar char="§"/>
            </a:pPr>
            <a:r>
              <a:rPr lang="en-GB" sz="1100" b="0" dirty="0"/>
              <a:t>Referral to other services</a:t>
            </a:r>
          </a:p>
          <a:p>
            <a:pPr marL="800100" lvl="1" indent="-342900">
              <a:spcBef>
                <a:spcPct val="20000"/>
              </a:spcBef>
              <a:buClr>
                <a:srgbClr val="0066CC"/>
              </a:buClr>
              <a:buFont typeface="Wingdings" charset="2"/>
              <a:buChar char="§"/>
            </a:pPr>
            <a:r>
              <a:rPr lang="en-GB" sz="1100" b="0" dirty="0">
                <a:latin typeface="Arial"/>
                <a:ea typeface="ＭＳ Ｐゴシック"/>
                <a:cs typeface="Arial"/>
              </a:rPr>
              <a:t>Self-help links and links to online apps</a:t>
            </a:r>
          </a:p>
          <a:p>
            <a:pPr marL="1257300" lvl="2" indent="-342900">
              <a:spcBef>
                <a:spcPct val="20000"/>
              </a:spcBef>
              <a:buClr>
                <a:srgbClr val="0066CC"/>
              </a:buClr>
              <a:buFont typeface="Wingdings" charset="2"/>
              <a:buChar char="§"/>
            </a:pPr>
            <a:r>
              <a:rPr lang="en-GB" sz="1100" b="0" dirty="0"/>
              <a:t>Big White Wall</a:t>
            </a:r>
          </a:p>
          <a:p>
            <a:pPr marL="1257300" lvl="2" indent="-342900">
              <a:spcBef>
                <a:spcPct val="20000"/>
              </a:spcBef>
              <a:buClr>
                <a:srgbClr val="0066CC"/>
              </a:buClr>
              <a:buFont typeface="Wingdings" charset="2"/>
              <a:buChar char="§"/>
            </a:pPr>
            <a:r>
              <a:rPr lang="en-GB" sz="1100" b="0" dirty="0"/>
              <a:t>Free access to the Feeling Good App</a:t>
            </a:r>
          </a:p>
          <a:p>
            <a:pPr marL="1257300" lvl="2" indent="-342900">
              <a:spcBef>
                <a:spcPct val="20000"/>
              </a:spcBef>
              <a:buClr>
                <a:srgbClr val="0066CC"/>
              </a:buClr>
              <a:buFont typeface="Wingdings" charset="2"/>
              <a:buChar char="§"/>
            </a:pPr>
            <a:r>
              <a:rPr lang="en-GB" sz="1100" b="0" dirty="0"/>
              <a:t>Silver cloud (online mental health treatments/CBT)</a:t>
            </a:r>
          </a:p>
          <a:p>
            <a:pPr marL="800100" lvl="1" indent="-342900">
              <a:spcBef>
                <a:spcPct val="20000"/>
              </a:spcBef>
              <a:buClr>
                <a:srgbClr val="0066CC"/>
              </a:buClr>
              <a:buFont typeface="Wingdings" charset="2"/>
              <a:buChar char="§"/>
            </a:pPr>
            <a:r>
              <a:rPr lang="en-GB" sz="1100" b="0" dirty="0">
                <a:latin typeface="Arial"/>
                <a:ea typeface="ＭＳ Ｐゴシック"/>
                <a:cs typeface="Arial"/>
              </a:rPr>
              <a:t>Crisis support</a:t>
            </a:r>
          </a:p>
          <a:p>
            <a:pPr marL="342900" lvl="1" indent="-342900">
              <a:spcBef>
                <a:spcPct val="20000"/>
              </a:spcBef>
              <a:buClr>
                <a:srgbClr val="0066CC"/>
              </a:buClr>
              <a:buFont typeface="Wingdings" charset="2"/>
              <a:buChar char="§"/>
            </a:pPr>
            <a:r>
              <a:rPr lang="en-GB" sz="1600" dirty="0">
                <a:latin typeface="+mn-lt"/>
              </a:rPr>
              <a:t>University Disability Service</a:t>
            </a:r>
          </a:p>
          <a:p>
            <a:pPr marL="800100" lvl="1" indent="-342900">
              <a:spcBef>
                <a:spcPct val="20000"/>
              </a:spcBef>
              <a:buClr>
                <a:srgbClr val="0066CC"/>
              </a:buClr>
              <a:buFont typeface="Wingdings" charset="2"/>
              <a:buChar char="§"/>
            </a:pPr>
            <a:r>
              <a:rPr lang="en-GB" sz="1100" b="0" dirty="0"/>
              <a:t>Needs assessments and schedule of </a:t>
            </a:r>
            <a:r>
              <a:rPr lang="en-GB" sz="1100" b="0" dirty="0" smtClean="0"/>
              <a:t>adjustments</a:t>
            </a:r>
          </a:p>
          <a:p>
            <a:pPr marL="342900" indent="-342900">
              <a:spcBef>
                <a:spcPct val="20000"/>
              </a:spcBef>
              <a:buClr>
                <a:srgbClr val="0066CC"/>
              </a:buClr>
              <a:buFont typeface="Wingdings" charset="2"/>
              <a:buChar char="§"/>
            </a:pPr>
            <a:r>
              <a:rPr lang="en-GB" sz="1600" dirty="0"/>
              <a:t>University Libraries</a:t>
            </a:r>
            <a:endParaRPr lang="en-GB" sz="1600" b="0" dirty="0"/>
          </a:p>
          <a:p>
            <a:pPr marL="342900" lvl="1" indent="-342900">
              <a:spcBef>
                <a:spcPct val="20000"/>
              </a:spcBef>
              <a:buClr>
                <a:srgbClr val="0066CC"/>
              </a:buClr>
              <a:buFont typeface="Wingdings" charset="2"/>
              <a:buChar char="§"/>
            </a:pPr>
            <a:r>
              <a:rPr lang="en-GB" sz="1600" dirty="0" smtClean="0"/>
              <a:t>The </a:t>
            </a:r>
            <a:r>
              <a:rPr lang="en-GB" sz="1600" dirty="0"/>
              <a:t>Advice Place (EUSA)</a:t>
            </a:r>
          </a:p>
          <a:p>
            <a:pPr marL="800100" lvl="2" indent="-342900">
              <a:spcBef>
                <a:spcPct val="20000"/>
              </a:spcBef>
              <a:buClr>
                <a:srgbClr val="0066CC"/>
              </a:buClr>
              <a:buFont typeface="Wingdings" charset="2"/>
              <a:buChar char="§"/>
            </a:pPr>
            <a:r>
              <a:rPr lang="en-GB" sz="1200" b="0" dirty="0"/>
              <a:t>They provide advice to students on everything from getting grades appealed, dealing with landlord issues, to managing personal issues and much more. </a:t>
            </a:r>
          </a:p>
          <a:p>
            <a:pPr marL="342900" lvl="1" indent="-342900">
              <a:spcBef>
                <a:spcPct val="20000"/>
              </a:spcBef>
              <a:buClr>
                <a:srgbClr val="0066CC"/>
              </a:buClr>
              <a:buFont typeface="Wingdings" charset="2"/>
              <a:buChar char="§"/>
            </a:pPr>
            <a:r>
              <a:rPr lang="en-GB" sz="1600" dirty="0"/>
              <a:t>Careers </a:t>
            </a:r>
            <a:r>
              <a:rPr lang="en-GB" sz="1600" dirty="0" smtClean="0"/>
              <a:t>service</a:t>
            </a:r>
            <a:endParaRPr lang="en-GB" sz="1600" dirty="0"/>
          </a:p>
        </p:txBody>
      </p:sp>
      <p:grpSp>
        <p:nvGrpSpPr>
          <p:cNvPr id="6" name="Group 5"/>
          <p:cNvGrpSpPr/>
          <p:nvPr/>
        </p:nvGrpSpPr>
        <p:grpSpPr>
          <a:xfrm>
            <a:off x="342513" y="1251841"/>
            <a:ext cx="3315087" cy="3734769"/>
            <a:chOff x="5392812" y="1199519"/>
            <a:chExt cx="3248785" cy="3734769"/>
          </a:xfrm>
        </p:grpSpPr>
        <p:pic>
          <p:nvPicPr>
            <p:cNvPr id="1026" name="Picture 2" descr="Health &amp; Wellbeing Centr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1484" y="1199519"/>
              <a:ext cx="3100113" cy="2711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5392812" y="3980181"/>
              <a:ext cx="324878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b="0" dirty="0"/>
                <a:t>The Wellbeing Centre houses the Student Counselling and Disability Services, the University Medical Centre and the University Pharmacy.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857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US" sz="2800" dirty="0" smtClean="0"/>
              <a:t>Programme </a:t>
            </a:r>
            <a:r>
              <a:rPr lang="en-US" sz="2800" dirty="0" smtClean="0"/>
              <a:t>Concessions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CF800-3E0C-48CA-907E-EB03324DA75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2881" y="1206491"/>
            <a:ext cx="827823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There are a range of concessions and leave entitlements for PGR students:</a:t>
            </a:r>
          </a:p>
          <a:p>
            <a:endParaRPr lang="en-GB" sz="1800" dirty="0" smtClean="0"/>
          </a:p>
          <a:p>
            <a:r>
              <a:rPr lang="en-GB" sz="1800" dirty="0" smtClean="0"/>
              <a:t>Leave of Absences </a:t>
            </a:r>
            <a:r>
              <a:rPr lang="en-GB" sz="1800" b="0" dirty="0" smtClean="0">
                <a:sym typeface="Wingdings" panose="05000000000000000000" pitchFamily="2" charset="2"/>
              </a:rPr>
              <a:t> any study needing to be undertaken off-campus requires you to apply for an </a:t>
            </a:r>
            <a:r>
              <a:rPr lang="en-GB" sz="1800" b="0" dirty="0" err="1" smtClean="0">
                <a:sym typeface="Wingdings" panose="05000000000000000000" pitchFamily="2" charset="2"/>
              </a:rPr>
              <a:t>LoA</a:t>
            </a:r>
            <a:r>
              <a:rPr lang="en-GB" sz="1800" b="0" dirty="0" smtClean="0">
                <a:sym typeface="Wingdings" panose="05000000000000000000" pitchFamily="2" charset="2"/>
              </a:rPr>
              <a:t>.</a:t>
            </a:r>
          </a:p>
          <a:p>
            <a:endParaRPr lang="en-GB" sz="1800" b="0" dirty="0" smtClean="0">
              <a:sym typeface="Wingdings" panose="05000000000000000000" pitchFamily="2" charset="2"/>
            </a:endParaRPr>
          </a:p>
          <a:p>
            <a:r>
              <a:rPr lang="en-GB" sz="1800" dirty="0" smtClean="0">
                <a:sym typeface="Wingdings" panose="05000000000000000000" pitchFamily="2" charset="2"/>
              </a:rPr>
              <a:t>Interruptions</a:t>
            </a:r>
            <a:r>
              <a:rPr lang="en-GB" sz="1800" b="0" dirty="0" smtClean="0">
                <a:sym typeface="Wingdings" panose="05000000000000000000" pitchFamily="2" charset="2"/>
              </a:rPr>
              <a:t>  student can apply for an Interruption from their programme of study if / when a break might be required. </a:t>
            </a:r>
          </a:p>
          <a:p>
            <a:endParaRPr lang="en-GB" sz="1800" b="0" dirty="0" smtClean="0">
              <a:sym typeface="Wingdings" panose="05000000000000000000" pitchFamily="2" charset="2"/>
            </a:endParaRPr>
          </a:p>
          <a:p>
            <a:r>
              <a:rPr lang="en-GB" sz="1800" dirty="0" smtClean="0">
                <a:sym typeface="Wingdings" panose="05000000000000000000" pitchFamily="2" charset="2"/>
              </a:rPr>
              <a:t>Changing programme </a:t>
            </a:r>
            <a:r>
              <a:rPr lang="en-GB" sz="1800" b="0" dirty="0" smtClean="0">
                <a:sym typeface="Wingdings" panose="05000000000000000000" pitchFamily="2" charset="2"/>
              </a:rPr>
              <a:t> (rare) but it is possible to change your programme of study to a lower / exit degree if it is appropriate. </a:t>
            </a:r>
          </a:p>
          <a:p>
            <a:endParaRPr lang="en-GB" sz="1800" b="0" dirty="0" smtClean="0">
              <a:sym typeface="Wingdings" panose="05000000000000000000" pitchFamily="2" charset="2"/>
            </a:endParaRPr>
          </a:p>
          <a:p>
            <a:r>
              <a:rPr lang="en-GB" sz="1800" dirty="0" smtClean="0">
                <a:sym typeface="Wingdings" panose="05000000000000000000" pitchFamily="2" charset="2"/>
              </a:rPr>
              <a:t>Extensions</a:t>
            </a:r>
            <a:r>
              <a:rPr lang="en-GB" sz="1800" b="0" dirty="0" smtClean="0">
                <a:sym typeface="Wingdings" panose="05000000000000000000" pitchFamily="2" charset="2"/>
              </a:rPr>
              <a:t>  possible, but only with good reason/justification and with support of supervisor and the IGS (approval is not guaranteed / an automatic right)</a:t>
            </a:r>
          </a:p>
        </p:txBody>
      </p:sp>
    </p:spTree>
    <p:extLst>
      <p:ext uri="{BB962C8B-B14F-4D97-AF65-F5344CB8AC3E}">
        <p14:creationId xmlns:p14="http://schemas.microsoft.com/office/powerpoint/2010/main" val="352690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US" sz="2800" dirty="0" smtClean="0"/>
              <a:t>PGR Leave Entitlements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CF800-3E0C-48CA-907E-EB03324DA75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2881" y="1206491"/>
            <a:ext cx="827823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ym typeface="Wingdings" panose="05000000000000000000" pitchFamily="2" charset="2"/>
              </a:rPr>
              <a:t>Leave Entitlements </a:t>
            </a:r>
            <a:r>
              <a:rPr lang="en-GB" sz="1600" b="0" dirty="0" smtClean="0">
                <a:sym typeface="Wingdings" panose="05000000000000000000" pitchFamily="2" charset="2"/>
              </a:rPr>
              <a:t>– Annual leave, compassionate leave, sick leave, parental leave</a:t>
            </a:r>
          </a:p>
          <a:p>
            <a:r>
              <a:rPr lang="en-GB" sz="1600" dirty="0" smtClean="0">
                <a:sym typeface="Wingdings" panose="05000000000000000000" pitchFamily="2" charset="2"/>
              </a:rPr>
              <a:t>Annual leave </a:t>
            </a:r>
            <a:r>
              <a:rPr lang="en-GB" sz="1600" b="0" dirty="0">
                <a:sym typeface="Wingdings" panose="05000000000000000000" pitchFamily="2" charset="2"/>
              </a:rPr>
              <a:t>- 40 days for all FT students (pro rata for PT students), which includes the days students must take over Christmas closure </a:t>
            </a:r>
            <a:r>
              <a:rPr lang="en-GB" sz="1600" b="0" dirty="0" smtClean="0">
                <a:sym typeface="Wingdings" panose="05000000000000000000" pitchFamily="2" charset="2"/>
              </a:rPr>
              <a:t>period</a:t>
            </a:r>
            <a:r>
              <a:rPr lang="en-GB" sz="1600" b="0" i="1" dirty="0">
                <a:sym typeface="Wingdings" panose="05000000000000000000" pitchFamily="2" charset="2"/>
              </a:rPr>
              <a:t> </a:t>
            </a:r>
            <a:r>
              <a:rPr lang="en-GB" sz="1600" b="0" i="1" dirty="0" smtClean="0">
                <a:sym typeface="Wingdings" panose="05000000000000000000" pitchFamily="2" charset="2"/>
              </a:rPr>
              <a:t>(NB: CDT students must not take AL during the teaching semesters)</a:t>
            </a:r>
          </a:p>
          <a:p>
            <a:endParaRPr lang="en-GB" sz="1400" b="0" dirty="0" smtClean="0">
              <a:sym typeface="Wingdings" panose="05000000000000000000" pitchFamily="2" charset="2"/>
            </a:endParaRPr>
          </a:p>
          <a:p>
            <a:r>
              <a:rPr lang="en-GB" sz="1600" dirty="0" smtClean="0">
                <a:sym typeface="Wingdings" panose="05000000000000000000" pitchFamily="2" charset="2"/>
              </a:rPr>
              <a:t>Compassionate </a:t>
            </a:r>
            <a:r>
              <a:rPr lang="en-GB" sz="1600" dirty="0">
                <a:sym typeface="Wingdings" panose="05000000000000000000" pitchFamily="2" charset="2"/>
              </a:rPr>
              <a:t>leave </a:t>
            </a:r>
            <a:r>
              <a:rPr lang="en-GB" sz="1600" b="0" dirty="0" smtClean="0">
                <a:sym typeface="Wingdings" panose="05000000000000000000" pitchFamily="2" charset="2"/>
              </a:rPr>
              <a:t>– students </a:t>
            </a:r>
            <a:r>
              <a:rPr lang="en-GB" sz="1600" b="0" dirty="0">
                <a:sym typeface="Wingdings" panose="05000000000000000000" pitchFamily="2" charset="2"/>
              </a:rPr>
              <a:t>funded by a studentship administered by the </a:t>
            </a:r>
            <a:r>
              <a:rPr lang="en-GB" sz="1600" b="0" dirty="0" err="1">
                <a:sym typeface="Wingdings" panose="05000000000000000000" pitchFamily="2" charset="2"/>
              </a:rPr>
              <a:t>Uni</a:t>
            </a:r>
            <a:r>
              <a:rPr lang="en-GB" sz="1600" b="0" dirty="0">
                <a:sym typeface="Wingdings" panose="05000000000000000000" pitchFamily="2" charset="2"/>
              </a:rPr>
              <a:t>/School are entitled to </a:t>
            </a:r>
            <a:r>
              <a:rPr lang="en-GB" sz="1600" b="0" dirty="0" smtClean="0">
                <a:sym typeface="Wingdings" panose="05000000000000000000" pitchFamily="2" charset="2"/>
              </a:rPr>
              <a:t>5 days compassionate leave in any rolling 12 month period</a:t>
            </a:r>
            <a:r>
              <a:rPr lang="en-GB" sz="1600" b="0" dirty="0">
                <a:sym typeface="Wingdings" panose="05000000000000000000" pitchFamily="2" charset="2"/>
              </a:rPr>
              <a:t>; clear application process on IGS </a:t>
            </a:r>
            <a:r>
              <a:rPr lang="en-GB" sz="1600" b="0" dirty="0" smtClean="0">
                <a:sym typeface="Wingdings" panose="05000000000000000000" pitchFamily="2" charset="2"/>
              </a:rPr>
              <a:t>webpages.</a:t>
            </a:r>
          </a:p>
          <a:p>
            <a:endParaRPr lang="en-GB" sz="1400" b="0" dirty="0" smtClean="0">
              <a:sym typeface="Wingdings" panose="05000000000000000000" pitchFamily="2" charset="2"/>
            </a:endParaRPr>
          </a:p>
          <a:p>
            <a:r>
              <a:rPr lang="en-GB" sz="1600" dirty="0" smtClean="0">
                <a:sym typeface="Wingdings" panose="05000000000000000000" pitchFamily="2" charset="2"/>
              </a:rPr>
              <a:t>Sick leave </a:t>
            </a:r>
            <a:r>
              <a:rPr lang="en-GB" sz="1600" b="0" dirty="0" smtClean="0">
                <a:sym typeface="Wingdings" panose="05000000000000000000" pitchFamily="2" charset="2"/>
              </a:rPr>
              <a:t>– students funded by a studentship administered by the </a:t>
            </a:r>
            <a:r>
              <a:rPr lang="en-GB" sz="1600" b="0" dirty="0" err="1" smtClean="0">
                <a:sym typeface="Wingdings" panose="05000000000000000000" pitchFamily="2" charset="2"/>
              </a:rPr>
              <a:t>Uni</a:t>
            </a:r>
            <a:r>
              <a:rPr lang="en-GB" sz="1600" b="0" dirty="0" smtClean="0">
                <a:sym typeface="Wingdings" panose="05000000000000000000" pitchFamily="2" charset="2"/>
              </a:rPr>
              <a:t>/School are entitled to 3 months sick pay in any rolling 12 month period; clear application process on IGS webpages, must be support by a Fit Note from your GP if sickness absence &gt;7 days. </a:t>
            </a:r>
          </a:p>
          <a:p>
            <a:r>
              <a:rPr lang="en-GB" sz="1600" b="0" dirty="0" smtClean="0">
                <a:sym typeface="Wingdings" panose="05000000000000000000" pitchFamily="2" charset="2"/>
              </a:rPr>
              <a:t> </a:t>
            </a:r>
          </a:p>
          <a:p>
            <a:r>
              <a:rPr lang="en-GB" sz="1600" dirty="0" smtClean="0">
                <a:sym typeface="Wingdings" panose="05000000000000000000" pitchFamily="2" charset="2"/>
              </a:rPr>
              <a:t>Parental leave </a:t>
            </a:r>
            <a:r>
              <a:rPr lang="en-GB" sz="1600" b="0" dirty="0" smtClean="0">
                <a:sym typeface="Wingdings" panose="05000000000000000000" pitchFamily="2" charset="2"/>
              </a:rPr>
              <a:t>- </a:t>
            </a:r>
            <a:r>
              <a:rPr lang="en-GB" sz="1600" b="0" dirty="0">
                <a:sym typeface="Wingdings" panose="05000000000000000000" pitchFamily="2" charset="2"/>
              </a:rPr>
              <a:t>students funded by a studentship administered by the </a:t>
            </a:r>
            <a:r>
              <a:rPr lang="en-GB" sz="1600" b="0" dirty="0" err="1">
                <a:sym typeface="Wingdings" panose="05000000000000000000" pitchFamily="2" charset="2"/>
              </a:rPr>
              <a:t>Uni</a:t>
            </a:r>
            <a:r>
              <a:rPr lang="en-GB" sz="1600" b="0" dirty="0">
                <a:sym typeface="Wingdings" panose="05000000000000000000" pitchFamily="2" charset="2"/>
              </a:rPr>
              <a:t>/School are entitled to </a:t>
            </a:r>
            <a:r>
              <a:rPr lang="en-GB" sz="1600" b="0" dirty="0" smtClean="0">
                <a:sym typeface="Wingdings" panose="05000000000000000000" pitchFamily="2" charset="2"/>
              </a:rPr>
              <a:t>paid maternity, paternity and/or adoption leave (in line with statutory provisions).</a:t>
            </a:r>
          </a:p>
        </p:txBody>
      </p:sp>
    </p:spTree>
    <p:extLst>
      <p:ext uri="{BB962C8B-B14F-4D97-AF65-F5344CB8AC3E}">
        <p14:creationId xmlns:p14="http://schemas.microsoft.com/office/powerpoint/2010/main" val="411426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US" dirty="0" smtClean="0"/>
              <a:t>Words of wisdom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CF800-3E0C-48CA-907E-EB03324DA75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0" y="1742461"/>
            <a:ext cx="4231532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b="0" dirty="0" smtClean="0"/>
              <a:t>Expect the unexpected; plans and opportunities change. </a:t>
            </a:r>
          </a:p>
          <a:p>
            <a:r>
              <a:rPr lang="en-GB" sz="1800" b="0" dirty="0" smtClean="0"/>
              <a:t>Be </a:t>
            </a:r>
            <a:r>
              <a:rPr lang="en-GB" sz="1800" b="0" dirty="0"/>
              <a:t>adaptable and resilient. </a:t>
            </a:r>
            <a:r>
              <a:rPr lang="en-GB" sz="1800" b="0" dirty="0" smtClean="0"/>
              <a:t>Adopt </a:t>
            </a:r>
            <a:r>
              <a:rPr lang="en-GB" sz="1800" b="0" dirty="0"/>
              <a:t>to changing situations and be prepared to bounce </a:t>
            </a:r>
            <a:r>
              <a:rPr lang="en-GB" sz="1800" b="0" dirty="0" smtClean="0"/>
              <a:t>back.</a:t>
            </a:r>
            <a:endParaRPr lang="en-GB" sz="1800" b="0" dirty="0"/>
          </a:p>
          <a:p>
            <a:r>
              <a:rPr lang="en-GB" sz="1800" b="0" dirty="0" smtClean="0"/>
              <a:t>Look </a:t>
            </a:r>
            <a:r>
              <a:rPr lang="en-GB" sz="1800" b="0" dirty="0"/>
              <a:t>after yourself and your mental </a:t>
            </a:r>
            <a:r>
              <a:rPr lang="en-GB" sz="1800" b="0" dirty="0" smtClean="0"/>
              <a:t>wellbeing. Ask for help as soon as you need it; don’t delay as being happy and healthy </a:t>
            </a:r>
            <a:r>
              <a:rPr lang="en-GB" sz="1800" b="0" dirty="0" smtClean="0"/>
              <a:t>is </a:t>
            </a:r>
            <a:r>
              <a:rPr lang="en-GB" sz="1800" b="0" dirty="0"/>
              <a:t>integral to excelling in your research and being a </a:t>
            </a:r>
            <a:r>
              <a:rPr lang="en-GB" sz="1800" b="0" dirty="0" smtClean="0"/>
              <a:t>productive/successful </a:t>
            </a:r>
            <a:r>
              <a:rPr lang="en-GB" sz="1800" b="0" dirty="0"/>
              <a:t>researcher. </a:t>
            </a:r>
          </a:p>
          <a:p>
            <a:endParaRPr lang="en-GB" sz="1800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32" y="2059882"/>
            <a:ext cx="4103499" cy="28684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5744138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8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41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A5477-A10A-419D-BCF0-4080CA353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433881" cy="706437"/>
          </a:xfrm>
        </p:spPr>
        <p:txBody>
          <a:bodyPr/>
          <a:lstStyle/>
          <a:p>
            <a:r>
              <a:rPr lang="en-GB" sz="2200" b="1" dirty="0"/>
              <a:t>Graduate School staff and their roles </a:t>
            </a:r>
            <a:r>
              <a:rPr lang="en-GB" sz="2200" b="1" dirty="0" smtClean="0"/>
              <a:t>- </a:t>
            </a:r>
            <a:r>
              <a:rPr lang="en-US" sz="2200" b="1" dirty="0" smtClean="0"/>
              <a:t>PGR Personal Tutors</a:t>
            </a:r>
            <a:endParaRPr lang="en-US" sz="2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DCBF1-5BC5-4E97-91B7-9E29673B0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71725"/>
            <a:ext cx="8229600" cy="531115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buClr>
                <a:schemeClr val="tx1"/>
              </a:buClr>
              <a:buSzPct val="120000"/>
              <a:defRPr sz="2600"/>
            </a:pPr>
            <a:r>
              <a:rPr lang="en-US" sz="2000" dirty="0" smtClean="0">
                <a:ea typeface="ＭＳ Ｐゴシック"/>
              </a:rPr>
              <a:t>For </a:t>
            </a:r>
            <a:r>
              <a:rPr lang="en-US" sz="2000" dirty="0">
                <a:ea typeface="ＭＳ Ｐゴシック"/>
              </a:rPr>
              <a:t>all </a:t>
            </a:r>
            <a:r>
              <a:rPr lang="en-US" sz="2000" dirty="0" err="1" smtClean="0">
                <a:ea typeface="ＭＳ Ｐゴシック"/>
              </a:rPr>
              <a:t>MScR</a:t>
            </a:r>
            <a:r>
              <a:rPr lang="en-US" sz="2000" dirty="0" smtClean="0">
                <a:ea typeface="ＭＳ Ｐゴシック"/>
              </a:rPr>
              <a:t> and PhD students</a:t>
            </a:r>
            <a:r>
              <a:rPr lang="en-US" sz="2000" dirty="0">
                <a:ea typeface="ＭＳ Ｐゴシック"/>
              </a:rPr>
              <a:t>, we have PGR tutors - John Longley, Murray Cole and </a:t>
            </a:r>
            <a:r>
              <a:rPr lang="en-US" sz="2000" dirty="0" smtClean="0">
                <a:ea typeface="ＭＳ Ｐゴシック"/>
              </a:rPr>
              <a:t>Elizabeth </a:t>
            </a:r>
            <a:r>
              <a:rPr lang="en-US" sz="2000" dirty="0" err="1" smtClean="0">
                <a:ea typeface="ＭＳ Ｐゴシック"/>
              </a:rPr>
              <a:t>Polgreen</a:t>
            </a:r>
            <a:r>
              <a:rPr lang="en-US" sz="2000" dirty="0" smtClean="0">
                <a:ea typeface="ＭＳ Ｐゴシック"/>
              </a:rPr>
              <a:t> </a:t>
            </a:r>
          </a:p>
          <a:p>
            <a:pPr lvl="1">
              <a:spcBef>
                <a:spcPts val="0"/>
              </a:spcBef>
              <a:buClr>
                <a:schemeClr val="tx1"/>
              </a:buClr>
              <a:buSzPct val="120000"/>
              <a:defRPr sz="2600"/>
            </a:pPr>
            <a:r>
              <a:rPr lang="en-US" sz="1600" dirty="0">
                <a:ea typeface="ＭＳ Ｐゴシック"/>
              </a:rPr>
              <a:t>Independent academic advisors who can be consulted in case of difficulties that cannot be resolved through normal supervisory mechanism</a:t>
            </a:r>
          </a:p>
          <a:p>
            <a:pPr lvl="1">
              <a:spcBef>
                <a:spcPts val="0"/>
              </a:spcBef>
              <a:buClr>
                <a:schemeClr val="tx1"/>
              </a:buClr>
              <a:buSzPct val="120000"/>
              <a:defRPr sz="2600"/>
            </a:pPr>
            <a:r>
              <a:rPr lang="en-US" sz="1600" dirty="0">
                <a:ea typeface="ＭＳ Ｐゴシック"/>
              </a:rPr>
              <a:t>Can offer advice on certain issues that students may not want / be able to discuss with their supervisor</a:t>
            </a:r>
            <a:endParaRPr lang="en-US" sz="1600" dirty="0">
              <a:solidFill>
                <a:srgbClr val="0070C0"/>
              </a:solidFill>
              <a:ea typeface="ＭＳ Ｐゴシック"/>
              <a:cs typeface="Arial"/>
            </a:endParaRPr>
          </a:p>
          <a:p>
            <a:pPr lvl="1">
              <a:spcBef>
                <a:spcPts val="0"/>
              </a:spcBef>
              <a:buClr>
                <a:schemeClr val="tx1"/>
              </a:buClr>
              <a:buSzPct val="120000"/>
              <a:defRPr sz="2600"/>
            </a:pPr>
            <a:r>
              <a:rPr lang="en-US" sz="1600" dirty="0">
                <a:ea typeface="ＭＳ Ｐゴシック"/>
              </a:rPr>
              <a:t>Liaison with the </a:t>
            </a:r>
            <a:r>
              <a:rPr lang="en-US" sz="1600" dirty="0">
                <a:solidFill>
                  <a:srgbClr val="0000FF"/>
                </a:solidFill>
                <a:ea typeface="ＭＳ Ｐゴシック"/>
              </a:rPr>
              <a:t>Deputy Director of the Informatics Graduate School </a:t>
            </a:r>
            <a:r>
              <a:rPr lang="en-US" sz="1600" dirty="0" smtClean="0">
                <a:solidFill>
                  <a:srgbClr val="0000FF"/>
                </a:solidFill>
                <a:ea typeface="ＭＳ Ｐゴシック"/>
              </a:rPr>
              <a:t>(Rob)</a:t>
            </a:r>
            <a:endParaRPr lang="en-US" sz="1600" dirty="0">
              <a:solidFill>
                <a:srgbClr val="0000FF"/>
              </a:solidFill>
              <a:ea typeface="ＭＳ Ｐゴシック"/>
              <a:cs typeface="Arial"/>
            </a:endParaRPr>
          </a:p>
          <a:p>
            <a:pPr marL="344170" indent="-344170">
              <a:spcBef>
                <a:spcPts val="2400"/>
              </a:spcBef>
              <a:buSzPct val="120000"/>
              <a:defRPr sz="2600"/>
            </a:pPr>
            <a:r>
              <a:rPr lang="en-US" sz="2000" dirty="0">
                <a:ea typeface="ＭＳ Ｐゴシック"/>
              </a:rPr>
              <a:t>Students may request a consultation with either male or female Personal Tutor if they have a gender </a:t>
            </a:r>
            <a:r>
              <a:rPr lang="en-US" sz="2000" dirty="0" smtClean="0">
                <a:ea typeface="ＭＳ Ｐゴシック"/>
              </a:rPr>
              <a:t>preference</a:t>
            </a:r>
          </a:p>
          <a:p>
            <a:pPr marL="344170" indent="-344170">
              <a:spcBef>
                <a:spcPts val="2400"/>
              </a:spcBef>
              <a:buSzPct val="120000"/>
              <a:defRPr sz="2600"/>
            </a:pPr>
            <a:r>
              <a:rPr lang="en-US" sz="2000" dirty="0">
                <a:ea typeface="ＭＳ Ｐゴシック"/>
              </a:rPr>
              <a:t>The CDTs have </a:t>
            </a:r>
            <a:r>
              <a:rPr lang="en-US" sz="2000" dirty="0" smtClean="0">
                <a:ea typeface="ＭＳ Ｐゴシック"/>
              </a:rPr>
              <a:t>specific pastoral support </a:t>
            </a:r>
            <a:r>
              <a:rPr lang="en-US" sz="2000" dirty="0">
                <a:ea typeface="ＭＳ Ｐゴシック"/>
              </a:rPr>
              <a:t>tutors (Bjorn Ross for NLP, Michael Herrmann for RAS, Ian Simpson and Diego </a:t>
            </a:r>
            <a:r>
              <a:rPr lang="en-US" sz="2000" dirty="0" err="1">
                <a:ea typeface="ＭＳ Ｐゴシック"/>
              </a:rPr>
              <a:t>Oyarzun</a:t>
            </a:r>
            <a:r>
              <a:rPr lang="en-US" sz="2000" dirty="0">
                <a:ea typeface="ＭＳ Ｐゴシック"/>
              </a:rPr>
              <a:t> for Biomed-AI</a:t>
            </a:r>
            <a:r>
              <a:rPr lang="en-US" sz="2000" dirty="0" smtClean="0">
                <a:ea typeface="ＭＳ Ｐゴシック"/>
              </a:rPr>
              <a:t>).</a:t>
            </a:r>
            <a:endParaRPr lang="en-US" sz="2000" dirty="0">
              <a:ea typeface="ＭＳ Ｐゴシック"/>
            </a:endParaRPr>
          </a:p>
          <a:p>
            <a:pPr marL="344170" indent="-344170">
              <a:spcBef>
                <a:spcPts val="2400"/>
              </a:spcBef>
              <a:buSzPct val="120000"/>
              <a:defRPr sz="2600"/>
            </a:pPr>
            <a:r>
              <a:rPr lang="en-US" sz="2000" dirty="0" smtClean="0">
                <a:ea typeface="ＭＳ Ｐゴシック"/>
              </a:rPr>
              <a:t>Tutors may provide direct support or signpost </a:t>
            </a:r>
            <a:r>
              <a:rPr lang="en-US" sz="2000" dirty="0">
                <a:ea typeface="ＭＳ Ｐゴシック"/>
              </a:rPr>
              <a:t>students to various forms of non-academic support, such as</a:t>
            </a:r>
            <a:r>
              <a:rPr lang="en-US" sz="2000" dirty="0">
                <a:solidFill>
                  <a:srgbClr val="0070C0"/>
                </a:solidFill>
                <a:ea typeface="ＭＳ Ｐゴシック"/>
              </a:rPr>
              <a:t> the wellbeing </a:t>
            </a:r>
            <a:r>
              <a:rPr lang="en-US" sz="2000" dirty="0" err="1">
                <a:solidFill>
                  <a:srgbClr val="0070C0"/>
                </a:solidFill>
                <a:ea typeface="ＭＳ Ｐゴシック"/>
              </a:rPr>
              <a:t>centre</a:t>
            </a:r>
            <a:r>
              <a:rPr lang="en-US" sz="2000" dirty="0">
                <a:solidFill>
                  <a:srgbClr val="0070C0"/>
                </a:solidFill>
                <a:ea typeface="ＭＳ Ｐゴシック"/>
              </a:rPr>
              <a:t>/advisors, student counselling service, disability service. </a:t>
            </a:r>
            <a:endParaRPr lang="en-US" sz="2000" dirty="0">
              <a:solidFill>
                <a:srgbClr val="0070C0"/>
              </a:solidFill>
              <a:cs typeface="Arial"/>
            </a:endParaRP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290882-8C6B-495B-8E63-C771532F7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CF800-3E0C-48CA-907E-EB03324DA75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70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53" y="274638"/>
            <a:ext cx="8949447" cy="706437"/>
          </a:xfrm>
        </p:spPr>
        <p:txBody>
          <a:bodyPr/>
          <a:lstStyle/>
          <a:p>
            <a:r>
              <a:rPr lang="en-GB" sz="2200" b="1" dirty="0"/>
              <a:t>Graduate School staff and their </a:t>
            </a:r>
            <a:r>
              <a:rPr lang="en-GB" sz="2200" b="1" dirty="0" smtClean="0"/>
              <a:t>roles – IGS admin team</a:t>
            </a:r>
            <a:endParaRPr lang="en-GB" sz="2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5538"/>
            <a:ext cx="4863830" cy="5291137"/>
          </a:xfrm>
        </p:spPr>
        <p:txBody>
          <a:bodyPr/>
          <a:lstStyle/>
          <a:p>
            <a:pPr marL="0" indent="0">
              <a:buNone/>
            </a:pPr>
            <a:r>
              <a:rPr lang="en-GB" sz="1600" dirty="0" smtClean="0">
                <a:ea typeface="ＭＳ Ｐゴシック"/>
              </a:rPr>
              <a:t>Lindsey </a:t>
            </a:r>
            <a:r>
              <a:rPr lang="en-GB" sz="1600" dirty="0">
                <a:ea typeface="ＭＳ Ｐゴシック"/>
              </a:rPr>
              <a:t>Fox (</a:t>
            </a:r>
            <a:r>
              <a:rPr lang="en-GB" sz="1600" dirty="0" smtClean="0">
                <a:ea typeface="ＭＳ Ｐゴシック"/>
              </a:rPr>
              <a:t>Manager)</a:t>
            </a:r>
          </a:p>
          <a:p>
            <a:r>
              <a:rPr lang="en-GB" sz="1600" dirty="0" smtClean="0">
                <a:ea typeface="ＭＳ Ｐゴシック"/>
              </a:rPr>
              <a:t>Team management</a:t>
            </a:r>
          </a:p>
          <a:p>
            <a:r>
              <a:rPr lang="en-GB" sz="1600" dirty="0" smtClean="0">
                <a:ea typeface="ＭＳ Ｐゴシック"/>
              </a:rPr>
              <a:t>Policy, procedure, regulations</a:t>
            </a:r>
          </a:p>
          <a:p>
            <a:r>
              <a:rPr lang="en-GB" sz="1600" dirty="0" smtClean="0">
                <a:ea typeface="ＭＳ Ｐゴシック"/>
              </a:rPr>
              <a:t>Finances/budgets</a:t>
            </a:r>
          </a:p>
          <a:p>
            <a:pPr marL="0" indent="0">
              <a:buNone/>
            </a:pPr>
            <a:endParaRPr lang="en-GB" sz="1600" dirty="0" smtClean="0">
              <a:ea typeface="ＭＳ Ｐゴシック"/>
            </a:endParaRPr>
          </a:p>
          <a:p>
            <a:pPr marL="0" indent="0">
              <a:buNone/>
            </a:pPr>
            <a:r>
              <a:rPr lang="en-GB" sz="1600" dirty="0">
                <a:ea typeface="ＭＳ Ｐゴシック"/>
              </a:rPr>
              <a:t>Agapi Stylianidou and Kat Deuchars La </a:t>
            </a:r>
            <a:r>
              <a:rPr lang="en-GB" sz="1600" dirty="0" smtClean="0">
                <a:ea typeface="ＭＳ Ｐゴシック"/>
              </a:rPr>
              <a:t>Fleur</a:t>
            </a:r>
          </a:p>
          <a:p>
            <a:r>
              <a:rPr lang="en-GB" sz="1600" dirty="0" smtClean="0">
                <a:ea typeface="ＭＳ Ｐゴシック"/>
              </a:rPr>
              <a:t>Admissions </a:t>
            </a:r>
            <a:r>
              <a:rPr lang="en-GB" sz="1600" dirty="0">
                <a:ea typeface="ＭＳ Ｐゴシック"/>
              </a:rPr>
              <a:t>and pre-arrival support</a:t>
            </a:r>
          </a:p>
          <a:p>
            <a:pPr marL="0" indent="0">
              <a:buNone/>
            </a:pPr>
            <a:endParaRPr lang="en-GB" sz="1600" dirty="0" smtClean="0">
              <a:ea typeface="ＭＳ Ｐゴシック"/>
            </a:endParaRPr>
          </a:p>
          <a:p>
            <a:pPr marL="0" indent="0">
              <a:buNone/>
            </a:pPr>
            <a:r>
              <a:rPr lang="en-GB" sz="1600" dirty="0" smtClean="0">
                <a:ea typeface="ＭＳ Ｐゴシック"/>
              </a:rPr>
              <a:t>Patrick Hudson and </a:t>
            </a:r>
            <a:r>
              <a:rPr lang="en-GB" sz="1600" dirty="0">
                <a:ea typeface="ＭＳ Ｐゴシック"/>
              </a:rPr>
              <a:t>Jonathan </a:t>
            </a:r>
            <a:r>
              <a:rPr lang="en-GB" sz="1600" dirty="0" smtClean="0">
                <a:ea typeface="ＭＳ Ｐゴシック"/>
              </a:rPr>
              <a:t>McBride </a:t>
            </a:r>
          </a:p>
          <a:p>
            <a:r>
              <a:rPr lang="en-GB" sz="1600" dirty="0" smtClean="0">
                <a:ea typeface="ＭＳ Ｐゴシック"/>
              </a:rPr>
              <a:t>on course programme support (programme changes, concessions, </a:t>
            </a:r>
          </a:p>
          <a:p>
            <a:r>
              <a:rPr lang="en-GB" sz="1600" dirty="0" smtClean="0">
                <a:ea typeface="ＭＳ Ｐゴシック"/>
              </a:rPr>
              <a:t>student wellbeing support (including </a:t>
            </a:r>
            <a:r>
              <a:rPr lang="en-GB" sz="1600" dirty="0" err="1" smtClean="0">
                <a:ea typeface="ＭＳ Ｐゴシック"/>
              </a:rPr>
              <a:t>SoA</a:t>
            </a:r>
            <a:r>
              <a:rPr lang="en-GB" sz="1600" dirty="0" smtClean="0">
                <a:ea typeface="ＭＳ Ｐゴシック"/>
              </a:rPr>
              <a:t> support)</a:t>
            </a:r>
          </a:p>
          <a:p>
            <a:r>
              <a:rPr lang="en-GB" sz="1600" dirty="0" smtClean="0">
                <a:ea typeface="ＭＳ Ｐゴシック"/>
              </a:rPr>
              <a:t>Socials and community building</a:t>
            </a:r>
          </a:p>
          <a:p>
            <a:r>
              <a:rPr lang="en-GB" sz="1600" dirty="0" smtClean="0">
                <a:ea typeface="ＭＳ Ｐゴシック"/>
              </a:rPr>
              <a:t>estates management (desks / office admin)</a:t>
            </a:r>
          </a:p>
          <a:p>
            <a:pPr marL="0" indent="0">
              <a:buNone/>
            </a:pPr>
            <a:endParaRPr lang="en-GB" sz="1600" dirty="0" smtClean="0">
              <a:ea typeface="ＭＳ Ｐゴシック"/>
            </a:endParaRPr>
          </a:p>
          <a:p>
            <a:pPr marL="0" indent="0">
              <a:buNone/>
            </a:pPr>
            <a:r>
              <a:rPr lang="en-GB" sz="1600" dirty="0" smtClean="0">
                <a:ea typeface="ＭＳ Ｐゴシック"/>
              </a:rPr>
              <a:t>Agapi Stylianidou and Margaret Blake </a:t>
            </a:r>
          </a:p>
          <a:p>
            <a:r>
              <a:rPr lang="en-GB" sz="1600" dirty="0" smtClean="0">
                <a:ea typeface="ＭＳ Ｐゴシック"/>
              </a:rPr>
              <a:t>Stipend payments and funding admin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CF800-3E0C-48CA-907E-EB03324DA75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22588" y="1670417"/>
            <a:ext cx="2957208" cy="4093428"/>
          </a:xfrm>
          <a:prstGeom prst="rect">
            <a:avLst/>
          </a:prstGeom>
          <a:noFill/>
          <a:ln w="3492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Located on level 3 </a:t>
            </a:r>
          </a:p>
          <a:p>
            <a:r>
              <a:rPr lang="en-GB" sz="2000" dirty="0" smtClean="0"/>
              <a:t>Office 3.42</a:t>
            </a:r>
          </a:p>
          <a:p>
            <a:endParaRPr lang="en-GB" sz="2000" dirty="0" smtClean="0"/>
          </a:p>
          <a:p>
            <a:r>
              <a:rPr lang="en-GB" sz="2000" dirty="0" smtClean="0"/>
              <a:t>Drop in between </a:t>
            </a:r>
          </a:p>
          <a:p>
            <a:r>
              <a:rPr lang="en-GB" sz="2000" dirty="0" smtClean="0"/>
              <a:t>09.30-12.30</a:t>
            </a:r>
          </a:p>
          <a:p>
            <a:r>
              <a:rPr lang="en-GB" sz="2000" dirty="0" smtClean="0"/>
              <a:t>2 – 4pm</a:t>
            </a:r>
          </a:p>
          <a:p>
            <a:endParaRPr lang="en-GB" sz="2000" dirty="0"/>
          </a:p>
          <a:p>
            <a:r>
              <a:rPr lang="en-GB" sz="2000" dirty="0" smtClean="0"/>
              <a:t>Email</a:t>
            </a:r>
          </a:p>
          <a:p>
            <a:r>
              <a:rPr lang="en-GB" sz="2000" dirty="0" smtClean="0">
                <a:hlinkClick r:id="rId3"/>
              </a:rPr>
              <a:t>igs@inf.ed.ac.uk</a:t>
            </a:r>
            <a:r>
              <a:rPr lang="en-GB" sz="2000" dirty="0" smtClean="0"/>
              <a:t>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19516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US" dirty="0" smtClean="0"/>
              <a:t>Academic Training and Support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CF800-3E0C-48CA-907E-EB03324DA75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" y="5396473"/>
            <a:ext cx="82218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0" dirty="0" smtClean="0"/>
              <a:t>BOOK ONLINE</a:t>
            </a:r>
            <a:r>
              <a:rPr lang="en-GB" sz="1600" b="0" dirty="0"/>
              <a:t/>
            </a:r>
            <a:br>
              <a:rPr lang="en-GB" sz="1600" b="0" dirty="0"/>
            </a:br>
            <a:r>
              <a:rPr lang="en-GB" sz="1600" b="0" dirty="0"/>
              <a:t>https://www.ed.ac.uk/institute-academic-development/postgraduate/doctoral/courses/getting-started-postgraduate-research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295948"/>
            <a:ext cx="83184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Getting Started with Postgraduate Research Course</a:t>
            </a:r>
          </a:p>
          <a:p>
            <a:r>
              <a:rPr lang="en-GB" sz="1800" b="0" dirty="0" smtClean="0"/>
              <a:t>A three week online course for all new PGR students</a:t>
            </a:r>
          </a:p>
          <a:p>
            <a:r>
              <a:rPr lang="en-GB" sz="1800" b="0" dirty="0" smtClean="0"/>
              <a:t>Next course will run from 16 Oct 2023 (3 x sessions across 3 weeks)</a:t>
            </a:r>
          </a:p>
          <a:p>
            <a:endParaRPr lang="en-GB" sz="1600" b="0" dirty="0" smtClean="0"/>
          </a:p>
          <a:p>
            <a:r>
              <a:rPr lang="en-GB" sz="1600" b="0" dirty="0" smtClean="0"/>
              <a:t>Structure:</a:t>
            </a:r>
            <a:endParaRPr lang="en-GB" sz="1600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b="0" dirty="0"/>
              <a:t>Week 1: Getting to know you and starting out – this is to introduce you to the course and other participants and to cover the essential information and </a:t>
            </a:r>
            <a:r>
              <a:rPr lang="en-GB" sz="1600" b="0" dirty="0" smtClean="0"/>
              <a:t>expectations</a:t>
            </a:r>
            <a:endParaRPr lang="en-GB" sz="1600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b="0" dirty="0"/>
              <a:t>Week 2: Focus on achieving the first milestones – identifying milestones, planning and skills development, the supervisory </a:t>
            </a:r>
            <a:r>
              <a:rPr lang="en-GB" sz="1600" b="0" dirty="0" smtClean="0"/>
              <a:t>relationship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b="0" dirty="0" smtClean="0"/>
              <a:t>Week </a:t>
            </a:r>
            <a:r>
              <a:rPr lang="en-GB" sz="1600" b="0" dirty="0"/>
              <a:t>3: Overcoming common challenges – identifying challenges, tips and strategies to overcome</a:t>
            </a:r>
          </a:p>
        </p:txBody>
      </p:sp>
    </p:spTree>
    <p:extLst>
      <p:ext uri="{BB962C8B-B14F-4D97-AF65-F5344CB8AC3E}">
        <p14:creationId xmlns:p14="http://schemas.microsoft.com/office/powerpoint/2010/main" val="221652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US" dirty="0" smtClean="0"/>
              <a:t>Academic Training and Support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CF800-3E0C-48CA-907E-EB03324DA75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504" y="1384414"/>
            <a:ext cx="4742662" cy="17698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54832" y="1576859"/>
            <a:ext cx="34010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 smtClean="0"/>
              <a:t>A dedicated academic service providing tailored support and opportunities for UG, Masters and Doctoral students, and for early career researchers and staff involved in teaching, learning and research. </a:t>
            </a:r>
            <a:endParaRPr lang="en-GB" sz="1400" b="0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3328679"/>
            <a:ext cx="829867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dirty="0" smtClean="0"/>
              <a:t>They provide support to help you identify and gain skills needed to successfully complete your research degree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dirty="0" smtClean="0"/>
              <a:t>But they also support </a:t>
            </a:r>
            <a:r>
              <a:rPr lang="en-GB" sz="1600" b="0" dirty="0"/>
              <a:t>doctoral researchers by focusing on the researcher beyond the research </a:t>
            </a:r>
            <a:r>
              <a:rPr lang="en-GB" sz="1600" b="0" dirty="0" smtClean="0"/>
              <a:t>degree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dirty="0" smtClean="0"/>
              <a:t>They provide information and support to help you take responsibility for your own professional and skills development.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dirty="0" smtClean="0"/>
              <a:t>A great place to start (and revisit) is the VITAE Research Development Planner….</a:t>
            </a:r>
            <a:endParaRPr lang="en-GB" sz="1600" b="0" dirty="0"/>
          </a:p>
        </p:txBody>
      </p:sp>
    </p:spTree>
    <p:extLst>
      <p:ext uri="{BB962C8B-B14F-4D97-AF65-F5344CB8AC3E}">
        <p14:creationId xmlns:p14="http://schemas.microsoft.com/office/powerpoint/2010/main" val="11620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US" dirty="0" smtClean="0"/>
              <a:t>Academic Training and Support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CF800-3E0C-48CA-907E-EB03324DA75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3074" name="Picture 2" descr="Researcher Development Framew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7816"/>
            <a:ext cx="3964273" cy="416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0" y="1094776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800" b="0" dirty="0"/>
              <a:t>Use the Vitae Researcher Development Framework (RDF) to help you</a:t>
            </a:r>
            <a:r>
              <a:rPr lang="en-GB" sz="1800" b="0" dirty="0" smtClean="0"/>
              <a:t>:</a:t>
            </a:r>
            <a:endParaRPr lang="en-GB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dirty="0"/>
              <a:t>explore all the aspects of being a researcher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dirty="0"/>
              <a:t>identify your strengths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dirty="0"/>
              <a:t>prioritise areas for professional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dirty="0"/>
              <a:t>write a plan, then monitor progress and success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dirty="0"/>
              <a:t>have productive discussions with others, e.g. your supervisor, </a:t>
            </a:r>
            <a:r>
              <a:rPr lang="en-GB" sz="1600" b="0" dirty="0" smtClean="0"/>
              <a:t>careers </a:t>
            </a:r>
            <a:r>
              <a:rPr lang="en-GB" sz="1600" b="0" dirty="0"/>
              <a:t>advisor </a:t>
            </a:r>
            <a:r>
              <a:rPr lang="en-GB" sz="1600" b="0" dirty="0" err="1" smtClean="0"/>
              <a:t>etc</a:t>
            </a:r>
            <a:endParaRPr lang="en-GB" sz="16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dirty="0"/>
              <a:t>look for formal and informal development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dirty="0"/>
              <a:t>prepare for one-to-one progress reviews, appraisals or career development conversations with your research manager or mentor</a:t>
            </a:r>
            <a:r>
              <a:rPr lang="en-GB" sz="1600" b="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dirty="0" smtClean="0"/>
              <a:t>REVIEW REGULARLY / ANNUALLY</a:t>
            </a:r>
          </a:p>
        </p:txBody>
      </p:sp>
    </p:spTree>
    <p:extLst>
      <p:ext uri="{BB962C8B-B14F-4D97-AF65-F5344CB8AC3E}">
        <p14:creationId xmlns:p14="http://schemas.microsoft.com/office/powerpoint/2010/main" val="396816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US" dirty="0" smtClean="0"/>
              <a:t>Academic Training and Support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CF800-3E0C-48CA-907E-EB03324DA75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3074" name="Picture 2" descr="Researcher Development Framew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6491"/>
            <a:ext cx="3964273" cy="416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0" y="1094776"/>
            <a:ext cx="4572000" cy="58131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b="0" dirty="0" smtClean="0"/>
              <a:t>The IAD offers a large number of (in person and online) training workshops linked to the RDF planner</a:t>
            </a:r>
          </a:p>
          <a:p>
            <a:endParaRPr lang="en-GB" sz="1050" b="0" dirty="0"/>
          </a:p>
          <a:p>
            <a:r>
              <a:rPr lang="en-GB" sz="1200" b="0" dirty="0" smtClean="0"/>
              <a:t>Domain 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b="0" dirty="0"/>
              <a:t>Good Practice in Research Data </a:t>
            </a:r>
            <a:r>
              <a:rPr lang="en-GB" sz="1100" b="0" dirty="0" smtClean="0"/>
              <a:t>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b="0" dirty="0" smtClean="0"/>
              <a:t>Viva Survivor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b="0" dirty="0" smtClean="0"/>
              <a:t>Designing effective conference posters</a:t>
            </a:r>
            <a:endParaRPr lang="en-GB" sz="1200" b="0" dirty="0"/>
          </a:p>
          <a:p>
            <a:r>
              <a:rPr lang="en-GB" sz="1200" b="0" dirty="0" smtClean="0"/>
              <a:t>Domain 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b="0" dirty="0" smtClean="0"/>
              <a:t>Managing your research project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b="0" dirty="0" smtClean="0"/>
              <a:t>Practical project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b="0" dirty="0" smtClean="0"/>
              <a:t>Public speaking, networking and engaging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b="0" dirty="0" smtClean="0"/>
              <a:t>Presenting with ease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b="0" dirty="0" smtClean="0"/>
              <a:t>Writing retreats</a:t>
            </a:r>
            <a:endParaRPr lang="en-GB" sz="1200" b="0" dirty="0"/>
          </a:p>
          <a:p>
            <a:r>
              <a:rPr lang="en-GB" sz="1200" b="0" dirty="0" smtClean="0"/>
              <a:t>Domain 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b="0" dirty="0" smtClean="0"/>
              <a:t>How to be an effective researcher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b="0" dirty="0" smtClean="0">
                <a:solidFill>
                  <a:srgbClr val="FF0000"/>
                </a:solidFill>
              </a:rPr>
              <a:t>Research Ethics and Integrity </a:t>
            </a:r>
            <a:r>
              <a:rPr lang="en-GB" sz="1100" b="0" dirty="0" smtClean="0"/>
              <a:t>(compulsory for UKRI funded students)</a:t>
            </a:r>
          </a:p>
          <a:p>
            <a:r>
              <a:rPr lang="en-GB" sz="1100" b="0" dirty="0" smtClean="0"/>
              <a:t>Domain 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b="0" dirty="0" smtClean="0"/>
              <a:t>Writing for publication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b="0" dirty="0" smtClean="0"/>
              <a:t>Social media for research and impact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b="0" dirty="0" smtClean="0"/>
              <a:t>Public engagement beyond lectures</a:t>
            </a:r>
            <a:endParaRPr lang="en-GB" sz="1050" b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b="0" dirty="0" smtClean="0"/>
          </a:p>
          <a:p>
            <a:endParaRPr lang="en-GB" sz="1200" b="0" dirty="0" smtClean="0"/>
          </a:p>
        </p:txBody>
      </p:sp>
    </p:spTree>
    <p:extLst>
      <p:ext uri="{BB962C8B-B14F-4D97-AF65-F5344CB8AC3E}">
        <p14:creationId xmlns:p14="http://schemas.microsoft.com/office/powerpoint/2010/main" val="67062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US" dirty="0" smtClean="0"/>
              <a:t>Academic Training and Support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CF800-3E0C-48CA-907E-EB03324DA75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922" y="1469177"/>
            <a:ext cx="2169805" cy="30745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913" y="1570692"/>
            <a:ext cx="5651580" cy="287151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200" y="5630458"/>
            <a:ext cx="78388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0" dirty="0" smtClean="0"/>
              <a:t>BOOK ONLINE</a:t>
            </a:r>
            <a:br>
              <a:rPr lang="en-GB" sz="1600" b="0" dirty="0" smtClean="0"/>
            </a:br>
            <a:r>
              <a:rPr lang="en-GB" sz="1600" b="0" dirty="0" smtClean="0"/>
              <a:t>https</a:t>
            </a:r>
            <a:r>
              <a:rPr lang="en-GB" sz="1600" b="0" dirty="0"/>
              <a:t>://www.ed.ac.uk/institute-academic-development/postgraduate/doctoral/courses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4781675"/>
            <a:ext cx="8051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0" dirty="0" smtClean="0">
                <a:solidFill>
                  <a:srgbClr val="0000FF"/>
                </a:solidFill>
              </a:rPr>
              <a:t>Also dedicated courses for those who are interested in Tutoring and Demonstrating to supplement income and an interest in academic teaching</a:t>
            </a:r>
            <a:endParaRPr lang="en-GB" sz="1800" b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1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CFAD660-F700-487E-BC1F-C3356B91F4FD}"/>
              </a:ext>
            </a:extLst>
          </p:cNvPr>
          <p:cNvSpPr/>
          <p:nvPr/>
        </p:nvSpPr>
        <p:spPr bwMode="auto">
          <a:xfrm>
            <a:off x="822093" y="4417220"/>
            <a:ext cx="7864705" cy="1047749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ctr" anchorCtr="0" compatLnSpc="1">
            <a:prstTxWarp prst="textNoShape">
              <a:avLst/>
            </a:prstTxWarp>
          </a:bodyPr>
          <a:lstStyle/>
          <a:p>
            <a:pPr marL="18288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>
                <a:solidFill>
                  <a:srgbClr val="C00000"/>
                </a:solidFill>
                <a:latin typeface="Arial" pitchFamily="-112" charset="0"/>
              </a:rPr>
              <a:t>Escalating Unresolved Issues</a:t>
            </a: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-112" charset="0"/>
              </a:rPr>
              <a:t>   </a:t>
            </a: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-112" charset="0"/>
              </a:rPr>
              <a:t>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DC1D684-F3C4-4922-B106-E965628B0F6E}"/>
              </a:ext>
            </a:extLst>
          </p:cNvPr>
          <p:cNvSpPr/>
          <p:nvPr/>
        </p:nvSpPr>
        <p:spPr bwMode="auto">
          <a:xfrm>
            <a:off x="841972" y="2866299"/>
            <a:ext cx="7844828" cy="562702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ctr" anchorCtr="0" compatLnSpc="1">
            <a:prstTxWarp prst="textNoShape">
              <a:avLst/>
            </a:prstTxWarp>
          </a:bodyPr>
          <a:lstStyle/>
          <a:p>
            <a:pPr marL="182880" algn="r"/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-112" charset="0"/>
              </a:rPr>
              <a:t>Admissions or Studentship Issues </a:t>
            </a:r>
            <a:r>
              <a:rPr lang="en-US" sz="1100" dirty="0">
                <a:solidFill>
                  <a:srgbClr val="C00000"/>
                </a:solidFill>
                <a:latin typeface="Arial" pitchFamily="-112" charset="0"/>
              </a:rPr>
              <a:t> </a:t>
            </a:r>
            <a:r>
              <a:rPr lang="en-US" sz="1100" dirty="0">
                <a:solidFill>
                  <a:schemeClr val="bg1">
                    <a:lumMod val="95000"/>
                  </a:schemeClr>
                </a:solidFill>
                <a:latin typeface="Arial" pitchFamily="-112" charset="0"/>
              </a:rPr>
              <a:t>.</a:t>
            </a:r>
            <a:endParaRPr kumimoji="0" lang="en-US" sz="1100" b="1" i="0" u="none" strike="noStrike" cap="none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-11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8DDA676-087B-49E5-91E0-C71AF818D9EB}"/>
              </a:ext>
            </a:extLst>
          </p:cNvPr>
          <p:cNvSpPr/>
          <p:nvPr/>
        </p:nvSpPr>
        <p:spPr bwMode="auto">
          <a:xfrm>
            <a:off x="841972" y="1844168"/>
            <a:ext cx="7844828" cy="664554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ctr" anchorCtr="0" compatLnSpc="1">
            <a:prstTxWarp prst="textNoShape">
              <a:avLst/>
            </a:prstTxWarp>
          </a:bodyPr>
          <a:lstStyle/>
          <a:p>
            <a:pPr marL="182880" algn="r"/>
            <a:r>
              <a:rPr lang="en-US" sz="1100" dirty="0">
                <a:solidFill>
                  <a:srgbClr val="C00000"/>
                </a:solidFill>
                <a:latin typeface="Arial" pitchFamily="-112" charset="0"/>
              </a:rPr>
              <a:t>Normal Point of Contact for</a:t>
            </a: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-112" charset="0"/>
              </a:rPr>
              <a:t> Academic Issues </a:t>
            </a:r>
            <a:r>
              <a:rPr lang="en-US" sz="1100" dirty="0">
                <a:solidFill>
                  <a:srgbClr val="C00000"/>
                </a:solidFill>
                <a:latin typeface="Arial" pitchFamily="-112" charset="0"/>
              </a:rPr>
              <a:t> </a:t>
            </a:r>
            <a:r>
              <a:rPr lang="en-US" sz="1100" dirty="0">
                <a:solidFill>
                  <a:schemeClr val="bg1">
                    <a:lumMod val="95000"/>
                  </a:schemeClr>
                </a:solidFill>
                <a:latin typeface="Arial" pitchFamily="-112" charset="0"/>
              </a:rPr>
              <a:t>.</a:t>
            </a:r>
            <a:endParaRPr kumimoji="0" lang="en-US" sz="1100" b="1" i="0" u="none" strike="noStrike" cap="none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-11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CD9CA9-C990-4565-BF50-56CB8BAA0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In case of problems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AE4FDE-D162-4D26-BC5B-D293770AE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CF800-3E0C-48CA-907E-EB03324DA75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AD8C0DB-F463-4D7F-94A3-EE20875CC8CA}"/>
              </a:ext>
            </a:extLst>
          </p:cNvPr>
          <p:cNvSpPr/>
          <p:nvPr/>
        </p:nvSpPr>
        <p:spPr bwMode="auto">
          <a:xfrm>
            <a:off x="841972" y="2508721"/>
            <a:ext cx="7844828" cy="357577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ctr" anchorCtr="0" compatLnSpc="1">
            <a:prstTxWarp prst="textNoShape">
              <a:avLst/>
            </a:prstTxWarp>
          </a:bodyPr>
          <a:lstStyle/>
          <a:p>
            <a:pPr marL="182880" algn="r"/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-112" charset="0"/>
              </a:rPr>
              <a:t>Degree </a:t>
            </a:r>
            <a:r>
              <a:rPr kumimoji="0" lang="en-US" sz="11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itchFamily="-112" charset="0"/>
              </a:rPr>
              <a:t>Programme</a:t>
            </a: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-112" charset="0"/>
              </a:rPr>
              <a:t> Issues  </a:t>
            </a:r>
            <a:r>
              <a:rPr lang="en-US" sz="1100" dirty="0">
                <a:solidFill>
                  <a:srgbClr val="C00000"/>
                </a:solidFill>
                <a:latin typeface="Arial" pitchFamily="-112" charset="0"/>
              </a:rPr>
              <a:t> </a:t>
            </a:r>
            <a:r>
              <a:rPr lang="en-US" sz="1100" dirty="0">
                <a:solidFill>
                  <a:schemeClr val="bg1">
                    <a:lumMod val="95000"/>
                  </a:schemeClr>
                </a:solidFill>
                <a:latin typeface="Arial" pitchFamily="-112" charset="0"/>
              </a:rPr>
              <a:t>.</a:t>
            </a: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-112" charset="0"/>
              </a:rPr>
              <a:t>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6EC1FAE-796B-40AF-B0F2-D36D9AA5144E}"/>
              </a:ext>
            </a:extLst>
          </p:cNvPr>
          <p:cNvSpPr/>
          <p:nvPr/>
        </p:nvSpPr>
        <p:spPr bwMode="auto">
          <a:xfrm>
            <a:off x="822094" y="3437410"/>
            <a:ext cx="7864705" cy="979810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ctr" anchorCtr="0" compatLnSpc="1">
            <a:prstTxWarp prst="textNoShape">
              <a:avLst/>
            </a:prstTxWarp>
          </a:bodyPr>
          <a:lstStyle/>
          <a:p>
            <a:pPr marL="182880" algn="r"/>
            <a:r>
              <a:rPr lang="en-US" sz="1100" dirty="0">
                <a:solidFill>
                  <a:srgbClr val="C00000"/>
                </a:solidFill>
                <a:latin typeface="Arial" pitchFamily="-112" charset="0"/>
              </a:rPr>
              <a:t>Any Other</a:t>
            </a: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-112" charset="0"/>
              </a:rPr>
              <a:t> Issues</a:t>
            </a:r>
            <a:r>
              <a:rPr lang="en-US" sz="1100" dirty="0">
                <a:solidFill>
                  <a:srgbClr val="C00000"/>
                </a:solidFill>
                <a:latin typeface="Arial" pitchFamily="-112" charset="0"/>
              </a:rPr>
              <a:t> </a:t>
            </a:r>
            <a:r>
              <a:rPr lang="en-US" sz="1100" dirty="0">
                <a:solidFill>
                  <a:schemeClr val="bg1">
                    <a:lumMod val="95000"/>
                  </a:schemeClr>
                </a:solidFill>
                <a:latin typeface="Arial" pitchFamily="-112" charset="0"/>
              </a:rPr>
              <a:t>.</a:t>
            </a: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-11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AE63E-BF68-4E04-8A94-68FE467C3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080218" cy="566416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sz="2700" dirty="0">
              <a:hlinkClick r:id="rId2"/>
            </a:endParaRPr>
          </a:p>
          <a:p>
            <a:pPr marL="0" indent="0">
              <a:buNone/>
            </a:pPr>
            <a:r>
              <a:rPr lang="en-US" sz="2700" dirty="0">
                <a:hlinkClick r:id="rId2"/>
              </a:rPr>
              <a:t>https://web.inf.ed.ac.uk/infweb/student-services/igs/phd/resolving-problems</a:t>
            </a:r>
            <a:endParaRPr lang="en-US" sz="2700" dirty="0"/>
          </a:p>
          <a:p>
            <a:r>
              <a:rPr lang="en-US" dirty="0"/>
              <a:t>Points of contact depend on the kind of issue (and who it may involve)</a:t>
            </a:r>
          </a:p>
          <a:p>
            <a:pPr marL="914400" lvl="1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Your Principal Supervisor</a:t>
            </a:r>
          </a:p>
          <a:p>
            <a:pPr marL="914400" lvl="1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Your Assistant Supervisor(s)</a:t>
            </a:r>
          </a:p>
          <a:p>
            <a:pPr marL="914400" lvl="1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Your Institute or CDT Director, or CDT tutor</a:t>
            </a:r>
          </a:p>
          <a:p>
            <a:pPr marL="914400" lvl="1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Head of Graduate School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Nigel Topham</a:t>
            </a:r>
          </a:p>
          <a:p>
            <a:pPr marL="914400" lvl="1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Personal Tutors for Research Students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John Longley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Murray Cole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Elizabeth </a:t>
            </a:r>
            <a:r>
              <a:rPr lang="en-US" dirty="0" err="1" smtClean="0">
                <a:solidFill>
                  <a:schemeClr val="tx1"/>
                </a:solidFill>
              </a:rPr>
              <a:t>Polgreen</a:t>
            </a:r>
            <a:endParaRPr lang="en-US" dirty="0">
              <a:solidFill>
                <a:schemeClr val="tx1"/>
              </a:solidFill>
            </a:endParaRPr>
          </a:p>
          <a:p>
            <a:pPr marL="914400" lvl="1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Deputy Director of Graduate School </a:t>
            </a:r>
            <a:r>
              <a:rPr lang="en-US" dirty="0" smtClean="0"/>
              <a:t>– </a:t>
            </a:r>
            <a:r>
              <a:rPr lang="en-US" dirty="0" smtClean="0">
                <a:solidFill>
                  <a:schemeClr val="tx1"/>
                </a:solidFill>
              </a:rPr>
              <a:t>Rob Van </a:t>
            </a:r>
            <a:r>
              <a:rPr lang="en-US" dirty="0" err="1" smtClean="0">
                <a:solidFill>
                  <a:schemeClr val="tx1"/>
                </a:solidFill>
              </a:rPr>
              <a:t>Glabeek</a:t>
            </a:r>
            <a:endParaRPr lang="en-US" dirty="0">
              <a:solidFill>
                <a:schemeClr val="tx1"/>
              </a:solidFill>
            </a:endParaRPr>
          </a:p>
          <a:p>
            <a:pPr marL="914400" lvl="1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Head of School 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Helen Hastie</a:t>
            </a:r>
            <a:r>
              <a:rPr lang="en-US" dirty="0" smtClean="0"/>
              <a:t>)</a:t>
            </a:r>
            <a:endParaRPr lang="en-US" dirty="0"/>
          </a:p>
          <a:p>
            <a:pPr marL="914400" lvl="1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College Dean of PGR Students 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Anthony Maciocia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600" dirty="0"/>
              <a:t>Normal points of contact are for general guidance</a:t>
            </a:r>
          </a:p>
          <a:p>
            <a:r>
              <a:rPr lang="en-US" sz="2600" dirty="0"/>
              <a:t>If you have a sensitive issue to discuss you can contact </a:t>
            </a:r>
            <a:r>
              <a:rPr lang="en-US" sz="2600" b="1" dirty="0"/>
              <a:t>any</a:t>
            </a:r>
            <a:r>
              <a:rPr lang="en-US" sz="2600" dirty="0"/>
              <a:t> of the above, but we recommend talking first to </a:t>
            </a:r>
            <a:r>
              <a:rPr lang="en-US" sz="2600" b="1" dirty="0"/>
              <a:t>Deputy Head of Graduate School </a:t>
            </a:r>
            <a:r>
              <a:rPr lang="en-US" sz="2600" dirty="0"/>
              <a:t>or a </a:t>
            </a:r>
            <a:r>
              <a:rPr lang="en-US" sz="2600" b="1" dirty="0"/>
              <a:t>Personal Tutor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7828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46800" rIns="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7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46800" rIns="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7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A1A6933F15124BB36BFBF738319E53" ma:contentTypeVersion="7" ma:contentTypeDescription="Create a new document." ma:contentTypeScope="" ma:versionID="bc066960554e33d0faf7793fa26b2b28">
  <xsd:schema xmlns:xsd="http://www.w3.org/2001/XMLSchema" xmlns:xs="http://www.w3.org/2001/XMLSchema" xmlns:p="http://schemas.microsoft.com/office/2006/metadata/properties" xmlns:ns2="65f304e9-27d4-4186-821b-65b5fa17be06" xmlns:ns3="6e16d123-1995-47bb-8c55-17202f581975" targetNamespace="http://schemas.microsoft.com/office/2006/metadata/properties" ma:root="true" ma:fieldsID="87f026da1b796110e583584473a39499" ns2:_="" ns3:_="">
    <xsd:import namespace="65f304e9-27d4-4186-821b-65b5fa17be06"/>
    <xsd:import namespace="6e16d123-1995-47bb-8c55-17202f5819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f304e9-27d4-4186-821b-65b5fa17be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16d123-1995-47bb-8c55-17202f58197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EBFCEF-B136-4370-8AE4-E36738ADB9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f304e9-27d4-4186-821b-65b5fa17be06"/>
    <ds:schemaRef ds:uri="6e16d123-1995-47bb-8c55-17202f5819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7626029-8A24-42ED-AAF0-8B80CE87A898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65f304e9-27d4-4186-821b-65b5fa17be06"/>
    <ds:schemaRef ds:uri="http://purl.org/dc/elements/1.1/"/>
    <ds:schemaRef ds:uri="6e16d123-1995-47bb-8c55-17202f58197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4A5EAB7-1640-48AD-9BFF-B1BA95BC59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1500</Words>
  <Application>Microsoft Office PowerPoint</Application>
  <PresentationFormat>On-screen Show (4:3)</PresentationFormat>
  <Paragraphs>215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ＭＳ Ｐゴシック</vt:lpstr>
      <vt:lpstr>Arial</vt:lpstr>
      <vt:lpstr>Times</vt:lpstr>
      <vt:lpstr>Verdana</vt:lpstr>
      <vt:lpstr>Wingdings</vt:lpstr>
      <vt:lpstr>Default Design</vt:lpstr>
      <vt:lpstr>Graduate School staff and their roles – Academic Leads</vt:lpstr>
      <vt:lpstr>Graduate School staff and their roles - PGR Personal Tutors</vt:lpstr>
      <vt:lpstr>Graduate School staff and their roles – IGS admin team</vt:lpstr>
      <vt:lpstr>Academic Training and Support</vt:lpstr>
      <vt:lpstr>Academic Training and Support</vt:lpstr>
      <vt:lpstr>Academic Training and Support</vt:lpstr>
      <vt:lpstr>Academic Training and Support</vt:lpstr>
      <vt:lpstr>Academic Training and Support</vt:lpstr>
      <vt:lpstr>In case of problems</vt:lpstr>
      <vt:lpstr>University Central Services</vt:lpstr>
      <vt:lpstr>Programme Concessions</vt:lpstr>
      <vt:lpstr>PGR Leave Entitlements</vt:lpstr>
      <vt:lpstr>Words of wisdom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IGS Induction Jan 2021</dc:title>
  <dc:subject/>
  <dc:creator/>
  <cp:keywords/>
  <dc:description/>
  <cp:lastModifiedBy/>
  <cp:revision>877</cp:revision>
  <dcterms:created xsi:type="dcterms:W3CDTF">2016-09-09T13:58:41Z</dcterms:created>
  <dcterms:modified xsi:type="dcterms:W3CDTF">2023-09-11T14:24:53Z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0x010100B3A1A6933F15124BB36BFBF738319E53</vt:lpwstr>
  </property>
</Properties>
</file>