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86" r:id="rId3"/>
    <p:sldId id="287" r:id="rId4"/>
    <p:sldId id="278" r:id="rId5"/>
    <p:sldId id="289" r:id="rId6"/>
    <p:sldId id="290" r:id="rId7"/>
    <p:sldId id="288" r:id="rId8"/>
    <p:sldId id="284" r:id="rId9"/>
    <p:sldId id="291" r:id="rId10"/>
  </p:sldIdLst>
  <p:sldSz cx="9144000" cy="6858000" type="screen4x3"/>
  <p:notesSz cx="6805613" cy="9944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66913" autoAdjust="0"/>
  </p:normalViewPr>
  <p:slideViewPr>
    <p:cSldViewPr snapToGrid="0" snapToObjects="1">
      <p:cViewPr varScale="1">
        <p:scale>
          <a:sx n="45" d="100"/>
          <a:sy n="45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355E04A-2D6C-45DE-B163-A8CE9064B78E}" type="datetimeFigureOut">
              <a:rPr lang="en-GB"/>
              <a:pPr>
                <a:defRPr/>
              </a:pPr>
              <a:t>9/19/16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08B000D-0FA5-4DF9-B16C-E0AFD76C7B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3195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B000D-0FA5-4DF9-B16C-E0AFD76C7B5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92659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B000D-0FA5-4DF9-B16C-E0AFD76C7B5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42354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B000D-0FA5-4DF9-B16C-E0AFD76C7B5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9027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B000D-0FA5-4DF9-B16C-E0AFD76C7B5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707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B000D-0FA5-4DF9-B16C-E0AFD76C7B5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35158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B000D-0FA5-4DF9-B16C-E0AFD76C7B5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39910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8B000D-0FA5-4DF9-B16C-E0AFD76C7B51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9949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2184" y="2130425"/>
            <a:ext cx="7013448" cy="1470025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8508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58372-D9A3-4051-A45A-DA2AB22FE500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2B334-E995-4696-B22C-9DC920765E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222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F95C-5A8E-4E64-A3F8-CD2272359A2F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3BFD2-F0B0-4254-B300-EC83419D1F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7339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9848"/>
            <a:ext cx="2057400" cy="505631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5024" y="1069848"/>
            <a:ext cx="5141976" cy="505631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3DE5C-4297-4387-B56C-352D1D16844D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70D90-7BFB-4D95-AA4C-5352D17BD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443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B36FE-1259-46D9-ABE8-F878BD3B53CD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C5C36-1DED-48E6-AB87-D9B867536E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9054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599" y="2906713"/>
            <a:ext cx="71231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049B8-5671-4DEC-82D9-5599A4EB652F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56FFE-00FB-456A-9903-996B18E98C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155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1732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6360" y="2221992"/>
            <a:ext cx="3528000" cy="39041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F64DA-1682-437E-9697-8E9F0AC2215B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3284F-22E9-49A7-8D43-5B6A0989E0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5336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7320" y="2193481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7320" y="2871216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7089" y="2193798"/>
            <a:ext cx="3528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7089" y="2871215"/>
            <a:ext cx="3528000" cy="324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25FFB-B599-41AB-BCED-9A4768845F22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CAE6C-5F1F-4102-913F-6ACE8B9C30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2766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640A-B9FA-4C77-B65E-5CE17A2FF9FA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0D57-881A-43B9-90D9-DFE3174AB7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949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4C05-A3BB-4C84-8C74-ED2B523A5786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F0F1E-0771-441B-9C0E-823F21080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165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069848"/>
            <a:ext cx="3008313" cy="11051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008" y="1069848"/>
            <a:ext cx="4050792" cy="50563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60" y="2203704"/>
            <a:ext cx="3008313" cy="392245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86811-9459-4F94-A5F2-7FD349C9A606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CFB26-E08B-43D3-B1CE-602292A412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178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89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8944" y="1179575"/>
            <a:ext cx="5486400" cy="354799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89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63133-5644-492E-A59C-A2D9CED0E5AA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A4DD-D608-46D5-8E94-CAABD77AA8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0293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17638" y="977900"/>
            <a:ext cx="72691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17638" y="2166938"/>
            <a:ext cx="7269162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8B57C3-8573-4B08-9392-BB4083D6189A}" type="datetimeFigureOut">
              <a:rPr lang="en-US" altLang="en-US"/>
              <a:pPr>
                <a:defRPr/>
              </a:pPr>
              <a:t>9/19/16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55A4EED-26BB-4169-BA61-03877B096D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471613" y="1558499"/>
            <a:ext cx="7013575" cy="3108959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2"/>
                </a:solidFill>
              </a:rPr>
              <a:t>The Global Challenges Research Fund</a:t>
            </a:r>
            <a:br>
              <a:rPr lang="en-GB" altLang="en-US" sz="3200" dirty="0" smtClean="0">
                <a:solidFill>
                  <a:schemeClr val="tx2"/>
                </a:solidFill>
              </a:rPr>
            </a:br>
            <a:r>
              <a:rPr lang="en-GB" altLang="en-US" sz="3200" dirty="0">
                <a:solidFill>
                  <a:schemeClr val="tx2"/>
                </a:solidFill>
              </a:rPr>
              <a:t/>
            </a:r>
            <a:br>
              <a:rPr lang="en-GB" altLang="en-US" sz="3200" dirty="0">
                <a:solidFill>
                  <a:schemeClr val="tx2"/>
                </a:solidFill>
              </a:rPr>
            </a:br>
            <a:r>
              <a:rPr lang="en-GB" altLang="en-US" sz="2000" dirty="0">
                <a:solidFill>
                  <a:schemeClr val="tx2"/>
                </a:solidFill>
              </a:rPr>
              <a:t>http://www.ed.ac.uk/research-support-office/global-challenges-research-fund</a:t>
            </a:r>
            <a:r>
              <a:rPr lang="en-GB" altLang="en-US" sz="3200" dirty="0" smtClean="0">
                <a:solidFill>
                  <a:schemeClr val="tx2"/>
                </a:solidFill>
              </a:rPr>
              <a:t/>
            </a:r>
            <a:br>
              <a:rPr lang="en-GB" altLang="en-US" sz="3200" dirty="0" smtClean="0">
                <a:solidFill>
                  <a:schemeClr val="tx2"/>
                </a:solidFill>
              </a:rPr>
            </a:br>
            <a:r>
              <a:rPr lang="en-GB" altLang="en-US" sz="3200" dirty="0" smtClean="0">
                <a:solidFill>
                  <a:schemeClr val="tx2"/>
                </a:solidFill>
              </a:rPr>
              <a:t/>
            </a:r>
            <a:br>
              <a:rPr lang="en-GB" altLang="en-US" sz="3200" dirty="0" smtClean="0">
                <a:solidFill>
                  <a:schemeClr val="tx2"/>
                </a:solidFill>
              </a:rPr>
            </a:b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3867199" y="5796647"/>
            <a:ext cx="508476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600" dirty="0">
                <a:solidFill>
                  <a:schemeClr val="tx2"/>
                </a:solidFill>
              </a:rPr>
              <a:t>Catherine Burns, </a:t>
            </a:r>
            <a:r>
              <a:rPr lang="en-GB" altLang="en-US" sz="1600" dirty="0" smtClean="0">
                <a:solidFill>
                  <a:schemeClr val="tx2"/>
                </a:solidFill>
              </a:rPr>
              <a:t>Research Support Office</a:t>
            </a:r>
            <a:endParaRPr lang="en-GB" altLang="en-US" sz="1600" dirty="0">
              <a:solidFill>
                <a:schemeClr val="tx2"/>
              </a:solidFill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en-US" sz="1600" dirty="0" smtClean="0">
                <a:solidFill>
                  <a:schemeClr val="tx2"/>
                </a:solidFill>
              </a:rPr>
              <a:t>Catherine.burns@ed.ac.uk</a:t>
            </a:r>
            <a:endParaRPr lang="en-GB" altLang="en-US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2172" y="970602"/>
            <a:ext cx="7269162" cy="872779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Global Challenges Research Funding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91029" y="1730840"/>
            <a:ext cx="7269162" cy="4996531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tx2"/>
                </a:solidFill>
              </a:rPr>
              <a:t>UK Government ‘Tackling Global Challenges in the National Interest’</a:t>
            </a:r>
          </a:p>
          <a:p>
            <a:pPr>
              <a:spcBef>
                <a:spcPts val="0"/>
              </a:spcBef>
            </a:pPr>
            <a:endParaRPr lang="en-GB" sz="20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tx2"/>
                </a:solidFill>
              </a:rPr>
              <a:t>International development in low and middle income countries </a:t>
            </a:r>
          </a:p>
          <a:p>
            <a:pPr>
              <a:spcBef>
                <a:spcPts val="0"/>
              </a:spcBef>
            </a:pPr>
            <a:endParaRPr lang="en-GB" sz="2000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>
                <a:solidFill>
                  <a:schemeClr val="tx2"/>
                </a:solidFill>
              </a:rPr>
              <a:t>Budget £1.5bn over 5 </a:t>
            </a:r>
            <a:r>
              <a:rPr lang="en-GB" sz="2000" dirty="0" smtClean="0">
                <a:solidFill>
                  <a:schemeClr val="tx2"/>
                </a:solidFill>
              </a:rPr>
              <a:t>years (Unallocated ‘Collective’: £691m)</a:t>
            </a:r>
            <a:endParaRPr lang="en-GB" sz="20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endParaRPr lang="en-GB" sz="20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tx2"/>
                </a:solidFill>
              </a:rPr>
              <a:t>Capacity and capability, address problems, respond to crisis </a:t>
            </a:r>
          </a:p>
          <a:p>
            <a:pPr>
              <a:spcBef>
                <a:spcPts val="0"/>
              </a:spcBef>
            </a:pPr>
            <a:endParaRPr lang="en-GB" sz="2000" dirty="0" smtClean="0">
              <a:solidFill>
                <a:schemeClr val="tx2"/>
              </a:solidFill>
            </a:endParaRPr>
          </a:p>
          <a:p>
            <a:pPr marL="285750" indent="-285750"/>
            <a:r>
              <a:rPr lang="en-GB" sz="2000" dirty="0" smtClean="0">
                <a:solidFill>
                  <a:schemeClr val="tx2"/>
                </a:solidFill>
              </a:rPr>
              <a:t>RCUK Themes: Health, Clean energy, Sustainable agriculture, Conflict </a:t>
            </a:r>
            <a:r>
              <a:rPr lang="en-GB" sz="2000" dirty="0">
                <a:solidFill>
                  <a:schemeClr val="tx2"/>
                </a:solidFill>
              </a:rPr>
              <a:t>and humanitarian </a:t>
            </a:r>
            <a:r>
              <a:rPr lang="en-GB" sz="2000" dirty="0" smtClean="0">
                <a:solidFill>
                  <a:schemeClr val="tx2"/>
                </a:solidFill>
              </a:rPr>
              <a:t>action, Foundations </a:t>
            </a:r>
            <a:r>
              <a:rPr lang="en-GB" sz="2000" dirty="0">
                <a:solidFill>
                  <a:schemeClr val="tx2"/>
                </a:solidFill>
              </a:rPr>
              <a:t>for economic </a:t>
            </a:r>
            <a:r>
              <a:rPr lang="en-GB" sz="2000" dirty="0" smtClean="0">
                <a:solidFill>
                  <a:schemeClr val="tx2"/>
                </a:solidFill>
              </a:rPr>
              <a:t>development, Resilient systems, Mass </a:t>
            </a:r>
            <a:r>
              <a:rPr lang="en-GB" sz="2000" dirty="0">
                <a:solidFill>
                  <a:schemeClr val="tx2"/>
                </a:solidFill>
              </a:rPr>
              <a:t>migration and refugee </a:t>
            </a:r>
            <a:r>
              <a:rPr lang="en-GB" sz="2000" dirty="0" smtClean="0">
                <a:solidFill>
                  <a:schemeClr val="tx2"/>
                </a:solidFill>
              </a:rPr>
              <a:t>crises</a:t>
            </a:r>
            <a:endParaRPr lang="en-GB" sz="2000" dirty="0">
              <a:solidFill>
                <a:schemeClr val="tx2"/>
              </a:solidFill>
            </a:endParaRPr>
          </a:p>
          <a:p>
            <a:endParaRPr lang="en-GB" sz="2000" dirty="0">
              <a:solidFill>
                <a:schemeClr val="tx2"/>
              </a:solidFill>
            </a:endParaRPr>
          </a:p>
          <a:p>
            <a:r>
              <a:rPr lang="en-GB" sz="2000" dirty="0" smtClean="0">
                <a:solidFill>
                  <a:schemeClr val="tx2"/>
                </a:solidFill>
              </a:rPr>
              <a:t>UN </a:t>
            </a:r>
            <a:r>
              <a:rPr lang="en-GB" sz="2000" dirty="0">
                <a:solidFill>
                  <a:schemeClr val="tx2"/>
                </a:solidFill>
              </a:rPr>
              <a:t>Sustainable Development Goals</a:t>
            </a:r>
          </a:p>
          <a:p>
            <a:pPr>
              <a:spcBef>
                <a:spcPts val="0"/>
              </a:spcBef>
            </a:pPr>
            <a:endParaRPr lang="en-GB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GB" sz="2000" b="1" dirty="0" smtClean="0">
              <a:solidFill>
                <a:schemeClr val="tx2"/>
              </a:solidFill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404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4312" y="873397"/>
            <a:ext cx="8209688" cy="1143000"/>
          </a:xfrm>
        </p:spPr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>
                <a:solidFill>
                  <a:schemeClr val="tx2"/>
                </a:solidFill>
              </a:rPr>
              <a:t>Where We Are: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3406" y="1726761"/>
            <a:ext cx="7903028" cy="4855779"/>
          </a:xfrm>
        </p:spPr>
        <p:txBody>
          <a:bodyPr/>
          <a:lstStyle/>
          <a:p>
            <a:r>
              <a:rPr lang="en-GB" sz="1800" dirty="0" smtClean="0">
                <a:solidFill>
                  <a:schemeClr val="tx2"/>
                </a:solidFill>
                <a:latin typeface="+mj-lt"/>
                <a:cs typeface="+mj-cs"/>
              </a:rPr>
              <a:t>14 funding calls released since June across the Research Councils</a:t>
            </a:r>
          </a:p>
          <a:p>
            <a:r>
              <a:rPr lang="en-GB" sz="1800" dirty="0" smtClean="0">
                <a:solidFill>
                  <a:schemeClr val="tx2"/>
                </a:solidFill>
                <a:latin typeface="+mj-lt"/>
                <a:cs typeface="+mj-cs"/>
              </a:rPr>
              <a:t>UoE submitted circa 120 applications across 3 Colleges</a:t>
            </a:r>
          </a:p>
          <a:p>
            <a:r>
              <a:rPr lang="en-GB" sz="1800" dirty="0" smtClean="0">
                <a:solidFill>
                  <a:schemeClr val="tx2"/>
                </a:solidFill>
                <a:latin typeface="+mj-lt"/>
                <a:cs typeface="+mj-cs"/>
              </a:rPr>
              <a:t>Funding Awards: ESRC IAA, BBSRC IAA, EPSRC Block Funding</a:t>
            </a:r>
          </a:p>
          <a:p>
            <a:endParaRPr lang="en-GB" sz="1800" dirty="0" smtClean="0">
              <a:solidFill>
                <a:schemeClr val="tx2"/>
              </a:solidFill>
              <a:latin typeface="+mj-lt"/>
              <a:cs typeface="+mj-cs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  <a:latin typeface="+mj-lt"/>
                <a:cs typeface="+mj-cs"/>
              </a:rPr>
              <a:t>Current Calls:</a:t>
            </a:r>
          </a:p>
          <a:p>
            <a:r>
              <a:rPr lang="en-GB" sz="1800" dirty="0" smtClean="0">
                <a:solidFill>
                  <a:schemeClr val="tx2"/>
                </a:solidFill>
                <a:latin typeface="+mj-lt"/>
                <a:cs typeface="+mj-cs"/>
              </a:rPr>
              <a:t>RCUK </a:t>
            </a:r>
            <a:r>
              <a:rPr lang="en-GB" sz="1800" dirty="0">
                <a:solidFill>
                  <a:schemeClr val="tx2"/>
                </a:solidFill>
                <a:latin typeface="+mj-lt"/>
                <a:cs typeface="+mj-cs"/>
              </a:rPr>
              <a:t>GCRF: Growing Research Capability to Meet the Challenges Faced by Developing Countries </a:t>
            </a:r>
            <a:r>
              <a:rPr lang="en-GB" sz="1800" i="1" dirty="0" smtClean="0">
                <a:solidFill>
                  <a:schemeClr val="tx2"/>
                </a:solidFill>
                <a:latin typeface="+mj-lt"/>
                <a:cs typeface="+mj-cs"/>
              </a:rPr>
              <a:t>(under institutional </a:t>
            </a:r>
            <a:r>
              <a:rPr lang="en-GB" sz="1800" i="1" dirty="0">
                <a:solidFill>
                  <a:schemeClr val="tx2"/>
                </a:solidFill>
                <a:latin typeface="+mj-lt"/>
                <a:cs typeface="+mj-cs"/>
              </a:rPr>
              <a:t>demand </a:t>
            </a:r>
            <a:r>
              <a:rPr lang="en-GB" sz="1800" i="1" dirty="0" smtClean="0">
                <a:solidFill>
                  <a:schemeClr val="tx2"/>
                </a:solidFill>
                <a:latin typeface="+mj-lt"/>
                <a:cs typeface="+mj-cs"/>
              </a:rPr>
              <a:t>management)</a:t>
            </a:r>
            <a:endParaRPr lang="en-GB" sz="1800" i="1" dirty="0">
              <a:solidFill>
                <a:schemeClr val="tx2"/>
              </a:solidFill>
              <a:latin typeface="+mj-lt"/>
              <a:cs typeface="+mj-cs"/>
            </a:endParaRPr>
          </a:p>
          <a:p>
            <a:r>
              <a:rPr lang="en-GB" sz="1800" dirty="0">
                <a:solidFill>
                  <a:schemeClr val="tx2"/>
                </a:solidFill>
                <a:latin typeface="+mj-lt"/>
                <a:cs typeface="+mj-cs"/>
              </a:rPr>
              <a:t>MRC and BBSRC GCRF: Networks in Vector Borne Disease Research</a:t>
            </a:r>
          </a:p>
          <a:p>
            <a:r>
              <a:rPr lang="en-GB" sz="1800" dirty="0">
                <a:solidFill>
                  <a:schemeClr val="tx2"/>
                </a:solidFill>
                <a:latin typeface="+mj-lt"/>
                <a:cs typeface="+mj-cs"/>
              </a:rPr>
              <a:t>EPSRC:  Tackling global development challenges through engineering and digital technology research</a:t>
            </a:r>
          </a:p>
          <a:p>
            <a:r>
              <a:rPr lang="en-GB" sz="1800" dirty="0">
                <a:solidFill>
                  <a:schemeClr val="tx2"/>
                </a:solidFill>
                <a:latin typeface="+mj-lt"/>
                <a:cs typeface="+mj-cs"/>
              </a:rPr>
              <a:t> MRC:  Networks for vaccine R&amp;D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48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419" y="1028292"/>
            <a:ext cx="7597444" cy="710223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+mn-cs"/>
              </a:rPr>
              <a:t>Official Development Assistance (ODA)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559" y="1645920"/>
            <a:ext cx="7433303" cy="5120640"/>
          </a:xfrm>
        </p:spPr>
        <p:txBody>
          <a:bodyPr/>
          <a:lstStyle/>
          <a:p>
            <a:pPr marL="0" lvl="0" indent="0" algn="ctr">
              <a:spcBef>
                <a:spcPct val="0"/>
              </a:spcBef>
              <a:buNone/>
            </a:pPr>
            <a:r>
              <a:rPr lang="en-GB" sz="2000" b="1" dirty="0">
                <a:solidFill>
                  <a:schemeClr val="tx2"/>
                </a:solidFill>
                <a:latin typeface="Calibri" panose="020F0502020204030204" pitchFamily="34" charset="0"/>
              </a:rPr>
              <a:t>Economic development and welfare </a:t>
            </a:r>
            <a:r>
              <a:rPr lang="en-GB" sz="20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in countries who receive Development Assistant Committee (DAC) flows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GB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address a development need </a:t>
            </a:r>
          </a:p>
          <a:p>
            <a:pPr>
              <a:spcBef>
                <a:spcPct val="0"/>
              </a:spcBef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focus on developing countries problems</a:t>
            </a:r>
          </a:p>
          <a:p>
            <a:pPr>
              <a:spcBef>
                <a:spcPct val="0"/>
              </a:spcBef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embed in project e.g. link to impact</a:t>
            </a:r>
          </a:p>
          <a:p>
            <a:pPr>
              <a:spcBef>
                <a:spcPct val="0"/>
              </a:spcBef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intent </a:t>
            </a:r>
          </a:p>
          <a:p>
            <a:pPr>
              <a:spcBef>
                <a:spcPct val="0"/>
              </a:spcBef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credible</a:t>
            </a:r>
            <a:endParaRPr lang="en-GB" sz="18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en-GB" sz="1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ESRC ODA Compliance Statement: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Which country / countries on the DAC list will directly benefit from this proposal?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How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is your proposal directly and primarily relevant to the development challenges of these countries? 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How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do you expect that the outcome of your proposed activities will promote the economic development and welfare of a country or countries on the DAC list?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024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8146" y="1008993"/>
            <a:ext cx="7978982" cy="10851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7574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48428" b="-580"/>
          <a:stretch/>
        </p:blipFill>
        <p:spPr bwMode="auto">
          <a:xfrm>
            <a:off x="1107750" y="1152000"/>
            <a:ext cx="7815526" cy="55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388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638" y="977900"/>
            <a:ext cx="7269162" cy="914718"/>
          </a:xfrm>
        </p:spPr>
        <p:txBody>
          <a:bodyPr/>
          <a:lstStyle/>
          <a:p>
            <a:r>
              <a:rPr lang="en-GB" dirty="0">
                <a:solidFill>
                  <a:schemeClr val="tx2"/>
                </a:solidFill>
                <a:latin typeface="Calibri" panose="020F0502020204030204" pitchFamily="34" charset="0"/>
                <a:cs typeface="+mn-cs"/>
              </a:rPr>
              <a:t>Capacity and 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38" y="1892618"/>
            <a:ext cx="7269162" cy="4677999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“Capacity building, e.g. training, placements, two-way exchanges (within appropriate immigration frameworks), </a:t>
            </a:r>
            <a:r>
              <a:rPr lang="en-GB" sz="24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may</a:t>
            </a:r>
            <a:r>
              <a:rPr lang="en-GB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 be an integral part of foundation projects” MRC </a:t>
            </a:r>
          </a:p>
          <a:p>
            <a:pPr marL="0" indent="0">
              <a:buNone/>
            </a:pPr>
            <a:endParaRPr lang="en-GB" sz="1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Building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research capacity through research 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process</a:t>
            </a:r>
          </a:p>
          <a:p>
            <a:pPr marL="0" indent="0">
              <a:buNone/>
            </a:pPr>
            <a:endParaRPr lang="en-GB" sz="10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Clearly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identify capacity building activities, for example: </a:t>
            </a:r>
          </a:p>
          <a:p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placements or exchanges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opportunities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for those with relevant skills who have not previously worked on development relevant research projects to orient their research towards global 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issues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support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and mentoring for more junior team 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members</a:t>
            </a:r>
          </a:p>
          <a:p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co-design </a:t>
            </a:r>
            <a:r>
              <a:rPr lang="en-GB" sz="2000" dirty="0">
                <a:solidFill>
                  <a:schemeClr val="tx2"/>
                </a:solidFill>
                <a:latin typeface="Calibri" panose="020F0502020204030204" pitchFamily="34" charset="0"/>
              </a:rPr>
              <a:t>of research and implementation with developing country partner </a:t>
            </a:r>
            <a:r>
              <a:rPr lang="en-GB" sz="2000" dirty="0" smtClean="0">
                <a:solidFill>
                  <a:schemeClr val="tx2"/>
                </a:solidFill>
                <a:latin typeface="Calibri" panose="020F0502020204030204" pitchFamily="34" charset="0"/>
              </a:rPr>
              <a:t>staff</a:t>
            </a:r>
          </a:p>
          <a:p>
            <a:endParaRPr lang="en-GB" sz="20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34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638" y="977900"/>
            <a:ext cx="7269162" cy="914718"/>
          </a:xfrm>
        </p:spPr>
        <p:txBody>
          <a:bodyPr/>
          <a:lstStyle/>
          <a:p>
            <a:r>
              <a:rPr lang="en-GB" dirty="0" smtClean="0">
                <a:solidFill>
                  <a:schemeClr val="tx2"/>
                </a:solidFill>
                <a:latin typeface="Calibri" panose="020F0502020204030204" pitchFamily="34" charset="0"/>
                <a:cs typeface="+mn-cs"/>
              </a:rPr>
              <a:t>Partnership and Impact</a:t>
            </a:r>
            <a:endParaRPr lang="en-GB" dirty="0">
              <a:solidFill>
                <a:schemeClr val="tx2"/>
              </a:solidFill>
              <a:latin typeface="Calibri" panose="020F0502020204030204" pitchFamily="34" charset="0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38" y="1761990"/>
            <a:ext cx="7269162" cy="4677999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Role: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The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principal requirement is for substantive, targeted and high quality collaborations or partnerships, demonstrated through clear leadership roles, and balance and proportionality in partners’ roles and 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responsibilities.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Context:</a:t>
            </a:r>
            <a:endParaRPr lang="en-GB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All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partnerships, including international ones, should be based on mutual respect and understanding for different cultural, ethnic, social and economic beliefs and </a:t>
            </a: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practices.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Process:</a:t>
            </a:r>
            <a:endParaRPr lang="en-GB" sz="1800" b="1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tx2"/>
                </a:solidFill>
                <a:latin typeface="Calibri" panose="020F0502020204030204" pitchFamily="34" charset="0"/>
              </a:rPr>
              <a:t>The </a:t>
            </a:r>
            <a:r>
              <a:rPr lang="en-GB" sz="1800" dirty="0">
                <a:solidFill>
                  <a:schemeClr val="tx2"/>
                </a:solidFill>
                <a:latin typeface="Calibri" panose="020F0502020204030204" pitchFamily="34" charset="0"/>
              </a:rPr>
              <a:t>exploitation of new knowledge does not just occur at the end of a research project, but is rather embedded throughout the research process itself, so we expect such stakeholders to be included and involved in both the early design and on-going conduct of research projects</a:t>
            </a:r>
            <a:r>
              <a:rPr lang="en-GB" sz="1800" dirty="0"/>
              <a:t>. </a:t>
            </a:r>
            <a:endParaRPr lang="en-GB" sz="1800" dirty="0" smtClean="0"/>
          </a:p>
          <a:p>
            <a:pPr marL="0" indent="0" algn="r">
              <a:buNone/>
            </a:pPr>
            <a:r>
              <a:rPr lang="en-GB" sz="18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ESRC Secondary Data Highlight Notice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endParaRPr lang="en-GB" sz="1800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DoR</a:t>
            </a:r>
            <a:r>
              <a:rPr lang="en-GB" dirty="0" smtClean="0"/>
              <a:t> reflections on GCRF </a:t>
            </a:r>
            <a:r>
              <a:rPr lang="en-GB" smtClean="0"/>
              <a:t>IS call…..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7638" y="1930455"/>
            <a:ext cx="7269162" cy="3959225"/>
          </a:xfrm>
        </p:spPr>
        <p:txBody>
          <a:bodyPr/>
          <a:lstStyle/>
          <a:p>
            <a:pPr lvl="0"/>
            <a:r>
              <a:rPr lang="en-GB" sz="2000" dirty="0"/>
              <a:t>It is important to identify a realistic pathway(s) to impact (including a realistic pathway to ODA country adoption); this is best achieved by identifying specific ODA partners with whom you will work/develop the impact on the appropriate timescales.</a:t>
            </a:r>
          </a:p>
          <a:p>
            <a:pPr lvl="0"/>
            <a:r>
              <a:rPr lang="en-GB" sz="2000" dirty="0"/>
              <a:t>It is important to identify a clear need for the research within the ODA country, and convince that the ODA country or countries are clearly the primary end users of the research</a:t>
            </a:r>
          </a:p>
          <a:p>
            <a:pPr lvl="0"/>
            <a:r>
              <a:rPr lang="en-GB" sz="2000" dirty="0"/>
              <a:t>Specific plans for engagement with the ODA partner (including where possible scheduling meetings and including costing for travel) are most convincing</a:t>
            </a:r>
          </a:p>
          <a:p>
            <a:pPr lvl="0"/>
            <a:r>
              <a:rPr lang="en-GB" sz="2000" dirty="0"/>
              <a:t>Do not forget the need to satisfy the research requirements of the funder (i.e. the need to demonstrate a significant core of Engineering and Physical Science activity in this case).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996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xmlns:a="http://schemas.openxmlformats.org/drawingml/2006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pres6.potx</Template>
  <TotalTime>2450</TotalTime>
  <Words>689</Words>
  <Application>Microsoft Macintosh PowerPoint</Application>
  <PresentationFormat>On-screen Show (4:3)</PresentationFormat>
  <Paragraphs>72</Paragraphs>
  <Slides>9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pres6</vt:lpstr>
      <vt:lpstr>The Global Challenges Research Fund  http://www.ed.ac.uk/research-support-office/global-challenges-research-fund  </vt:lpstr>
      <vt:lpstr>Global Challenges Research Funding</vt:lpstr>
      <vt:lpstr> Where We Are:</vt:lpstr>
      <vt:lpstr>Official Development Assistance (ODA)</vt:lpstr>
      <vt:lpstr>Slide 5</vt:lpstr>
      <vt:lpstr>Slide 6</vt:lpstr>
      <vt:lpstr>Capacity and Capability</vt:lpstr>
      <vt:lpstr>Partnership and Impact</vt:lpstr>
      <vt:lpstr>DoR reflections on GCRF IS call…..</vt:lpstr>
    </vt:vector>
  </TitlesOfParts>
  <Company>The University of Edinburgh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should go here</dc:title>
  <dc:creator>Aileen Robertson</dc:creator>
  <cp:lastModifiedBy>Jane Hillston</cp:lastModifiedBy>
  <cp:revision>173</cp:revision>
  <cp:lastPrinted>2016-06-08T11:27:06Z</cp:lastPrinted>
  <dcterms:created xsi:type="dcterms:W3CDTF">2016-09-19T08:30:50Z</dcterms:created>
  <dcterms:modified xsi:type="dcterms:W3CDTF">2016-09-19T09:40:15Z</dcterms:modified>
</cp:coreProperties>
</file>