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1"/>
  </p:notesMasterIdLst>
  <p:handoutMasterIdLst>
    <p:handoutMasterId r:id="rId72"/>
  </p:handoutMasterIdLst>
  <p:sldIdLst>
    <p:sldId id="256" r:id="rId2"/>
    <p:sldId id="298" r:id="rId3"/>
    <p:sldId id="299" r:id="rId4"/>
    <p:sldId id="363" r:id="rId5"/>
    <p:sldId id="258" r:id="rId6"/>
    <p:sldId id="261" r:id="rId7"/>
    <p:sldId id="297" r:id="rId8"/>
    <p:sldId id="313" r:id="rId9"/>
    <p:sldId id="373" r:id="rId10"/>
    <p:sldId id="300" r:id="rId11"/>
    <p:sldId id="259" r:id="rId12"/>
    <p:sldId id="262" r:id="rId13"/>
    <p:sldId id="367" r:id="rId14"/>
    <p:sldId id="264" r:id="rId15"/>
    <p:sldId id="265" r:id="rId16"/>
    <p:sldId id="266" r:id="rId17"/>
    <p:sldId id="364" r:id="rId18"/>
    <p:sldId id="317" r:id="rId19"/>
    <p:sldId id="318" r:id="rId20"/>
    <p:sldId id="371" r:id="rId21"/>
    <p:sldId id="319" r:id="rId22"/>
    <p:sldId id="320" r:id="rId23"/>
    <p:sldId id="321" r:id="rId24"/>
    <p:sldId id="322" r:id="rId25"/>
    <p:sldId id="323" r:id="rId26"/>
    <p:sldId id="324" r:id="rId27"/>
    <p:sldId id="325" r:id="rId28"/>
    <p:sldId id="326" r:id="rId29"/>
    <p:sldId id="327" r:id="rId30"/>
    <p:sldId id="328" r:id="rId31"/>
    <p:sldId id="329" r:id="rId32"/>
    <p:sldId id="330" r:id="rId33"/>
    <p:sldId id="331" r:id="rId34"/>
    <p:sldId id="332" r:id="rId35"/>
    <p:sldId id="365" r:id="rId36"/>
    <p:sldId id="333" r:id="rId37"/>
    <p:sldId id="348" r:id="rId38"/>
    <p:sldId id="349" r:id="rId39"/>
    <p:sldId id="350" r:id="rId40"/>
    <p:sldId id="351" r:id="rId41"/>
    <p:sldId id="352" r:id="rId42"/>
    <p:sldId id="353" r:id="rId43"/>
    <p:sldId id="354" r:id="rId44"/>
    <p:sldId id="355" r:id="rId45"/>
    <p:sldId id="356" r:id="rId46"/>
    <p:sldId id="357" r:id="rId47"/>
    <p:sldId id="358" r:id="rId48"/>
    <p:sldId id="359" r:id="rId49"/>
    <p:sldId id="360" r:id="rId50"/>
    <p:sldId id="361" r:id="rId51"/>
    <p:sldId id="362" r:id="rId52"/>
    <p:sldId id="370" r:id="rId53"/>
    <p:sldId id="338" r:id="rId54"/>
    <p:sldId id="372" r:id="rId55"/>
    <p:sldId id="339" r:id="rId56"/>
    <p:sldId id="374" r:id="rId57"/>
    <p:sldId id="340" r:id="rId58"/>
    <p:sldId id="341" r:id="rId59"/>
    <p:sldId id="342" r:id="rId60"/>
    <p:sldId id="343" r:id="rId61"/>
    <p:sldId id="344" r:id="rId62"/>
    <p:sldId id="345" r:id="rId63"/>
    <p:sldId id="346" r:id="rId64"/>
    <p:sldId id="347" r:id="rId65"/>
    <p:sldId id="334" r:id="rId66"/>
    <p:sldId id="335" r:id="rId67"/>
    <p:sldId id="369" r:id="rId68"/>
    <p:sldId id="336" r:id="rId69"/>
    <p:sldId id="337" r:id="rId70"/>
  </p:sldIdLst>
  <p:sldSz cx="9144000" cy="6858000" type="screen4x3"/>
  <p:notesSz cx="6985000" cy="9283700"/>
  <p:custDataLst>
    <p:tags r:id="rId73"/>
  </p:custDataLst>
  <p:defaultTextStyle>
    <a:defPPr>
      <a:defRPr lang="en-GB"/>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521415D9-36F7-43E2-AB2F-B90AF26B5E84}">
      <p14:sectionLst xmlns:p14="http://schemas.microsoft.com/office/powerpoint/2010/main">
        <p14:section name="Default Section" id="{D67CC6C9-F79D-4618-ABCB-2AB81ED9277B}">
          <p14:sldIdLst>
            <p14:sldId id="256"/>
            <p14:sldId id="298"/>
          </p14:sldIdLst>
        </p14:section>
        <p14:section name="Publishing Research" id="{BB2453A8-04E8-44E6-983D-69F388C26238}">
          <p14:sldIdLst>
            <p14:sldId id="299"/>
            <p14:sldId id="363"/>
            <p14:sldId id="258"/>
            <p14:sldId id="261"/>
            <p14:sldId id="297"/>
            <p14:sldId id="313"/>
            <p14:sldId id="373"/>
          </p14:sldIdLst>
        </p14:section>
        <p14:section name="Sorting Out Your Ideas" id="{D379A9DF-A339-451E-A3C8-99E7177BE5FC}">
          <p14:sldIdLst>
            <p14:sldId id="300"/>
            <p14:sldId id="259"/>
            <p14:sldId id="262"/>
            <p14:sldId id="367"/>
            <p14:sldId id="264"/>
            <p14:sldId id="265"/>
            <p14:sldId id="266"/>
            <p14:sldId id="364"/>
          </p14:sldIdLst>
        </p14:section>
        <p14:section name="The Structure of Publications" id="{80A40BD5-315C-4222-B490-BB94A2604B91}">
          <p14:sldIdLst>
            <p14:sldId id="317"/>
            <p14:sldId id="318"/>
            <p14:sldId id="371"/>
            <p14:sldId id="319"/>
            <p14:sldId id="320"/>
            <p14:sldId id="321"/>
            <p14:sldId id="322"/>
            <p14:sldId id="323"/>
            <p14:sldId id="324"/>
            <p14:sldId id="325"/>
            <p14:sldId id="326"/>
            <p14:sldId id="327"/>
            <p14:sldId id="328"/>
            <p14:sldId id="329"/>
            <p14:sldId id="330"/>
            <p14:sldId id="331"/>
            <p14:sldId id="332"/>
            <p14:sldId id="365"/>
            <p14:sldId id="333"/>
          </p14:sldIdLst>
        </p14:section>
        <p14:section name="The Writing Process" id="{A805E7D1-75E2-4C88-9AAD-4680BA31D256}">
          <p14:sldIdLst>
            <p14:sldId id="348"/>
            <p14:sldId id="349"/>
            <p14:sldId id="350"/>
            <p14:sldId id="351"/>
            <p14:sldId id="352"/>
            <p14:sldId id="353"/>
            <p14:sldId id="354"/>
            <p14:sldId id="355"/>
            <p14:sldId id="356"/>
            <p14:sldId id="357"/>
            <p14:sldId id="358"/>
            <p14:sldId id="359"/>
            <p14:sldId id="360"/>
            <p14:sldId id="361"/>
            <p14:sldId id="362"/>
            <p14:sldId id="370"/>
          </p14:sldIdLst>
        </p14:section>
        <p14:section name="The Refereeing Process 3pm" id="{63B1FB2C-8F23-4D6F-BEF3-1D7D5ED1D6ED}">
          <p14:sldIdLst>
            <p14:sldId id="338"/>
            <p14:sldId id="372"/>
            <p14:sldId id="339"/>
            <p14:sldId id="374"/>
            <p14:sldId id="340"/>
            <p14:sldId id="341"/>
            <p14:sldId id="342"/>
            <p14:sldId id="343"/>
            <p14:sldId id="344"/>
            <p14:sldId id="345"/>
            <p14:sldId id="346"/>
            <p14:sldId id="347"/>
          </p14:sldIdLst>
        </p14:section>
        <p14:section name="Exercises 3:45" id="{9D58C84C-47B8-4AD1-AF87-A7927F722D35}">
          <p14:sldIdLst>
            <p14:sldId id="334"/>
            <p14:sldId id="335"/>
            <p14:sldId id="369"/>
            <p14:sldId id="336"/>
            <p14:sldId id="337"/>
          </p14:sldIdLst>
        </p14:section>
      </p14:sectionLst>
    </p:ext>
    <p:ext uri="{EFAFB233-063F-42B5-8137-9DF3F51BA10A}">
      <p15:sldGuideLst xmlns:p15="http://schemas.microsoft.com/office/powerpoint/2012/main">
        <p15:guide id="1" orient="horz" pos="2160">
          <p15:clr>
            <a:srgbClr val="A4A3A4"/>
          </p15:clr>
        </p15:guide>
        <p15:guide id="2" pos="432">
          <p15:clr>
            <a:srgbClr val="A4A3A4"/>
          </p15:clr>
        </p15:guide>
      </p15:sldGuideLst>
    </p:ext>
    <p:ext uri="{2D200454-40CA-4A62-9FC3-DE9A4176ACB9}">
      <p15:notesGuideLst xmlns:p15="http://schemas.microsoft.com/office/powerpoint/2012/main">
        <p15:guide id="1" orient="horz" pos="2924">
          <p15:clr>
            <a:srgbClr val="A4A3A4"/>
          </p15:clr>
        </p15:guide>
        <p15:guide id="2" pos="220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 initials="" lastIdx="1" clrIdx="0">
    <p:extLst>
      <p:ext uri="{19B8F6BF-5375-455C-9EA6-DF929625EA0E}">
        <p15:presenceInfo xmlns:p15="http://schemas.microsoft.com/office/powerpoint/2012/main" userId="c6149b019d236bf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00"/>
    <a:srgbClr val="FFFFFF"/>
    <a:srgbClr val="FF99FF"/>
    <a:srgbClr val="FFCCFF"/>
    <a:srgbClr val="99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940" autoAdjust="0"/>
    <p:restoredTop sz="30099" autoAdjust="0"/>
  </p:normalViewPr>
  <p:slideViewPr>
    <p:cSldViewPr>
      <p:cViewPr varScale="1">
        <p:scale>
          <a:sx n="30" d="100"/>
          <a:sy n="30" d="100"/>
        </p:scale>
        <p:origin x="2364" y="24"/>
      </p:cViewPr>
      <p:guideLst>
        <p:guide orient="horz" pos="2160"/>
        <p:guide pos="432"/>
      </p:guideLst>
    </p:cSldViewPr>
  </p:slideViewPr>
  <p:outlineViewPr>
    <p:cViewPr>
      <p:scale>
        <a:sx n="33" d="100"/>
        <a:sy n="33" d="100"/>
      </p:scale>
      <p:origin x="0" y="0"/>
    </p:cViewPr>
  </p:outlineViewPr>
  <p:notesTextViewPr>
    <p:cViewPr>
      <p:scale>
        <a:sx n="3" d="2"/>
        <a:sy n="3" d="2"/>
      </p:scale>
      <p:origin x="0" y="-808"/>
    </p:cViewPr>
  </p:notesTextViewPr>
  <p:sorterViewPr>
    <p:cViewPr varScale="1">
      <p:scale>
        <a:sx n="1" d="1"/>
        <a:sy n="1" d="1"/>
      </p:scale>
      <p:origin x="0" y="0"/>
    </p:cViewPr>
  </p:sorterViewPr>
  <p:notesViewPr>
    <p:cSldViewPr>
      <p:cViewPr varScale="1">
        <p:scale>
          <a:sx n="61" d="100"/>
          <a:sy n="61" d="100"/>
        </p:scale>
        <p:origin x="-1698" y="-42"/>
      </p:cViewPr>
      <p:guideLst>
        <p:guide orient="horz" pos="2924"/>
        <p:guide pos="220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gs" Target="tags/tag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302736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958" tIns="46479" rIns="92958" bIns="46479" numCol="1" anchor="t" anchorCtr="0" compatLnSpc="1">
            <a:prstTxWarp prst="textNoShape">
              <a:avLst/>
            </a:prstTxWarp>
          </a:bodyPr>
          <a:lstStyle>
            <a:lvl1pPr defTabSz="930275" eaLnBrk="0" hangingPunct="0">
              <a:defRPr sz="1200"/>
            </a:lvl1pPr>
          </a:lstStyle>
          <a:p>
            <a:endParaRPr lang="en-GB"/>
          </a:p>
        </p:txBody>
      </p:sp>
      <p:sp>
        <p:nvSpPr>
          <p:cNvPr id="20483" name="Rectangle 3"/>
          <p:cNvSpPr>
            <a:spLocks noGrp="1" noChangeArrowheads="1"/>
          </p:cNvSpPr>
          <p:nvPr>
            <p:ph type="dt" sz="quarter" idx="1"/>
          </p:nvPr>
        </p:nvSpPr>
        <p:spPr bwMode="auto">
          <a:xfrm>
            <a:off x="3957638" y="0"/>
            <a:ext cx="3027362"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958" tIns="46479" rIns="92958" bIns="46479" numCol="1" anchor="t" anchorCtr="0" compatLnSpc="1">
            <a:prstTxWarp prst="textNoShape">
              <a:avLst/>
            </a:prstTxWarp>
          </a:bodyPr>
          <a:lstStyle>
            <a:lvl1pPr algn="r" defTabSz="930275" eaLnBrk="0" hangingPunct="0">
              <a:defRPr sz="1200"/>
            </a:lvl1pPr>
          </a:lstStyle>
          <a:p>
            <a:endParaRPr lang="en-GB"/>
          </a:p>
        </p:txBody>
      </p:sp>
      <p:sp>
        <p:nvSpPr>
          <p:cNvPr id="20484" name="Rectangle 4"/>
          <p:cNvSpPr>
            <a:spLocks noGrp="1" noChangeArrowheads="1"/>
          </p:cNvSpPr>
          <p:nvPr>
            <p:ph type="ftr" sz="quarter" idx="2"/>
          </p:nvPr>
        </p:nvSpPr>
        <p:spPr bwMode="auto">
          <a:xfrm>
            <a:off x="0" y="8820150"/>
            <a:ext cx="302736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958" tIns="46479" rIns="92958" bIns="46479" numCol="1" anchor="b" anchorCtr="0" compatLnSpc="1">
            <a:prstTxWarp prst="textNoShape">
              <a:avLst/>
            </a:prstTxWarp>
          </a:bodyPr>
          <a:lstStyle>
            <a:lvl1pPr defTabSz="930275" eaLnBrk="0" hangingPunct="0">
              <a:defRPr sz="1200"/>
            </a:lvl1pPr>
          </a:lstStyle>
          <a:p>
            <a:endParaRPr lang="en-US"/>
          </a:p>
        </p:txBody>
      </p:sp>
      <p:sp>
        <p:nvSpPr>
          <p:cNvPr id="20485" name="Rectangle 5"/>
          <p:cNvSpPr>
            <a:spLocks noGrp="1" noChangeArrowheads="1"/>
          </p:cNvSpPr>
          <p:nvPr>
            <p:ph type="sldNum" sz="quarter" idx="3"/>
          </p:nvPr>
        </p:nvSpPr>
        <p:spPr bwMode="auto">
          <a:xfrm>
            <a:off x="3957638" y="8820150"/>
            <a:ext cx="3027362"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958" tIns="46479" rIns="92958" bIns="46479" numCol="1" anchor="b" anchorCtr="0" compatLnSpc="1">
            <a:prstTxWarp prst="textNoShape">
              <a:avLst/>
            </a:prstTxWarp>
          </a:bodyPr>
          <a:lstStyle>
            <a:lvl1pPr algn="r" defTabSz="930275" eaLnBrk="0" hangingPunct="0">
              <a:defRPr sz="1200"/>
            </a:lvl1pPr>
          </a:lstStyle>
          <a:p>
            <a:fld id="{A31E69C6-6F88-4FCA-847B-446F7185352A}" type="slidenum">
              <a:rPr lang="en-GB"/>
              <a:pPr/>
              <a:t>‹#›</a:t>
            </a:fld>
            <a:endParaRPr lang="en-GB"/>
          </a:p>
        </p:txBody>
      </p:sp>
    </p:spTree>
    <p:extLst>
      <p:ext uri="{BB962C8B-B14F-4D97-AF65-F5344CB8AC3E}">
        <p14:creationId xmlns:p14="http://schemas.microsoft.com/office/powerpoint/2010/main" val="17788665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302736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2958" tIns="46479" rIns="92958" bIns="46479" numCol="1" anchor="t" anchorCtr="0" compatLnSpc="1">
            <a:prstTxWarp prst="textNoShape">
              <a:avLst/>
            </a:prstTxWarp>
          </a:bodyPr>
          <a:lstStyle>
            <a:lvl1pPr defTabSz="930275" eaLnBrk="0" hangingPunct="0">
              <a:defRPr sz="1200"/>
            </a:lvl1pPr>
          </a:lstStyle>
          <a:p>
            <a:endParaRPr lang="en-GB"/>
          </a:p>
        </p:txBody>
      </p:sp>
      <p:sp>
        <p:nvSpPr>
          <p:cNvPr id="2051" name="Rectangle 3"/>
          <p:cNvSpPr>
            <a:spLocks noGrp="1" noRot="1" noChangeAspect="1" noChangeArrowheads="1"/>
          </p:cNvSpPr>
          <p:nvPr>
            <p:ph type="sldImg" idx="2"/>
          </p:nvPr>
        </p:nvSpPr>
        <p:spPr bwMode="auto">
          <a:xfrm>
            <a:off x="1171575" y="696913"/>
            <a:ext cx="4641850" cy="3481387"/>
          </a:xfrm>
          <a:prstGeom prst="rect">
            <a:avLst/>
          </a:prstGeom>
          <a:noFill/>
          <a:ln w="9525">
            <a:solidFill>
              <a:srgbClr val="000000"/>
            </a:solidFill>
            <a:miter lim="800000"/>
            <a:headEnd/>
            <a:tailEnd/>
          </a:ln>
        </p:spPr>
      </p:sp>
      <p:sp>
        <p:nvSpPr>
          <p:cNvPr id="2052" name="Rectangle 4"/>
          <p:cNvSpPr>
            <a:spLocks noGrp="1" noChangeArrowheads="1"/>
          </p:cNvSpPr>
          <p:nvPr>
            <p:ph type="body" sz="quarter" idx="3"/>
          </p:nvPr>
        </p:nvSpPr>
        <p:spPr bwMode="auto">
          <a:xfrm>
            <a:off x="931863" y="4410075"/>
            <a:ext cx="5121275" cy="417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2958" tIns="46479" rIns="92958" bIns="46479"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053" name="Rectangle 5"/>
          <p:cNvSpPr>
            <a:spLocks noGrp="1" noChangeArrowheads="1"/>
          </p:cNvSpPr>
          <p:nvPr>
            <p:ph type="dt" idx="1"/>
          </p:nvPr>
        </p:nvSpPr>
        <p:spPr bwMode="auto">
          <a:xfrm>
            <a:off x="3957638" y="0"/>
            <a:ext cx="3027362"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2958" tIns="46479" rIns="92958" bIns="46479" numCol="1" anchor="t" anchorCtr="0" compatLnSpc="1">
            <a:prstTxWarp prst="textNoShape">
              <a:avLst/>
            </a:prstTxWarp>
          </a:bodyPr>
          <a:lstStyle>
            <a:lvl1pPr algn="r" defTabSz="930275" eaLnBrk="0" hangingPunct="0">
              <a:defRPr sz="1200"/>
            </a:lvl1pPr>
          </a:lstStyle>
          <a:p>
            <a:endParaRPr lang="en-GB"/>
          </a:p>
        </p:txBody>
      </p:sp>
      <p:sp>
        <p:nvSpPr>
          <p:cNvPr id="2054" name="Rectangle 6"/>
          <p:cNvSpPr>
            <a:spLocks noGrp="1" noChangeArrowheads="1"/>
          </p:cNvSpPr>
          <p:nvPr>
            <p:ph type="ftr" sz="quarter" idx="4"/>
          </p:nvPr>
        </p:nvSpPr>
        <p:spPr bwMode="auto">
          <a:xfrm>
            <a:off x="0" y="8820150"/>
            <a:ext cx="302736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2958" tIns="46479" rIns="92958" bIns="46479" numCol="1" anchor="b" anchorCtr="0" compatLnSpc="1">
            <a:prstTxWarp prst="textNoShape">
              <a:avLst/>
            </a:prstTxWarp>
          </a:bodyPr>
          <a:lstStyle>
            <a:lvl1pPr defTabSz="930275" eaLnBrk="0" hangingPunct="0">
              <a:defRPr sz="1200"/>
            </a:lvl1pPr>
          </a:lstStyle>
          <a:p>
            <a:endParaRPr lang="en-GB"/>
          </a:p>
        </p:txBody>
      </p:sp>
      <p:sp>
        <p:nvSpPr>
          <p:cNvPr id="2055" name="Rectangle 7"/>
          <p:cNvSpPr>
            <a:spLocks noGrp="1" noChangeArrowheads="1"/>
          </p:cNvSpPr>
          <p:nvPr>
            <p:ph type="sldNum" sz="quarter" idx="5"/>
          </p:nvPr>
        </p:nvSpPr>
        <p:spPr bwMode="auto">
          <a:xfrm>
            <a:off x="3957638" y="8820150"/>
            <a:ext cx="3027362"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2958" tIns="46479" rIns="92958" bIns="46479" numCol="1" anchor="b" anchorCtr="0" compatLnSpc="1">
            <a:prstTxWarp prst="textNoShape">
              <a:avLst/>
            </a:prstTxWarp>
          </a:bodyPr>
          <a:lstStyle>
            <a:lvl1pPr algn="r" defTabSz="930275" eaLnBrk="0" hangingPunct="0">
              <a:defRPr sz="1200"/>
            </a:lvl1pPr>
          </a:lstStyle>
          <a:p>
            <a:fld id="{92711960-E55B-4153-B75B-83BCE4F58231}" type="slidenum">
              <a:rPr lang="en-GB"/>
              <a:pPr/>
              <a:t>‹#›</a:t>
            </a:fld>
            <a:endParaRPr lang="en-GB"/>
          </a:p>
        </p:txBody>
      </p:sp>
    </p:spTree>
    <p:extLst>
      <p:ext uri="{BB962C8B-B14F-4D97-AF65-F5344CB8AC3E}">
        <p14:creationId xmlns:p14="http://schemas.microsoft.com/office/powerpoint/2010/main" val="180267590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research.microsoft.com/en-us/um/people/adg/POPL2017/dbr-faq.html#studies" TargetMode="External"/><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en-GB" sz="1200" kern="1200" dirty="0">
                <a:solidFill>
                  <a:schemeClr val="tx1"/>
                </a:solidFill>
                <a:effectLst/>
                <a:latin typeface="Times New Roman" panose="02020603050405020304" pitchFamily="18" charset="0"/>
                <a:ea typeface="+mn-ea"/>
                <a:cs typeface="+mn-cs"/>
              </a:rPr>
              <a:t>Course Name: Writing an Informatics research Paper</a:t>
            </a:r>
          </a:p>
          <a:p>
            <a:r>
              <a:rPr kumimoji="1" lang="en-GB" sz="1200" kern="1200" dirty="0">
                <a:solidFill>
                  <a:schemeClr val="tx1"/>
                </a:solidFill>
                <a:effectLst/>
                <a:latin typeface="Times New Roman" panose="02020603050405020304" pitchFamily="18" charset="0"/>
                <a:ea typeface="+mn-ea"/>
                <a:cs typeface="+mn-cs"/>
              </a:rPr>
              <a:t>Date: Wednesday 29th November 2016</a:t>
            </a:r>
          </a:p>
          <a:p>
            <a:r>
              <a:rPr kumimoji="1" lang="en-GB" sz="1200" kern="1200" dirty="0">
                <a:solidFill>
                  <a:schemeClr val="tx1"/>
                </a:solidFill>
                <a:effectLst/>
                <a:latin typeface="Times New Roman" panose="02020603050405020304" pitchFamily="18" charset="0"/>
                <a:ea typeface="+mn-ea"/>
                <a:cs typeface="+mn-cs"/>
              </a:rPr>
              <a:t>Time: 13:30 - 16:30</a:t>
            </a:r>
          </a:p>
          <a:p>
            <a:r>
              <a:rPr kumimoji="1" lang="en-GB" sz="1200" kern="1200" dirty="0">
                <a:solidFill>
                  <a:schemeClr val="tx1"/>
                </a:solidFill>
                <a:effectLst/>
                <a:latin typeface="Times New Roman" panose="02020603050405020304" pitchFamily="18" charset="0"/>
                <a:ea typeface="+mn-ea"/>
                <a:cs typeface="+mn-cs"/>
              </a:rPr>
              <a:t>Room: Lecture Theatre 5, 7 </a:t>
            </a:r>
            <a:r>
              <a:rPr kumimoji="1" lang="en-GB" sz="1200" kern="1200" dirty="0" err="1">
                <a:solidFill>
                  <a:schemeClr val="tx1"/>
                </a:solidFill>
                <a:effectLst/>
                <a:latin typeface="Times New Roman" panose="02020603050405020304" pitchFamily="18" charset="0"/>
                <a:ea typeface="+mn-ea"/>
                <a:cs typeface="+mn-cs"/>
              </a:rPr>
              <a:t>Bristo</a:t>
            </a:r>
            <a:r>
              <a:rPr kumimoji="1" lang="en-GB" sz="1200" kern="1200" dirty="0">
                <a:solidFill>
                  <a:schemeClr val="tx1"/>
                </a:solidFill>
                <a:effectLst/>
                <a:latin typeface="Times New Roman" panose="02020603050405020304" pitchFamily="18" charset="0"/>
                <a:ea typeface="+mn-ea"/>
                <a:cs typeface="+mn-cs"/>
              </a:rPr>
              <a:t> Square</a:t>
            </a:r>
          </a:p>
          <a:p>
            <a:r>
              <a:rPr kumimoji="1" lang="en-GB" sz="1200" kern="1200" dirty="0">
                <a:solidFill>
                  <a:schemeClr val="tx1"/>
                </a:solidFill>
                <a:effectLst/>
                <a:latin typeface="Times New Roman" panose="02020603050405020304" pitchFamily="18" charset="0"/>
                <a:ea typeface="+mn-ea"/>
                <a:cs typeface="+mn-cs"/>
              </a:rPr>
              <a:t> </a:t>
            </a:r>
          </a:p>
          <a:p>
            <a:r>
              <a:rPr kumimoji="1" lang="en-GB" sz="1200" kern="1200" dirty="0">
                <a:solidFill>
                  <a:schemeClr val="tx1"/>
                </a:solidFill>
                <a:effectLst/>
                <a:latin typeface="Times New Roman" panose="02020603050405020304" pitchFamily="18" charset="0"/>
                <a:ea typeface="+mn-ea"/>
                <a:cs typeface="+mn-cs"/>
              </a:rPr>
              <a:t>Equipment Booked: PC &amp; DP in room</a:t>
            </a:r>
          </a:p>
          <a:p>
            <a:r>
              <a:rPr kumimoji="1" lang="en-GB" sz="1200" kern="1200" dirty="0">
                <a:solidFill>
                  <a:schemeClr val="tx1"/>
                </a:solidFill>
                <a:effectLst/>
                <a:latin typeface="Times New Roman" panose="02020603050405020304" pitchFamily="18" charset="0"/>
                <a:ea typeface="+mn-ea"/>
                <a:cs typeface="+mn-cs"/>
              </a:rPr>
              <a:t>Catering Arrangements:   tea, coffee and biscuits at 14:45</a:t>
            </a:r>
          </a:p>
          <a:p>
            <a:endParaRPr kumimoji="1" lang="en-GB" sz="1200" kern="1200" dirty="0">
              <a:solidFill>
                <a:schemeClr val="tx1"/>
              </a:solidFill>
              <a:effectLst/>
              <a:latin typeface="Times New Roman" panose="02020603050405020304" pitchFamily="18" charset="0"/>
              <a:ea typeface="+mn-ea"/>
              <a:cs typeface="+mn-cs"/>
            </a:endParaRPr>
          </a:p>
          <a:p>
            <a:r>
              <a:rPr kumimoji="1" lang="en-GB" sz="1200" kern="1200" dirty="0">
                <a:solidFill>
                  <a:schemeClr val="tx1"/>
                </a:solidFill>
                <a:effectLst/>
                <a:latin typeface="Times New Roman" panose="02020603050405020304" pitchFamily="18" charset="0"/>
                <a:ea typeface="+mn-ea"/>
                <a:cs typeface="+mn-cs"/>
              </a:rPr>
              <a:t>Next time re 2016:</a:t>
            </a:r>
          </a:p>
          <a:p>
            <a:r>
              <a:rPr kumimoji="1" lang="en-GB" sz="1200" kern="1200" dirty="0">
                <a:solidFill>
                  <a:schemeClr val="tx1"/>
                </a:solidFill>
                <a:effectLst/>
                <a:latin typeface="Times New Roman" panose="02020603050405020304" pitchFamily="18" charset="0"/>
                <a:ea typeface="+mn-ea"/>
                <a:cs typeface="+mn-cs"/>
              </a:rPr>
              <a:t>Exercise</a:t>
            </a:r>
            <a:r>
              <a:rPr kumimoji="1" lang="en-GB" sz="1200" kern="1200" baseline="0" dirty="0">
                <a:solidFill>
                  <a:schemeClr val="tx1"/>
                </a:solidFill>
                <a:effectLst/>
                <a:latin typeface="Times New Roman" panose="02020603050405020304" pitchFamily="18" charset="0"/>
                <a:ea typeface="+mn-ea"/>
                <a:cs typeface="+mn-cs"/>
              </a:rPr>
              <a:t> went quite well, four pairs. Allowed them 20 mins to review each others’ papers,</a:t>
            </a:r>
          </a:p>
          <a:p>
            <a:r>
              <a:rPr kumimoji="1" lang="en-GB" sz="1200" kern="1200" baseline="0" dirty="0">
                <a:solidFill>
                  <a:schemeClr val="tx1"/>
                </a:solidFill>
                <a:effectLst/>
                <a:latin typeface="Times New Roman" panose="02020603050405020304" pitchFamily="18" charset="0"/>
                <a:ea typeface="+mn-ea"/>
                <a:cs typeface="+mn-cs"/>
              </a:rPr>
              <a:t>and then went round each pair asking what was surprising about the process.</a:t>
            </a:r>
          </a:p>
          <a:p>
            <a:r>
              <a:rPr kumimoji="1" lang="en-GB" sz="1200" kern="1200" baseline="0" dirty="0">
                <a:solidFill>
                  <a:schemeClr val="tx1"/>
                </a:solidFill>
                <a:effectLst/>
                <a:latin typeface="Times New Roman" panose="02020603050405020304" pitchFamily="18" charset="0"/>
                <a:ea typeface="+mn-ea"/>
                <a:cs typeface="+mn-cs"/>
              </a:rPr>
              <a:t>Main thing was that some pairs understood each others’ area, others did not</a:t>
            </a:r>
          </a:p>
          <a:p>
            <a:r>
              <a:rPr kumimoji="1" lang="en-GB" sz="1200" kern="1200" baseline="0" dirty="0">
                <a:solidFill>
                  <a:schemeClr val="tx1"/>
                </a:solidFill>
                <a:effectLst/>
                <a:latin typeface="Times New Roman" panose="02020603050405020304" pitchFamily="18" charset="0"/>
                <a:ea typeface="+mn-ea"/>
                <a:cs typeface="+mn-cs"/>
              </a:rPr>
              <a:t>I think they mostly found it interesting to discuss each others’ work,</a:t>
            </a:r>
          </a:p>
          <a:p>
            <a:r>
              <a:rPr kumimoji="1" lang="en-GB" sz="1200" kern="1200" baseline="0">
                <a:solidFill>
                  <a:schemeClr val="tx1"/>
                </a:solidFill>
                <a:effectLst/>
                <a:latin typeface="Times New Roman" panose="02020603050405020304" pitchFamily="18" charset="0"/>
                <a:ea typeface="+mn-ea"/>
                <a:cs typeface="+mn-cs"/>
              </a:rPr>
              <a:t>and </a:t>
            </a:r>
            <a:r>
              <a:rPr kumimoji="1" lang="en-GB" sz="1200" kern="1200" baseline="0" dirty="0">
                <a:solidFill>
                  <a:schemeClr val="tx1"/>
                </a:solidFill>
                <a:effectLst/>
                <a:latin typeface="Times New Roman" panose="02020603050405020304" pitchFamily="18" charset="0"/>
                <a:ea typeface="+mn-ea"/>
                <a:cs typeface="+mn-cs"/>
              </a:rPr>
              <a:t>I think that’s a useful output of </a:t>
            </a:r>
            <a:r>
              <a:rPr kumimoji="1" lang="en-GB" sz="1200" kern="1200" baseline="0">
                <a:solidFill>
                  <a:schemeClr val="tx1"/>
                </a:solidFill>
                <a:effectLst/>
                <a:latin typeface="Times New Roman" panose="02020603050405020304" pitchFamily="18" charset="0"/>
                <a:ea typeface="+mn-ea"/>
                <a:cs typeface="+mn-cs"/>
              </a:rPr>
              <a:t>the exercise.</a:t>
            </a:r>
            <a:endParaRPr kumimoji="1" lang="en-GB" sz="1200" kern="1200" baseline="0" dirty="0">
              <a:solidFill>
                <a:schemeClr val="tx1"/>
              </a:solidFill>
              <a:effectLst/>
              <a:latin typeface="Times New Roman" panose="02020603050405020304" pitchFamily="18" charset="0"/>
              <a:ea typeface="+mn-ea"/>
              <a:cs typeface="+mn-cs"/>
            </a:endParaRPr>
          </a:p>
          <a:p>
            <a:r>
              <a:rPr kumimoji="1" lang="en-GB" sz="1200" kern="1200" baseline="0" dirty="0">
                <a:solidFill>
                  <a:schemeClr val="tx1"/>
                </a:solidFill>
                <a:effectLst/>
                <a:latin typeface="Times New Roman" panose="02020603050405020304" pitchFamily="18" charset="0"/>
                <a:ea typeface="+mn-ea"/>
                <a:cs typeface="+mn-cs"/>
              </a:rPr>
              <a:t>One lesson is the difficulty in understanding each others’ hypotheses and evidence</a:t>
            </a:r>
          </a:p>
          <a:p>
            <a:r>
              <a:rPr kumimoji="1" lang="en-GB" sz="1200" kern="1200" baseline="0" dirty="0">
                <a:solidFill>
                  <a:schemeClr val="tx1"/>
                </a:solidFill>
                <a:effectLst/>
                <a:latin typeface="Times New Roman" panose="02020603050405020304" pitchFamily="18" charset="0"/>
                <a:ea typeface="+mn-ea"/>
                <a:cs typeface="+mn-cs"/>
              </a:rPr>
              <a:t>I had the 2:45pm break between sections ¾, instead of between 4/5, as in the plan.</a:t>
            </a:r>
            <a:endParaRPr lang="en-GB" dirty="0"/>
          </a:p>
          <a:p>
            <a:endParaRPr lang="en-US" dirty="0"/>
          </a:p>
          <a:p>
            <a:r>
              <a:rPr lang="en-US" dirty="0"/>
              <a:t>Next time re 2014: bring printed copies</a:t>
            </a:r>
            <a:r>
              <a:rPr lang="en-US" baseline="0" dirty="0"/>
              <a:t> of the papers – at least Soren’s</a:t>
            </a:r>
          </a:p>
          <a:p>
            <a:r>
              <a:rPr lang="en-US" baseline="0" dirty="0"/>
              <a:t>cut stuff on cognitive science</a:t>
            </a:r>
          </a:p>
          <a:p>
            <a:r>
              <a:rPr lang="en-US" baseline="0" dirty="0"/>
              <a:t>trim stuff from the structure of publications – bit abstract</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Slide about </a:t>
            </a:r>
            <a:r>
              <a:rPr lang="en-GB" dirty="0"/>
              <a:t>reproducible research</a:t>
            </a:r>
            <a:endParaRPr lang="en-US" dirty="0"/>
          </a:p>
          <a:p>
            <a:r>
              <a:rPr lang="en-US" dirty="0"/>
              <a:t>Stuff</a:t>
            </a:r>
            <a:r>
              <a:rPr lang="en-US" baseline="0" dirty="0"/>
              <a:t> about </a:t>
            </a:r>
            <a:r>
              <a:rPr lang="en-US" baseline="0" dirty="0" err="1"/>
              <a:t>humour</a:t>
            </a:r>
            <a:r>
              <a:rPr lang="en-US" baseline="0" dirty="0"/>
              <a:t> in papers?</a:t>
            </a:r>
          </a:p>
          <a:p>
            <a:r>
              <a:rPr lang="en-US" baseline="0" dirty="0"/>
              <a:t>Something about writing good abstracts?</a:t>
            </a:r>
          </a:p>
          <a:p>
            <a:r>
              <a:rPr lang="en-US" baseline="0" dirty="0"/>
              <a:t>Look at SPJ’s slides.</a:t>
            </a:r>
          </a:p>
          <a:p>
            <a:r>
              <a:rPr lang="en-US" baseline="0" dirty="0"/>
              <a:t>Exercises took 35 minutes.  Writing the abstract followed nicely on from the feedback on the first part.</a:t>
            </a:r>
            <a:endParaRPr lang="en-US" dirty="0"/>
          </a:p>
          <a:p>
            <a:endParaRPr lang="en-US" dirty="0"/>
          </a:p>
          <a:p>
            <a:r>
              <a:rPr lang="en-US" dirty="0"/>
              <a:t>2012 feedback:</a:t>
            </a:r>
          </a:p>
          <a:p>
            <a:r>
              <a:rPr lang="en-GB" dirty="0"/>
              <a:t>Personal experience and philosophy of how to do research</a:t>
            </a:r>
          </a:p>
          <a:p>
            <a:r>
              <a:rPr lang="en-GB" dirty="0"/>
              <a:t>Real world experience of the area.</a:t>
            </a:r>
          </a:p>
          <a:p>
            <a:r>
              <a:rPr lang="en-GB" dirty="0"/>
              <a:t>Recounting personal experiences</a:t>
            </a:r>
          </a:p>
          <a:p>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1</a:t>
            </a:fld>
            <a:endParaRPr lang="en-GB"/>
          </a:p>
        </p:txBody>
      </p:sp>
    </p:spTree>
    <p:extLst>
      <p:ext uri="{BB962C8B-B14F-4D97-AF65-F5344CB8AC3E}">
        <p14:creationId xmlns:p14="http://schemas.microsoft.com/office/powerpoint/2010/main" val="11359033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14</a:t>
            </a:fld>
            <a:endParaRPr lang="en-GB"/>
          </a:p>
        </p:txBody>
      </p:sp>
    </p:spTree>
    <p:extLst>
      <p:ext uri="{BB962C8B-B14F-4D97-AF65-F5344CB8AC3E}">
        <p14:creationId xmlns:p14="http://schemas.microsoft.com/office/powerpoint/2010/main" val="33921845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 clear about</a:t>
            </a:r>
            <a:r>
              <a:rPr lang="en-US" baseline="0" dirty="0"/>
              <a:t> what you’re trying to do</a:t>
            </a:r>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16</a:t>
            </a:fld>
            <a:endParaRPr lang="en-GB"/>
          </a:p>
        </p:txBody>
      </p:sp>
    </p:spTree>
    <p:extLst>
      <p:ext uri="{BB962C8B-B14F-4D97-AF65-F5344CB8AC3E}">
        <p14:creationId xmlns:p14="http://schemas.microsoft.com/office/powerpoint/2010/main" val="37872018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GB" dirty="0">
                <a:effectLst/>
              </a:rPr>
              <a:t>Illustrate with your own PhD</a:t>
            </a:r>
            <a:r>
              <a:rPr lang="en-GB" baseline="0" dirty="0">
                <a:effectLst/>
              </a:rPr>
              <a:t> thesis</a:t>
            </a:r>
            <a:endParaRPr lang="en-GB" dirty="0">
              <a:effectLst/>
            </a:endParaRPr>
          </a:p>
          <a:p>
            <a:endParaRPr lang="en-GB" dirty="0">
              <a:effectLst/>
            </a:endParaRPr>
          </a:p>
          <a:p>
            <a:r>
              <a:rPr lang="en-GB" dirty="0">
                <a:effectLst/>
              </a:rPr>
              <a:t>George Heilmeier, born in 1936, was an electrical engineer with a </a:t>
            </a:r>
            <a:r>
              <a:rPr lang="en-GB" dirty="0" err="1">
                <a:effectLst/>
              </a:rPr>
              <a:t>Ph.D.s</a:t>
            </a:r>
            <a:r>
              <a:rPr lang="en-GB" dirty="0">
                <a:effectLst/>
              </a:rPr>
              <a:t> in solid state materials and electronics. He spent most of the 1970s working at the Department of </a:t>
            </a:r>
            <a:r>
              <a:rPr lang="en-GB" dirty="0" err="1">
                <a:effectLst/>
              </a:rPr>
              <a:t>Defense</a:t>
            </a:r>
            <a:r>
              <a:rPr lang="en-GB" dirty="0">
                <a:effectLst/>
              </a:rPr>
              <a:t> at the </a:t>
            </a:r>
            <a:r>
              <a:rPr lang="en-GB" dirty="0" err="1">
                <a:effectLst/>
              </a:rPr>
              <a:t>Defense</a:t>
            </a:r>
            <a:r>
              <a:rPr lang="en-GB" dirty="0">
                <a:effectLst/>
              </a:rPr>
              <a:t> Advanced Research Projects Agency (DARPA) and went on to work at and head several other companies such as Texas Instruments and </a:t>
            </a:r>
            <a:r>
              <a:rPr lang="en-GB" dirty="0" err="1">
                <a:effectLst/>
              </a:rPr>
              <a:t>Bellcore</a:t>
            </a:r>
            <a:r>
              <a:rPr lang="en-GB" dirty="0">
                <a:effectLst/>
              </a:rPr>
              <a:t>. </a:t>
            </a:r>
            <a:r>
              <a:rPr lang="en-GB" dirty="0" err="1">
                <a:effectLst/>
              </a:rPr>
              <a:t>Heilmeier</a:t>
            </a:r>
            <a:r>
              <a:rPr lang="en-GB" dirty="0">
                <a:effectLst/>
              </a:rPr>
              <a:t> was awarded numerous prizes and awards from prestigious science and engineering organizations and holds 15 patents. He's credited with being one of the pioneers to develop liquid crystal displays.</a:t>
            </a:r>
          </a:p>
          <a:p>
            <a:endParaRPr lang="en-US" dirty="0">
              <a:effectLs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a:effectLst/>
              </a:rPr>
              <a:t>http://en.wikipedia.org/wiki/George_H._Heilmeier</a:t>
            </a:r>
          </a:p>
          <a:p>
            <a:endParaRPr lang="en-GB" dirty="0">
              <a:effectLst/>
            </a:endParaRPr>
          </a:p>
          <a:p>
            <a:r>
              <a:rPr lang="en-GB" dirty="0">
                <a:effectLst/>
              </a:rPr>
              <a:t>While George </a:t>
            </a:r>
            <a:r>
              <a:rPr lang="en-GB" dirty="0" err="1">
                <a:effectLst/>
              </a:rPr>
              <a:t>Heilmeier</a:t>
            </a:r>
            <a:r>
              <a:rPr lang="en-GB" dirty="0">
                <a:effectLst/>
              </a:rPr>
              <a:t> was indeed one of the brightest stars in the world of science and engineering in the second half of the 20th Century, he's most well known for a set of criteria he developed for </a:t>
            </a:r>
            <a:r>
              <a:rPr lang="en-GB" dirty="0" err="1">
                <a:effectLst/>
              </a:rPr>
              <a:t>analyzing</a:t>
            </a:r>
            <a:r>
              <a:rPr lang="en-GB" dirty="0">
                <a:effectLst/>
              </a:rPr>
              <a:t> research projects and product development efforts. Those criteria, know as </a:t>
            </a:r>
            <a:r>
              <a:rPr lang="en-GB" dirty="0" err="1">
                <a:effectLst/>
              </a:rPr>
              <a:t>Heilmeier's</a:t>
            </a:r>
            <a:r>
              <a:rPr lang="en-GB" dirty="0">
                <a:effectLst/>
              </a:rPr>
              <a:t> Catechism, were aimed at project managers. </a:t>
            </a:r>
            <a:r>
              <a:rPr lang="en-GB" dirty="0" err="1">
                <a:effectLst/>
              </a:rPr>
              <a:t>Heilmeier</a:t>
            </a:r>
            <a:r>
              <a:rPr lang="en-GB" dirty="0">
                <a:effectLst/>
              </a:rPr>
              <a:t> reckoned that any project manager should be able to answer these questions relating to project success before funding of the project or product would move forward. The interesting thing about these criteria is that they can be applied to almost any kind of project, including starting a business.</a:t>
            </a:r>
          </a:p>
          <a:p>
            <a:r>
              <a:rPr lang="en-GB" dirty="0">
                <a:effectLst/>
              </a:rPr>
              <a:t>Let's look at the questions, and see how they might apply to starting or running a business:</a:t>
            </a:r>
          </a:p>
          <a:p>
            <a:r>
              <a:rPr lang="en-GB" dirty="0">
                <a:effectLst/>
              </a:rPr>
              <a:t>- </a:t>
            </a:r>
            <a:r>
              <a:rPr lang="en-GB" b="1" dirty="0">
                <a:effectLst/>
              </a:rPr>
              <a:t>What are you trying to do? (Articulate your objectives using absolutely no jargon.)</a:t>
            </a:r>
            <a:endParaRPr lang="en-GB" dirty="0">
              <a:effectLst/>
            </a:endParaRPr>
          </a:p>
          <a:p>
            <a:r>
              <a:rPr lang="en-GB" dirty="0">
                <a:effectLst/>
              </a:rPr>
              <a:t>Sounds like the beginnings of a business plan to me. What are the goals and objectives of the company described in plain language.</a:t>
            </a:r>
          </a:p>
          <a:p>
            <a:r>
              <a:rPr lang="en-GB" dirty="0">
                <a:effectLst/>
              </a:rPr>
              <a:t>- </a:t>
            </a:r>
            <a:r>
              <a:rPr lang="en-GB" b="1" dirty="0">
                <a:effectLst/>
              </a:rPr>
              <a:t>How is it done today, and what are the limits of current practice?</a:t>
            </a:r>
            <a:endParaRPr lang="en-GB" dirty="0">
              <a:effectLst/>
            </a:endParaRPr>
          </a:p>
          <a:p>
            <a:r>
              <a:rPr lang="en-GB" dirty="0">
                <a:effectLst/>
              </a:rPr>
              <a:t>A SWOT analysis of your competition and industry will </a:t>
            </a:r>
            <a:r>
              <a:rPr lang="en-GB" dirty="0" err="1">
                <a:effectLst/>
              </a:rPr>
              <a:t>fulfill</a:t>
            </a:r>
            <a:r>
              <a:rPr lang="en-GB" dirty="0">
                <a:effectLst/>
              </a:rPr>
              <a:t> this question.</a:t>
            </a:r>
          </a:p>
          <a:p>
            <a:r>
              <a:rPr lang="en-GB" dirty="0">
                <a:effectLst/>
              </a:rPr>
              <a:t>- </a:t>
            </a:r>
            <a:r>
              <a:rPr lang="en-GB" b="1" dirty="0">
                <a:effectLst/>
              </a:rPr>
              <a:t>What's new in your approach and why do you think it will be successful?</a:t>
            </a:r>
            <a:endParaRPr lang="en-GB" dirty="0">
              <a:effectLst/>
            </a:endParaRPr>
          </a:p>
          <a:p>
            <a:r>
              <a:rPr lang="en-GB" dirty="0">
                <a:effectLst/>
              </a:rPr>
              <a:t>Branding and a Marketing Plan are just the ticket to answer this question.</a:t>
            </a:r>
          </a:p>
          <a:p>
            <a:r>
              <a:rPr lang="en-GB" dirty="0">
                <a:effectLst/>
              </a:rPr>
              <a:t>- </a:t>
            </a:r>
            <a:r>
              <a:rPr lang="en-GB" b="1" dirty="0">
                <a:effectLst/>
              </a:rPr>
              <a:t>Who cares?</a:t>
            </a:r>
            <a:endParaRPr lang="en-GB" dirty="0">
              <a:effectLst/>
            </a:endParaRPr>
          </a:p>
          <a:p>
            <a:r>
              <a:rPr lang="en-GB" dirty="0">
                <a:effectLst/>
              </a:rPr>
              <a:t>Who are your customers and what do they want.</a:t>
            </a:r>
          </a:p>
          <a:p>
            <a:r>
              <a:rPr lang="en-GB" dirty="0">
                <a:effectLst/>
              </a:rPr>
              <a:t>- </a:t>
            </a:r>
            <a:r>
              <a:rPr lang="en-GB" b="1" dirty="0">
                <a:effectLst/>
              </a:rPr>
              <a:t>If you're successful, what difference will it make?</a:t>
            </a:r>
            <a:endParaRPr lang="en-GB" dirty="0">
              <a:effectLst/>
            </a:endParaRPr>
          </a:p>
          <a:p>
            <a:r>
              <a:rPr lang="en-GB" dirty="0">
                <a:effectLst/>
              </a:rPr>
              <a:t>What does it take to be successful and if you are, will you actually make any money. It sounds like financial analysis to me.</a:t>
            </a:r>
          </a:p>
          <a:p>
            <a:r>
              <a:rPr lang="en-GB" dirty="0">
                <a:effectLst/>
              </a:rPr>
              <a:t>- </a:t>
            </a:r>
            <a:r>
              <a:rPr lang="en-GB" b="1" dirty="0">
                <a:effectLst/>
              </a:rPr>
              <a:t>What are the risks and the payoffs?</a:t>
            </a:r>
            <a:endParaRPr lang="en-GB" dirty="0">
              <a:effectLst/>
            </a:endParaRPr>
          </a:p>
          <a:p>
            <a:r>
              <a:rPr lang="en-GB" dirty="0">
                <a:effectLst/>
              </a:rPr>
              <a:t>What are the assumptions that you used to build your financial statements and how conservative are your projections?</a:t>
            </a:r>
          </a:p>
          <a:p>
            <a:r>
              <a:rPr lang="en-GB" dirty="0">
                <a:effectLst/>
              </a:rPr>
              <a:t>- </a:t>
            </a:r>
            <a:r>
              <a:rPr lang="en-GB" b="1" dirty="0">
                <a:effectLst/>
              </a:rPr>
              <a:t>How much will it cost?</a:t>
            </a:r>
            <a:endParaRPr lang="en-GB" dirty="0">
              <a:effectLst/>
            </a:endParaRPr>
          </a:p>
          <a:p>
            <a:r>
              <a:rPr lang="en-GB" dirty="0">
                <a:effectLst/>
              </a:rPr>
              <a:t>Have you done your cost analysis?</a:t>
            </a:r>
          </a:p>
          <a:p>
            <a:r>
              <a:rPr lang="en-GB" dirty="0">
                <a:effectLst/>
              </a:rPr>
              <a:t>- </a:t>
            </a:r>
            <a:r>
              <a:rPr lang="en-GB" b="1" dirty="0">
                <a:effectLst/>
              </a:rPr>
              <a:t>How long will it take?</a:t>
            </a:r>
            <a:endParaRPr lang="en-GB" dirty="0">
              <a:effectLst/>
            </a:endParaRPr>
          </a:p>
          <a:p>
            <a:r>
              <a:rPr lang="en-GB" dirty="0">
                <a:effectLst/>
              </a:rPr>
              <a:t>A break-even analysis will answer this question.</a:t>
            </a:r>
          </a:p>
          <a:p>
            <a:r>
              <a:rPr lang="en-GB" dirty="0">
                <a:effectLst/>
              </a:rPr>
              <a:t>- </a:t>
            </a:r>
            <a:r>
              <a:rPr lang="en-GB" b="1" dirty="0">
                <a:effectLst/>
              </a:rPr>
              <a:t>What are the midterm and final "exams" to check for success</a:t>
            </a:r>
            <a:endParaRPr lang="en-GB" dirty="0">
              <a:effectLst/>
            </a:endParaRPr>
          </a:p>
          <a:p>
            <a:r>
              <a:rPr lang="en-GB" dirty="0">
                <a:effectLst/>
              </a:rPr>
              <a:t>What a novel approach. Let's build in some early and mid-term success measures to make sure we're on course to meet our plan objectives.</a:t>
            </a:r>
          </a:p>
          <a:p>
            <a:br>
              <a:rPr lang="en-GB" dirty="0">
                <a:effectLst/>
              </a:rPr>
            </a:br>
            <a:br>
              <a:rPr lang="en-GB" dirty="0">
                <a:effectLst/>
              </a:rPr>
            </a:br>
            <a:r>
              <a:rPr lang="en-GB" dirty="0">
                <a:effectLst/>
              </a:rPr>
              <a:t>Article Source: http://EzineArticles.com/4061935</a:t>
            </a:r>
            <a:endParaRPr lang="en-GB" dirty="0"/>
          </a:p>
        </p:txBody>
      </p:sp>
      <p:sp>
        <p:nvSpPr>
          <p:cNvPr id="4" name="Slide Number Placeholder 3"/>
          <p:cNvSpPr>
            <a:spLocks noGrp="1"/>
          </p:cNvSpPr>
          <p:nvPr>
            <p:ph type="sldNum" sz="quarter" idx="10"/>
          </p:nvPr>
        </p:nvSpPr>
        <p:spPr/>
        <p:txBody>
          <a:bodyPr/>
          <a:lstStyle/>
          <a:p>
            <a:fld id="{5CAAABC0-F963-4E1A-B2C6-2B9725C4ED15}" type="slidenum">
              <a:rPr lang="en-GB" smtClean="0"/>
              <a:t>17</a:t>
            </a:fld>
            <a:endParaRPr lang="en-GB"/>
          </a:p>
        </p:txBody>
      </p:sp>
    </p:spTree>
    <p:extLst>
      <p:ext uri="{BB962C8B-B14F-4D97-AF65-F5344CB8AC3E}">
        <p14:creationId xmlns:p14="http://schemas.microsoft.com/office/powerpoint/2010/main" val="39528404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Order varies, of course</a:t>
            </a:r>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19</a:t>
            </a:fld>
            <a:endParaRPr lang="en-GB"/>
          </a:p>
        </p:txBody>
      </p:sp>
    </p:spTree>
    <p:extLst>
      <p:ext uri="{BB962C8B-B14F-4D97-AF65-F5344CB8AC3E}">
        <p14:creationId xmlns:p14="http://schemas.microsoft.com/office/powerpoint/2010/main" val="11625326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en-GB" sz="1200" kern="1200" dirty="0">
                <a:solidFill>
                  <a:schemeClr val="tx1"/>
                </a:solidFill>
                <a:effectLst/>
                <a:latin typeface="Times New Roman" panose="02020603050405020304" pitchFamily="18" charset="0"/>
                <a:ea typeface="+mn-ea"/>
                <a:cs typeface="+mn-cs"/>
              </a:rPr>
              <a:t>Phil Wadler is the master of witty titles in the functional programming community:</a:t>
            </a:r>
          </a:p>
          <a:p>
            <a:r>
              <a:rPr kumimoji="1" lang="en-GB" sz="1200" kern="1200" dirty="0">
                <a:solidFill>
                  <a:schemeClr val="tx1"/>
                </a:solidFill>
                <a:effectLst/>
                <a:latin typeface="Times New Roman" panose="02020603050405020304" pitchFamily="18" charset="0"/>
                <a:ea typeface="+mn-ea"/>
                <a:cs typeface="+mn-cs"/>
              </a:rPr>
              <a:t> </a:t>
            </a:r>
          </a:p>
          <a:p>
            <a:r>
              <a:rPr kumimoji="1" lang="en-GB" sz="1200" kern="1200" dirty="0">
                <a:solidFill>
                  <a:schemeClr val="tx1"/>
                </a:solidFill>
                <a:effectLst/>
                <a:latin typeface="Times New Roman" panose="02020603050405020304" pitchFamily="18" charset="0"/>
                <a:ea typeface="+mn-ea"/>
                <a:cs typeface="+mn-cs"/>
              </a:rPr>
              <a:t>Deforestation: Transforming programs to eliminate trees</a:t>
            </a:r>
          </a:p>
          <a:p>
            <a:r>
              <a:rPr kumimoji="1" lang="en-GB" sz="1200" kern="1200" dirty="0">
                <a:solidFill>
                  <a:schemeClr val="tx1"/>
                </a:solidFill>
                <a:effectLst/>
                <a:latin typeface="Times New Roman" panose="02020603050405020304" pitchFamily="18" charset="0"/>
                <a:ea typeface="+mn-ea"/>
                <a:cs typeface="+mn-cs"/>
              </a:rPr>
              <a:t> </a:t>
            </a:r>
          </a:p>
          <a:p>
            <a:r>
              <a:rPr kumimoji="1" lang="en-GB" sz="1200" kern="1200" dirty="0">
                <a:solidFill>
                  <a:schemeClr val="tx1"/>
                </a:solidFill>
                <a:effectLst/>
                <a:latin typeface="Times New Roman" panose="02020603050405020304" pitchFamily="18" charset="0"/>
                <a:ea typeface="+mn-ea"/>
                <a:cs typeface="+mn-cs"/>
              </a:rPr>
              <a:t>Theorems for free!</a:t>
            </a:r>
          </a:p>
          <a:p>
            <a:r>
              <a:rPr kumimoji="1" lang="en-GB" sz="1200" kern="1200" dirty="0">
                <a:solidFill>
                  <a:schemeClr val="tx1"/>
                </a:solidFill>
                <a:effectLst/>
                <a:latin typeface="Times New Roman" panose="02020603050405020304" pitchFamily="18" charset="0"/>
                <a:ea typeface="+mn-ea"/>
                <a:cs typeface="+mn-cs"/>
              </a:rPr>
              <a:t> </a:t>
            </a:r>
          </a:p>
          <a:p>
            <a:r>
              <a:rPr kumimoji="1" lang="en-GB" sz="1200" kern="1200" dirty="0">
                <a:solidFill>
                  <a:schemeClr val="tx1"/>
                </a:solidFill>
                <a:effectLst/>
                <a:latin typeface="Times New Roman" panose="02020603050405020304" pitchFamily="18" charset="0"/>
                <a:ea typeface="+mn-ea"/>
                <a:cs typeface="+mn-cs"/>
              </a:rPr>
              <a:t>Linear types can change the world</a:t>
            </a:r>
          </a:p>
          <a:p>
            <a:r>
              <a:rPr kumimoji="1" lang="en-GB" sz="1200" kern="1200" dirty="0">
                <a:solidFill>
                  <a:schemeClr val="tx1"/>
                </a:solidFill>
                <a:effectLst/>
                <a:latin typeface="Times New Roman" panose="02020603050405020304" pitchFamily="18" charset="0"/>
                <a:ea typeface="+mn-ea"/>
                <a:cs typeface="+mn-cs"/>
              </a:rPr>
              <a:t> </a:t>
            </a:r>
          </a:p>
          <a:p>
            <a:r>
              <a:rPr kumimoji="1" lang="en-GB" sz="1200" kern="1200" dirty="0">
                <a:solidFill>
                  <a:schemeClr val="tx1"/>
                </a:solidFill>
                <a:effectLst/>
                <a:latin typeface="Times New Roman" panose="02020603050405020304" pitchFamily="18" charset="0"/>
                <a:ea typeface="+mn-ea"/>
                <a:cs typeface="+mn-cs"/>
              </a:rPr>
              <a:t>How to replace failure by a list of successes: a method for exception handling, backtracking, and pattern matching in lazy functional languages</a:t>
            </a:r>
          </a:p>
          <a:p>
            <a:r>
              <a:rPr kumimoji="1" lang="en-GB" sz="1200" kern="1200" dirty="0">
                <a:solidFill>
                  <a:schemeClr val="tx1"/>
                </a:solidFill>
                <a:effectLst/>
                <a:latin typeface="Times New Roman" panose="02020603050405020304" pitchFamily="18" charset="0"/>
                <a:ea typeface="+mn-ea"/>
                <a:cs typeface="+mn-cs"/>
              </a:rPr>
              <a:t> </a:t>
            </a:r>
          </a:p>
          <a:p>
            <a:r>
              <a:rPr kumimoji="1" lang="en-GB" sz="1200" kern="1200" dirty="0">
                <a:solidFill>
                  <a:schemeClr val="tx1"/>
                </a:solidFill>
                <a:effectLst/>
                <a:latin typeface="Times New Roman" panose="02020603050405020304" pitchFamily="18" charset="0"/>
                <a:ea typeface="+mn-ea"/>
                <a:cs typeface="+mn-cs"/>
              </a:rPr>
              <a:t>Links: Web programming without tiers</a:t>
            </a:r>
          </a:p>
          <a:p>
            <a:r>
              <a:rPr kumimoji="1" lang="en-GB" sz="1200" kern="1200" dirty="0">
                <a:solidFill>
                  <a:schemeClr val="tx1"/>
                </a:solidFill>
                <a:effectLst/>
                <a:latin typeface="Times New Roman" panose="02020603050405020304" pitchFamily="18" charset="0"/>
                <a:ea typeface="+mn-ea"/>
                <a:cs typeface="+mn-cs"/>
              </a:rPr>
              <a:t> </a:t>
            </a:r>
          </a:p>
          <a:p>
            <a:r>
              <a:rPr kumimoji="1" lang="en-GB" sz="1200" kern="1200" dirty="0">
                <a:solidFill>
                  <a:schemeClr val="tx1"/>
                </a:solidFill>
                <a:effectLst/>
                <a:latin typeface="Times New Roman" panose="02020603050405020304" pitchFamily="18" charset="0"/>
                <a:ea typeface="+mn-ea"/>
                <a:cs typeface="+mn-cs"/>
              </a:rPr>
              <a:t>Once upon a type</a:t>
            </a:r>
          </a:p>
          <a:p>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20</a:t>
            </a:fld>
            <a:endParaRPr lang="en-GB"/>
          </a:p>
        </p:txBody>
      </p:sp>
    </p:spTree>
    <p:extLst>
      <p:ext uri="{BB962C8B-B14F-4D97-AF65-F5344CB8AC3E}">
        <p14:creationId xmlns:p14="http://schemas.microsoft.com/office/powerpoint/2010/main" val="18143344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Of course, some</a:t>
            </a:r>
            <a:r>
              <a:rPr lang="en-US" baseline="0" dirty="0"/>
              <a:t> papers contribute in mixtures of these dimensions.</a:t>
            </a:r>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21</a:t>
            </a:fld>
            <a:endParaRPr lang="en-GB"/>
          </a:p>
        </p:txBody>
      </p:sp>
    </p:spTree>
    <p:extLst>
      <p:ext uri="{BB962C8B-B14F-4D97-AF65-F5344CB8AC3E}">
        <p14:creationId xmlns:p14="http://schemas.microsoft.com/office/powerpoint/2010/main" val="38948796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Pragmatically,</a:t>
            </a:r>
            <a:r>
              <a:rPr lang="en-US" baseline="0" dirty="0"/>
              <a:t> reviewers form an impression, even their final decision, based on the introduction</a:t>
            </a:r>
          </a:p>
          <a:p>
            <a:r>
              <a:rPr lang="en-US" baseline="0" dirty="0"/>
              <a:t>So it’s important to be very clear about the key novel ideas.</a:t>
            </a:r>
          </a:p>
          <a:p>
            <a:endParaRPr lang="en-US" baseline="0" dirty="0"/>
          </a:p>
          <a:p>
            <a:r>
              <a:rPr lang="en-US" baseline="0" dirty="0"/>
              <a:t>Make life easier for the referee and put the contributions in bullets.</a:t>
            </a:r>
          </a:p>
        </p:txBody>
      </p:sp>
      <p:sp>
        <p:nvSpPr>
          <p:cNvPr id="4" name="Slide Number Placeholder 3"/>
          <p:cNvSpPr>
            <a:spLocks noGrp="1"/>
          </p:cNvSpPr>
          <p:nvPr>
            <p:ph type="sldNum" sz="quarter" idx="10"/>
          </p:nvPr>
        </p:nvSpPr>
        <p:spPr/>
        <p:txBody>
          <a:bodyPr/>
          <a:lstStyle/>
          <a:p>
            <a:fld id="{92711960-E55B-4153-B75B-83BCE4F58231}" type="slidenum">
              <a:rPr lang="en-GB" smtClean="0"/>
              <a:pPr/>
              <a:t>22</a:t>
            </a:fld>
            <a:endParaRPr lang="en-GB"/>
          </a:p>
        </p:txBody>
      </p:sp>
    </p:spTree>
    <p:extLst>
      <p:ext uri="{BB962C8B-B14F-4D97-AF65-F5344CB8AC3E}">
        <p14:creationId xmlns:p14="http://schemas.microsoft.com/office/powerpoint/2010/main" val="13145664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Does no harm to look at the PC members</a:t>
            </a:r>
            <a:r>
              <a:rPr lang="en-US" baseline="0" dirty="0"/>
              <a:t> and make sure you haven’t forgotten any of their related work</a:t>
            </a:r>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23</a:t>
            </a:fld>
            <a:endParaRPr lang="en-GB"/>
          </a:p>
        </p:txBody>
      </p:sp>
    </p:spTree>
    <p:extLst>
      <p:ext uri="{BB962C8B-B14F-4D97-AF65-F5344CB8AC3E}">
        <p14:creationId xmlns:p14="http://schemas.microsoft.com/office/powerpoint/2010/main" val="19625950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Seek advice; read papers</a:t>
            </a:r>
            <a:r>
              <a:rPr lang="en-US" baseline="0" dirty="0"/>
              <a:t> from previous proceedings to see what’s expected.</a:t>
            </a:r>
          </a:p>
          <a:p>
            <a:endParaRPr lang="en-US" baseline="0" dirty="0"/>
          </a:p>
          <a:p>
            <a:r>
              <a:rPr lang="en-US" baseline="0" dirty="0"/>
              <a:t>Takes some experience, hence you need practice and feedback.</a:t>
            </a:r>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24</a:t>
            </a:fld>
            <a:endParaRPr lang="en-GB"/>
          </a:p>
        </p:txBody>
      </p:sp>
    </p:spTree>
    <p:extLst>
      <p:ext uri="{BB962C8B-B14F-4D97-AF65-F5344CB8AC3E}">
        <p14:creationId xmlns:p14="http://schemas.microsoft.com/office/powerpoint/2010/main" val="7758619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slides</a:t>
            </a:r>
            <a:r>
              <a:rPr lang="en-US" baseline="0" dirty="0"/>
              <a:t> on a system description: spec, implementation, and evaluation</a:t>
            </a:r>
            <a:r>
              <a:rPr lang="en-US" dirty="0"/>
              <a:t> </a:t>
            </a:r>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25</a:t>
            </a:fld>
            <a:endParaRPr lang="en-GB"/>
          </a:p>
        </p:txBody>
      </p:sp>
    </p:spTree>
    <p:extLst>
      <p:ext uri="{BB962C8B-B14F-4D97-AF65-F5344CB8AC3E}">
        <p14:creationId xmlns:p14="http://schemas.microsoft.com/office/powerpoint/2010/main" val="39422373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2</a:t>
            </a:fld>
            <a:endParaRPr lang="en-GB"/>
          </a:p>
        </p:txBody>
      </p:sp>
    </p:spTree>
    <p:extLst>
      <p:ext uri="{BB962C8B-B14F-4D97-AF65-F5344CB8AC3E}">
        <p14:creationId xmlns:p14="http://schemas.microsoft.com/office/powerpoint/2010/main" val="20889521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am not a systems person</a:t>
            </a:r>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27</a:t>
            </a:fld>
            <a:endParaRPr lang="en-GB"/>
          </a:p>
        </p:txBody>
      </p:sp>
    </p:spTree>
    <p:extLst>
      <p:ext uri="{BB962C8B-B14F-4D97-AF65-F5344CB8AC3E}">
        <p14:creationId xmlns:p14="http://schemas.microsoft.com/office/powerpoint/2010/main" val="6653936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29</a:t>
            </a:fld>
            <a:endParaRPr lang="en-GB"/>
          </a:p>
        </p:txBody>
      </p:sp>
    </p:spTree>
    <p:extLst>
      <p:ext uri="{BB962C8B-B14F-4D97-AF65-F5344CB8AC3E}">
        <p14:creationId xmlns:p14="http://schemas.microsoft.com/office/powerpoint/2010/main" val="24069968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Referees look</a:t>
            </a:r>
            <a:r>
              <a:rPr lang="en-US" baseline="0" dirty="0"/>
              <a:t> for honest account of limitations – nothing is perfect after all</a:t>
            </a:r>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31</a:t>
            </a:fld>
            <a:endParaRPr lang="en-GB"/>
          </a:p>
        </p:txBody>
      </p:sp>
    </p:spTree>
    <p:extLst>
      <p:ext uri="{BB962C8B-B14F-4D97-AF65-F5344CB8AC3E}">
        <p14:creationId xmlns:p14="http://schemas.microsoft.com/office/powerpoint/2010/main" val="8431087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are</a:t>
            </a:r>
            <a:r>
              <a:rPr lang="en-US" baseline="0" dirty="0"/>
              <a:t> the findings</a:t>
            </a:r>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33</a:t>
            </a:fld>
            <a:endParaRPr lang="en-GB"/>
          </a:p>
        </p:txBody>
      </p:sp>
    </p:spTree>
    <p:extLst>
      <p:ext uri="{BB962C8B-B14F-4D97-AF65-F5344CB8AC3E}">
        <p14:creationId xmlns:p14="http://schemas.microsoft.com/office/powerpoint/2010/main" val="30949073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sequence</a:t>
            </a:r>
            <a:r>
              <a:rPr lang="en-US" baseline="0" dirty="0"/>
              <a:t> of events.  Try not to be surprised.</a:t>
            </a:r>
            <a:endParaRPr lang="en-US" dirty="0"/>
          </a:p>
          <a:p>
            <a:endParaRPr lang="en-US" dirty="0"/>
          </a:p>
          <a:p>
            <a:r>
              <a:rPr lang="en-US" dirty="0"/>
              <a:t>Write down the</a:t>
            </a:r>
            <a:r>
              <a:rPr lang="en-US" baseline="0" dirty="0"/>
              <a:t> deadlines in your calendar.</a:t>
            </a:r>
          </a:p>
          <a:p>
            <a:endParaRPr lang="en-US" baseline="0" dirty="0"/>
          </a:p>
          <a:p>
            <a:r>
              <a:rPr lang="en-US" baseline="0" dirty="0"/>
              <a:t>May be rebuttal period.</a:t>
            </a:r>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38</a:t>
            </a:fld>
            <a:endParaRPr lang="en-GB"/>
          </a:p>
        </p:txBody>
      </p:sp>
    </p:spTree>
    <p:extLst>
      <p:ext uri="{BB962C8B-B14F-4D97-AF65-F5344CB8AC3E}">
        <p14:creationId xmlns:p14="http://schemas.microsoft.com/office/powerpoint/2010/main" val="15032707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much controversy</a:t>
            </a:r>
            <a:r>
              <a:rPr lang="en-US" baseline="0" dirty="0"/>
              <a:t> about journals at present.</a:t>
            </a:r>
          </a:p>
          <a:p>
            <a:pPr marL="171450" indent="-171450">
              <a:buFontTx/>
              <a:buChar char="-"/>
            </a:pPr>
            <a:r>
              <a:rPr lang="en-US" baseline="0" dirty="0"/>
              <a:t>Open access versus traditional</a:t>
            </a:r>
          </a:p>
          <a:p>
            <a:pPr marL="171450" indent="-171450">
              <a:buFontTx/>
              <a:buChar char="-"/>
            </a:pPr>
            <a:r>
              <a:rPr lang="en-US" baseline="0" dirty="0"/>
              <a:t>Journals versus competitive conferences in computer science</a:t>
            </a:r>
          </a:p>
        </p:txBody>
      </p:sp>
      <p:sp>
        <p:nvSpPr>
          <p:cNvPr id="4" name="Slide Number Placeholder 3"/>
          <p:cNvSpPr>
            <a:spLocks noGrp="1"/>
          </p:cNvSpPr>
          <p:nvPr>
            <p:ph type="sldNum" sz="quarter" idx="10"/>
          </p:nvPr>
        </p:nvSpPr>
        <p:spPr/>
        <p:txBody>
          <a:bodyPr/>
          <a:lstStyle/>
          <a:p>
            <a:fld id="{92711960-E55B-4153-B75B-83BCE4F58231}" type="slidenum">
              <a:rPr lang="en-GB" smtClean="0"/>
              <a:pPr/>
              <a:t>39</a:t>
            </a:fld>
            <a:endParaRPr lang="en-GB"/>
          </a:p>
        </p:txBody>
      </p:sp>
    </p:spTree>
    <p:extLst>
      <p:ext uri="{BB962C8B-B14F-4D97-AF65-F5344CB8AC3E}">
        <p14:creationId xmlns:p14="http://schemas.microsoft.com/office/powerpoint/2010/main" val="90672277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Write it before</a:t>
            </a:r>
            <a:r>
              <a:rPr lang="en-US" baseline="0" dirty="0"/>
              <a:t> the day of the deadline.</a:t>
            </a:r>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41</a:t>
            </a:fld>
            <a:endParaRPr lang="en-GB"/>
          </a:p>
        </p:txBody>
      </p:sp>
    </p:spTree>
    <p:extLst>
      <p:ext uri="{BB962C8B-B14F-4D97-AF65-F5344CB8AC3E}">
        <p14:creationId xmlns:p14="http://schemas.microsoft.com/office/powerpoint/2010/main" val="37188721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Read Strunk</a:t>
            </a:r>
            <a:r>
              <a:rPr lang="en-US" baseline="0" dirty="0"/>
              <a:t> and White</a:t>
            </a:r>
          </a:p>
          <a:p>
            <a:endParaRPr lang="en-GB" baseline="0" dirty="0"/>
          </a:p>
          <a:p>
            <a:r>
              <a:rPr lang="en-GB" dirty="0"/>
              <a:t>Omit needless words</a:t>
            </a:r>
          </a:p>
          <a:p>
            <a:r>
              <a:rPr lang="en-GB" dirty="0"/>
              <a:t>Use active voice</a:t>
            </a:r>
          </a:p>
          <a:p>
            <a:r>
              <a:rPr lang="en-GB" dirty="0"/>
              <a:t>Use parallel construction on parallel concepts </a:t>
            </a:r>
          </a:p>
        </p:txBody>
      </p:sp>
      <p:sp>
        <p:nvSpPr>
          <p:cNvPr id="4" name="Slide Number Placeholder 3"/>
          <p:cNvSpPr>
            <a:spLocks noGrp="1"/>
          </p:cNvSpPr>
          <p:nvPr>
            <p:ph type="sldNum" sz="quarter" idx="10"/>
          </p:nvPr>
        </p:nvSpPr>
        <p:spPr/>
        <p:txBody>
          <a:bodyPr/>
          <a:lstStyle/>
          <a:p>
            <a:fld id="{92711960-E55B-4153-B75B-83BCE4F58231}" type="slidenum">
              <a:rPr lang="en-GB" smtClean="0"/>
              <a:pPr/>
              <a:t>43</a:t>
            </a:fld>
            <a:endParaRPr lang="en-GB"/>
          </a:p>
        </p:txBody>
      </p:sp>
    </p:spTree>
    <p:extLst>
      <p:ext uri="{BB962C8B-B14F-4D97-AF65-F5344CB8AC3E}">
        <p14:creationId xmlns:p14="http://schemas.microsoft.com/office/powerpoint/2010/main" val="296880494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Delete noise words</a:t>
            </a:r>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46</a:t>
            </a:fld>
            <a:endParaRPr lang="en-GB"/>
          </a:p>
        </p:txBody>
      </p:sp>
    </p:spTree>
    <p:extLst>
      <p:ext uri="{BB962C8B-B14F-4D97-AF65-F5344CB8AC3E}">
        <p14:creationId xmlns:p14="http://schemas.microsoft.com/office/powerpoint/2010/main" val="35577514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days cover note</a:t>
            </a:r>
            <a:r>
              <a:rPr lang="en-US" baseline="0" dirty="0"/>
              <a:t> often a blow-by-blow account of how comments are addressed.</a:t>
            </a:r>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48</a:t>
            </a:fld>
            <a:endParaRPr lang="en-GB"/>
          </a:p>
        </p:txBody>
      </p:sp>
    </p:spTree>
    <p:extLst>
      <p:ext uri="{BB962C8B-B14F-4D97-AF65-F5344CB8AC3E}">
        <p14:creationId xmlns:p14="http://schemas.microsoft.com/office/powerpoint/2010/main" val="40745682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fact,</a:t>
            </a:r>
            <a:r>
              <a:rPr lang="en-US" baseline="0" dirty="0"/>
              <a:t> we usually don’t understand our research ideas until we can write them up in a paper.</a:t>
            </a:r>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4</a:t>
            </a:fld>
            <a:endParaRPr lang="en-GB"/>
          </a:p>
        </p:txBody>
      </p:sp>
    </p:spTree>
    <p:extLst>
      <p:ext uri="{BB962C8B-B14F-4D97-AF65-F5344CB8AC3E}">
        <p14:creationId xmlns:p14="http://schemas.microsoft.com/office/powerpoint/2010/main" val="7611716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Or subject-specific repositories </a:t>
            </a:r>
            <a:r>
              <a:rPr lang="en-US" dirty="0" err="1"/>
              <a:t>eg</a:t>
            </a:r>
            <a:r>
              <a:rPr lang="en-US" dirty="0"/>
              <a:t> </a:t>
            </a:r>
            <a:r>
              <a:rPr lang="en-US" dirty="0" err="1"/>
              <a:t>arxiv</a:t>
            </a:r>
            <a:r>
              <a:rPr lang="en-US" dirty="0"/>
              <a:t> or IACR</a:t>
            </a:r>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49</a:t>
            </a:fld>
            <a:endParaRPr lang="en-GB"/>
          </a:p>
        </p:txBody>
      </p:sp>
    </p:spTree>
    <p:extLst>
      <p:ext uri="{BB962C8B-B14F-4D97-AF65-F5344CB8AC3E}">
        <p14:creationId xmlns:p14="http://schemas.microsoft.com/office/powerpoint/2010/main" val="39610303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Embrace</a:t>
            </a:r>
            <a:r>
              <a:rPr lang="en-US" baseline="0" dirty="0"/>
              <a:t> the objective stance: you are not your research</a:t>
            </a:r>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51</a:t>
            </a:fld>
            <a:endParaRPr lang="en-GB"/>
          </a:p>
        </p:txBody>
      </p:sp>
    </p:spTree>
    <p:extLst>
      <p:ext uri="{BB962C8B-B14F-4D97-AF65-F5344CB8AC3E}">
        <p14:creationId xmlns:p14="http://schemas.microsoft.com/office/powerpoint/2010/main" val="419753670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54</a:t>
            </a:fld>
            <a:endParaRPr lang="en-GB"/>
          </a:p>
        </p:txBody>
      </p:sp>
    </p:spTree>
    <p:extLst>
      <p:ext uri="{BB962C8B-B14F-4D97-AF65-F5344CB8AC3E}">
        <p14:creationId xmlns:p14="http://schemas.microsoft.com/office/powerpoint/2010/main" val="14504566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en-GB" sz="1200" b="1" u="none" strike="noStrike" kern="1200" dirty="0">
                <a:solidFill>
                  <a:schemeClr val="tx1"/>
                </a:solidFill>
                <a:effectLst/>
                <a:latin typeface="Times New Roman" panose="02020603050405020304" pitchFamily="18" charset="0"/>
                <a:ea typeface="+mn-ea"/>
                <a:cs typeface="+mn-cs"/>
              </a:rPr>
              <a:t>Q</a:t>
            </a:r>
            <a:r>
              <a:rPr kumimoji="1" lang="en-GB" sz="1200" u="none" strike="noStrike" kern="1200" dirty="0">
                <a:solidFill>
                  <a:schemeClr val="tx1"/>
                </a:solidFill>
                <a:effectLst/>
                <a:latin typeface="Times New Roman" panose="02020603050405020304" pitchFamily="18" charset="0"/>
                <a:ea typeface="+mn-ea"/>
                <a:cs typeface="+mn-cs"/>
              </a:rPr>
              <a:t>: </a:t>
            </a:r>
            <a:r>
              <a:rPr kumimoji="1" lang="en-GB" sz="1200" i="1" u="none" strike="noStrike" kern="1200" dirty="0">
                <a:solidFill>
                  <a:schemeClr val="tx1"/>
                </a:solidFill>
                <a:effectLst/>
                <a:latin typeface="Times New Roman" panose="02020603050405020304" pitchFamily="18" charset="0"/>
                <a:ea typeface="+mn-ea"/>
                <a:cs typeface="+mn-cs"/>
              </a:rPr>
              <a:t>Why are you using double-blind reviewing?</a:t>
            </a:r>
            <a:r>
              <a:rPr kumimoji="1" lang="en-GB" sz="1200" kern="1200" dirty="0">
                <a:solidFill>
                  <a:schemeClr val="tx1"/>
                </a:solidFill>
                <a:effectLst/>
                <a:latin typeface="Times New Roman" panose="02020603050405020304" pitchFamily="18" charset="0"/>
                <a:ea typeface="+mn-ea"/>
                <a:cs typeface="+mn-cs"/>
              </a:rPr>
              <a:t> </a:t>
            </a:r>
          </a:p>
          <a:p>
            <a:r>
              <a:rPr kumimoji="1" lang="en-GB" sz="1200" b="1" kern="1200" dirty="0">
                <a:solidFill>
                  <a:schemeClr val="tx1"/>
                </a:solidFill>
                <a:effectLst/>
                <a:latin typeface="Times New Roman" panose="02020603050405020304" pitchFamily="18" charset="0"/>
                <a:ea typeface="+mn-ea"/>
                <a:cs typeface="+mn-cs"/>
              </a:rPr>
              <a:t>A</a:t>
            </a:r>
            <a:r>
              <a:rPr kumimoji="1" lang="en-GB" sz="1200" kern="1200" dirty="0">
                <a:solidFill>
                  <a:schemeClr val="tx1"/>
                </a:solidFill>
                <a:effectLst/>
                <a:latin typeface="Times New Roman" panose="02020603050405020304" pitchFamily="18" charset="0"/>
                <a:ea typeface="+mn-ea"/>
                <a:cs typeface="+mn-cs"/>
              </a:rPr>
              <a:t>: Our goal is to give each a reviewer an unbiased "first look" at each paper. Studies have shown that a reviewer's attitude toward a submission may be affected, even unconsciously, by the identity of the author (see link below to more details). We want reviewers to be able to approach each submission without such involuntary reactions as "Barnaby; he writes a good paper" or "Who are these people? I have never heard of them." For this reason, we ask that authors to omit their names from their submissions, and that they avoid revealing their identity through citation. Note that many systems and security conferences use double-blind reviewing and have done so for years (e.g., SIGCOMM, OSDI, IEEE Security and Privacy, SIGMOD). POPL and PLDI have done it for the last several years. </a:t>
            </a:r>
          </a:p>
          <a:p>
            <a:r>
              <a:rPr kumimoji="1" lang="en-GB" sz="1200" kern="1200" dirty="0">
                <a:solidFill>
                  <a:schemeClr val="tx1"/>
                </a:solidFill>
                <a:effectLst/>
                <a:latin typeface="Times New Roman" panose="02020603050405020304" pitchFamily="18" charset="0"/>
                <a:ea typeface="+mn-ea"/>
                <a:cs typeface="+mn-cs"/>
              </a:rPr>
              <a:t>A key principle to keep in mind is that we intend this process to be cooperative, not adversarial. If a reviewer does discover an author's identity though a subtle clue or oversight the author will not be penalized.</a:t>
            </a:r>
          </a:p>
          <a:p>
            <a:r>
              <a:rPr kumimoji="1" lang="en-GB" sz="1200" kern="1200" dirty="0">
                <a:solidFill>
                  <a:schemeClr val="tx1"/>
                </a:solidFill>
                <a:effectLst/>
                <a:latin typeface="Times New Roman" panose="02020603050405020304" pitchFamily="18" charset="0"/>
                <a:ea typeface="+mn-ea"/>
                <a:cs typeface="+mn-cs"/>
              </a:rPr>
              <a:t>For those wanting more information, see the list of studies about gender bias in other fields and links to CS-related articles that cover this and other forms of bias </a:t>
            </a:r>
            <a:r>
              <a:rPr kumimoji="1" lang="en-GB" sz="1200" u="none" strike="noStrike" kern="1200" dirty="0">
                <a:solidFill>
                  <a:schemeClr val="tx1"/>
                </a:solidFill>
                <a:effectLst/>
                <a:latin typeface="Times New Roman" panose="02020603050405020304" pitchFamily="18" charset="0"/>
                <a:ea typeface="+mn-ea"/>
                <a:cs typeface="+mn-cs"/>
                <a:hlinkClick r:id="rId3"/>
              </a:rPr>
              <a:t>below.</a:t>
            </a:r>
            <a:r>
              <a:rPr kumimoji="1" lang="en-GB" sz="1200" kern="1200" dirty="0">
                <a:solidFill>
                  <a:schemeClr val="tx1"/>
                </a:solidFill>
                <a:effectLst/>
                <a:latin typeface="Times New Roman" panose="02020603050405020304" pitchFamily="18" charset="0"/>
                <a:ea typeface="+mn-ea"/>
                <a:cs typeface="+mn-cs"/>
              </a:rPr>
              <a:t> </a:t>
            </a:r>
          </a:p>
          <a:p>
            <a:endParaRPr lang="en-US"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56</a:t>
            </a:fld>
            <a:endParaRPr lang="en-GB"/>
          </a:p>
        </p:txBody>
      </p:sp>
    </p:spTree>
    <p:extLst>
      <p:ext uri="{BB962C8B-B14F-4D97-AF65-F5344CB8AC3E}">
        <p14:creationId xmlns:p14="http://schemas.microsoft.com/office/powerpoint/2010/main" val="42281106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Shepherding.</a:t>
            </a:r>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57</a:t>
            </a:fld>
            <a:endParaRPr lang="en-GB"/>
          </a:p>
        </p:txBody>
      </p:sp>
    </p:spTree>
    <p:extLst>
      <p:ext uri="{BB962C8B-B14F-4D97-AF65-F5344CB8AC3E}">
        <p14:creationId xmlns:p14="http://schemas.microsoft.com/office/powerpoint/2010/main" val="312260791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a:t>
            </a:r>
            <a:r>
              <a:rPr lang="en-US" baseline="0" dirty="0"/>
              <a:t> few slides d</a:t>
            </a:r>
            <a:r>
              <a:rPr lang="en-US" dirty="0"/>
              <a:t>iscuss</a:t>
            </a:r>
            <a:r>
              <a:rPr lang="en-US" baseline="0" dirty="0"/>
              <a:t> refereeing of:</a:t>
            </a:r>
          </a:p>
          <a:p>
            <a:r>
              <a:rPr lang="en-US" baseline="0" dirty="0"/>
              <a:t>Workshops and conferences</a:t>
            </a:r>
          </a:p>
          <a:p>
            <a:r>
              <a:rPr lang="en-US" baseline="0" dirty="0"/>
              <a:t>Book chapters</a:t>
            </a:r>
          </a:p>
          <a:p>
            <a:r>
              <a:rPr lang="en-US" baseline="0" dirty="0"/>
              <a:t>Whole books</a:t>
            </a:r>
          </a:p>
          <a:p>
            <a:r>
              <a:rPr lang="en-US" baseline="0" dirty="0"/>
              <a:t>Theses</a:t>
            </a:r>
          </a:p>
          <a:p>
            <a:endParaRPr lang="en-US" dirty="0"/>
          </a:p>
          <a:p>
            <a:endParaRPr lang="en-US" dirty="0"/>
          </a:p>
          <a:p>
            <a:endParaRPr lang="en-US" dirty="0"/>
          </a:p>
          <a:p>
            <a:r>
              <a:rPr lang="en-US" dirty="0"/>
              <a:t>Be prepared to submit</a:t>
            </a:r>
            <a:r>
              <a:rPr lang="en-US" baseline="0" dirty="0"/>
              <a:t> again.</a:t>
            </a:r>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59</a:t>
            </a:fld>
            <a:endParaRPr lang="en-GB"/>
          </a:p>
        </p:txBody>
      </p:sp>
    </p:spTree>
    <p:extLst>
      <p:ext uri="{BB962C8B-B14F-4D97-AF65-F5344CB8AC3E}">
        <p14:creationId xmlns:p14="http://schemas.microsoft.com/office/powerpoint/2010/main" val="105029501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a:t>
            </a:r>
            <a:r>
              <a:rPr lang="en-US" baseline="0" dirty="0"/>
              <a:t> informatics, books generally have less status than journal articles and top conferences</a:t>
            </a:r>
          </a:p>
          <a:p>
            <a:r>
              <a:rPr lang="en-US" baseline="0" dirty="0"/>
              <a:t>Exception: some textbooks manage to define their area.  Bit of a gamble.</a:t>
            </a:r>
          </a:p>
          <a:p>
            <a:r>
              <a:rPr lang="en-US" baseline="0" dirty="0"/>
              <a:t>Ian </a:t>
            </a:r>
            <a:r>
              <a:rPr lang="en-US" baseline="0" dirty="0" err="1"/>
              <a:t>Sommerville</a:t>
            </a:r>
            <a:r>
              <a:rPr lang="en-US" baseline="0" dirty="0"/>
              <a:t> Software Engineering</a:t>
            </a:r>
          </a:p>
          <a:p>
            <a:r>
              <a:rPr lang="en-US" baseline="0" dirty="0"/>
              <a:t>Ross Anderson Security Engineering</a:t>
            </a:r>
          </a:p>
          <a:p>
            <a:r>
              <a:rPr lang="en-US" baseline="0" dirty="0"/>
              <a:t>Benjamin Pierce Types and Programming Languages</a:t>
            </a:r>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62</a:t>
            </a:fld>
            <a:endParaRPr lang="en-GB"/>
          </a:p>
        </p:txBody>
      </p:sp>
    </p:spTree>
    <p:extLst>
      <p:ext uri="{BB962C8B-B14F-4D97-AF65-F5344CB8AC3E}">
        <p14:creationId xmlns:p14="http://schemas.microsoft.com/office/powerpoint/2010/main" val="249363123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Rules</a:t>
            </a:r>
            <a:r>
              <a:rPr lang="en-US" baseline="0" dirty="0"/>
              <a:t> of thumb: 2 or 3 good conference papers</a:t>
            </a:r>
          </a:p>
          <a:p>
            <a:r>
              <a:rPr lang="en-US" baseline="0" dirty="0"/>
              <a:t>Aim for about 100 pages (but it does vary)</a:t>
            </a:r>
          </a:p>
          <a:p>
            <a:r>
              <a:rPr lang="en-US" baseline="0" dirty="0"/>
              <a:t>Keep it brief – examiners are human too</a:t>
            </a:r>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63</a:t>
            </a:fld>
            <a:endParaRPr lang="en-GB"/>
          </a:p>
        </p:txBody>
      </p:sp>
    </p:spTree>
    <p:extLst>
      <p:ext uri="{BB962C8B-B14F-4D97-AF65-F5344CB8AC3E}">
        <p14:creationId xmlns:p14="http://schemas.microsoft.com/office/powerpoint/2010/main" val="406801665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are not your research.</a:t>
            </a:r>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64</a:t>
            </a:fld>
            <a:endParaRPr lang="en-GB"/>
          </a:p>
        </p:txBody>
      </p:sp>
    </p:spTree>
    <p:extLst>
      <p:ext uri="{BB962C8B-B14F-4D97-AF65-F5344CB8AC3E}">
        <p14:creationId xmlns:p14="http://schemas.microsoft.com/office/powerpoint/2010/main" val="94204335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Looking for</a:t>
            </a:r>
            <a:r>
              <a:rPr lang="en-GB" baseline="0" dirty="0"/>
              <a:t> pluses and minuses as in a referee report.</a:t>
            </a:r>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66</a:t>
            </a:fld>
            <a:endParaRPr lang="en-GB"/>
          </a:p>
        </p:txBody>
      </p:sp>
    </p:spTree>
    <p:extLst>
      <p:ext uri="{BB962C8B-B14F-4D97-AF65-F5344CB8AC3E}">
        <p14:creationId xmlns:p14="http://schemas.microsoft.com/office/powerpoint/2010/main" val="30711404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Never throw anything away</a:t>
            </a:r>
          </a:p>
          <a:p>
            <a:endParaRPr lang="en-US" dirty="0"/>
          </a:p>
          <a:p>
            <a:r>
              <a:rPr lang="en-US" dirty="0"/>
              <a:t>Slides later</a:t>
            </a:r>
            <a:r>
              <a:rPr lang="en-US" baseline="0" dirty="0"/>
              <a:t> on informal notes and on workshops.</a:t>
            </a:r>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5</a:t>
            </a:fld>
            <a:endParaRPr lang="en-GB"/>
          </a:p>
        </p:txBody>
      </p:sp>
    </p:spTree>
    <p:extLst>
      <p:ext uri="{BB962C8B-B14F-4D97-AF65-F5344CB8AC3E}">
        <p14:creationId xmlns:p14="http://schemas.microsoft.com/office/powerpoint/2010/main" val="274881986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68</a:t>
            </a:fld>
            <a:endParaRPr lang="en-GB"/>
          </a:p>
        </p:txBody>
      </p:sp>
    </p:spTree>
    <p:extLst>
      <p:ext uri="{BB962C8B-B14F-4D97-AF65-F5344CB8AC3E}">
        <p14:creationId xmlns:p14="http://schemas.microsoft.com/office/powerpoint/2010/main" val="24442982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Paper notebooks</a:t>
            </a:r>
          </a:p>
          <a:p>
            <a:r>
              <a:rPr lang="en-US" dirty="0"/>
              <a:t>Text files</a:t>
            </a:r>
          </a:p>
          <a:p>
            <a:r>
              <a:rPr lang="en-US" dirty="0" err="1"/>
              <a:t>LaTeX</a:t>
            </a:r>
            <a:r>
              <a:rPr lang="en-US" dirty="0"/>
              <a:t> files</a:t>
            </a:r>
          </a:p>
          <a:p>
            <a:r>
              <a:rPr lang="en-US" dirty="0"/>
              <a:t>Spreadsheets</a:t>
            </a:r>
          </a:p>
          <a:p>
            <a:r>
              <a:rPr lang="en-US" dirty="0" err="1"/>
              <a:t>Onenote</a:t>
            </a:r>
            <a:endParaRPr lang="en-US" dirty="0"/>
          </a:p>
          <a:p>
            <a:r>
              <a:rPr lang="en-US" dirty="0"/>
              <a:t>Photographs</a:t>
            </a:r>
            <a:r>
              <a:rPr lang="en-US" baseline="0" dirty="0"/>
              <a:t> of whiteboards</a:t>
            </a:r>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7</a:t>
            </a:fld>
            <a:endParaRPr lang="en-GB"/>
          </a:p>
        </p:txBody>
      </p:sp>
    </p:spTree>
    <p:extLst>
      <p:ext uri="{BB962C8B-B14F-4D97-AF65-F5344CB8AC3E}">
        <p14:creationId xmlns:p14="http://schemas.microsoft.com/office/powerpoint/2010/main" val="24720313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Avoid publication</a:t>
            </a:r>
            <a:r>
              <a:rPr lang="en-US" baseline="0" dirty="0"/>
              <a:t> of high-value work at low-value workshops</a:t>
            </a:r>
          </a:p>
          <a:p>
            <a:endParaRPr lang="en-US" baseline="0" dirty="0"/>
          </a:p>
          <a:p>
            <a:r>
              <a:rPr lang="en-US" baseline="0" dirty="0"/>
              <a:t>Seek out no-publication workshops focused on a specific topical subject</a:t>
            </a:r>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8</a:t>
            </a:fld>
            <a:endParaRPr lang="en-GB"/>
          </a:p>
        </p:txBody>
      </p:sp>
    </p:spTree>
    <p:extLst>
      <p:ext uri="{BB962C8B-B14F-4D97-AF65-F5344CB8AC3E}">
        <p14:creationId xmlns:p14="http://schemas.microsoft.com/office/powerpoint/2010/main" val="38472217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Think about “Functional Programming</a:t>
            </a:r>
            <a:r>
              <a:rPr lang="en-US" baseline="0" dirty="0"/>
              <a:t> and Input/Output”</a:t>
            </a:r>
            <a:endParaRPr lang="en-US" dirty="0"/>
          </a:p>
          <a:p>
            <a:endParaRPr lang="en-US" dirty="0"/>
          </a:p>
          <a:p>
            <a:r>
              <a:rPr lang="en-US" dirty="0"/>
              <a:t>What are you trying to do?  What problem are you solving?</a:t>
            </a:r>
          </a:p>
          <a:p>
            <a:endParaRPr lang="en-US" dirty="0"/>
          </a:p>
          <a:p>
            <a:r>
              <a:rPr lang="en-US" dirty="0"/>
              <a:t>Why are you</a:t>
            </a:r>
            <a:r>
              <a:rPr lang="en-US" baseline="0" dirty="0"/>
              <a:t> interested?  Why is it important generally?</a:t>
            </a:r>
          </a:p>
          <a:p>
            <a:endParaRPr lang="en-US" baseline="0" dirty="0"/>
          </a:p>
          <a:p>
            <a:r>
              <a:rPr lang="en-US" baseline="0" dirty="0"/>
              <a:t>What’s the competition?</a:t>
            </a:r>
          </a:p>
          <a:p>
            <a:endParaRPr lang="en-US" baseline="0" dirty="0"/>
          </a:p>
          <a:p>
            <a:r>
              <a:rPr lang="en-US" baseline="0" dirty="0"/>
              <a:t>What is actually new, beyond prior work?</a:t>
            </a:r>
          </a:p>
          <a:p>
            <a:endParaRPr lang="en-US" baseline="0" dirty="0"/>
          </a:p>
          <a:p>
            <a:r>
              <a:rPr lang="en-US" dirty="0"/>
              <a:t>Try</a:t>
            </a:r>
            <a:r>
              <a:rPr lang="en-US" baseline="0" dirty="0"/>
              <a:t> writing the “thesis” of your dissertation in a sentence</a:t>
            </a:r>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11</a:t>
            </a:fld>
            <a:endParaRPr lang="en-GB"/>
          </a:p>
        </p:txBody>
      </p:sp>
    </p:spTree>
    <p:extLst>
      <p:ext uri="{BB962C8B-B14F-4D97-AF65-F5344CB8AC3E}">
        <p14:creationId xmlns:p14="http://schemas.microsoft.com/office/powerpoint/2010/main" val="31368872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Karthikeyan Bhargavan, Cédric Fournet, Andrew D. Gordon: Modular verification of security protocol code by typing. POPL 2010:445-456</a:t>
            </a:r>
          </a:p>
          <a:p>
            <a:endParaRPr lang="en-GB" dirty="0"/>
          </a:p>
          <a:p>
            <a:r>
              <a:rPr lang="en-GB" dirty="0"/>
              <a:t>Sören Preibusch, Kat </a:t>
            </a:r>
            <a:r>
              <a:rPr lang="en-GB" dirty="0" err="1"/>
              <a:t>Krol</a:t>
            </a:r>
            <a:r>
              <a:rPr lang="en-GB" dirty="0"/>
              <a:t>, Alastair R. Beresford: The Privacy Economics of Voluntary Over-disclosure in Web Forms. WEIS 2012</a:t>
            </a:r>
          </a:p>
          <a:p>
            <a:endParaRPr lang="en-GB" dirty="0"/>
          </a:p>
          <a:p>
            <a:r>
              <a:rPr lang="en-GB" dirty="0"/>
              <a:t>Robin Milner, Joachim </a:t>
            </a:r>
            <a:r>
              <a:rPr lang="en-GB" dirty="0" err="1"/>
              <a:t>Parrow</a:t>
            </a:r>
            <a:r>
              <a:rPr lang="en-GB" dirty="0"/>
              <a:t>, David Walker: A Calculus of Mobile Processes, I Inf. </a:t>
            </a:r>
            <a:r>
              <a:rPr lang="en-GB" dirty="0" err="1"/>
              <a:t>Comput</a:t>
            </a:r>
            <a:r>
              <a:rPr lang="en-GB" dirty="0"/>
              <a:t>. (IANDC) 100(1):1-40 (1992)</a:t>
            </a:r>
          </a:p>
          <a:p>
            <a:endParaRPr lang="en-GB" dirty="0"/>
          </a:p>
          <a:p>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12</a:t>
            </a:fld>
            <a:endParaRPr lang="en-GB"/>
          </a:p>
        </p:txBody>
      </p:sp>
    </p:spTree>
    <p:extLst>
      <p:ext uri="{BB962C8B-B14F-4D97-AF65-F5344CB8AC3E}">
        <p14:creationId xmlns:p14="http://schemas.microsoft.com/office/powerpoint/2010/main" val="31709510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en-GB" sz="1200" b="0" i="0" u="none" strike="noStrike" kern="1200" baseline="0" dirty="0">
                <a:solidFill>
                  <a:schemeClr val="tx1"/>
                </a:solidFill>
                <a:latin typeface="Times New Roman" panose="02020603050405020304" pitchFamily="18" charset="0"/>
                <a:ea typeface="+mn-ea"/>
                <a:cs typeface="+mn-cs"/>
              </a:rPr>
              <a:t>In our experiment, we found that making some fields mandatory</a:t>
            </a:r>
          </a:p>
          <a:p>
            <a:r>
              <a:rPr kumimoji="1" lang="en-GB" sz="1200" b="0" i="0" u="none" strike="noStrike" kern="1200" baseline="0" dirty="0">
                <a:solidFill>
                  <a:schemeClr val="tx1"/>
                </a:solidFill>
                <a:latin typeface="Times New Roman" panose="02020603050405020304" pitchFamily="18" charset="0"/>
                <a:ea typeface="+mn-ea"/>
                <a:cs typeface="+mn-cs"/>
              </a:rPr>
              <a:t>jeopardised voluntary disclosure for the remaining optional fields. Conversely,</a:t>
            </a:r>
          </a:p>
          <a:p>
            <a:r>
              <a:rPr kumimoji="1" lang="en-GB" sz="1200" b="0" i="0" u="none" strike="noStrike" kern="1200" baseline="0" dirty="0">
                <a:solidFill>
                  <a:schemeClr val="tx1"/>
                </a:solidFill>
                <a:latin typeface="Times New Roman" panose="02020603050405020304" pitchFamily="18" charset="0"/>
                <a:ea typeface="+mn-ea"/>
                <a:cs typeface="+mn-cs"/>
              </a:rPr>
              <a:t>monetary incentives for disclosing those same fields yielded positive</a:t>
            </a:r>
          </a:p>
          <a:p>
            <a:r>
              <a:rPr kumimoji="1" lang="en-GB" sz="1200" b="0" i="0" u="none" strike="noStrike" kern="1200" baseline="0" dirty="0" err="1">
                <a:solidFill>
                  <a:schemeClr val="tx1"/>
                </a:solidFill>
                <a:latin typeface="Times New Roman" panose="02020603050405020304" pitchFamily="18" charset="0"/>
                <a:ea typeface="+mn-ea"/>
                <a:cs typeface="+mn-cs"/>
              </a:rPr>
              <a:t>spillover</a:t>
            </a:r>
            <a:r>
              <a:rPr kumimoji="1" lang="en-GB" sz="1200" b="0" i="0" u="none" strike="noStrike" kern="1200" baseline="0" dirty="0">
                <a:solidFill>
                  <a:schemeClr val="tx1"/>
                </a:solidFill>
                <a:latin typeface="Times New Roman" panose="02020603050405020304" pitchFamily="18" charset="0"/>
                <a:ea typeface="+mn-ea"/>
                <a:cs typeface="+mn-cs"/>
              </a:rPr>
              <a:t> by increasing revelation ratios for other optional fields.</a:t>
            </a:r>
            <a:endParaRPr lang="en-GB" dirty="0"/>
          </a:p>
        </p:txBody>
      </p:sp>
      <p:sp>
        <p:nvSpPr>
          <p:cNvPr id="4" name="Slide Number Placeholder 3"/>
          <p:cNvSpPr>
            <a:spLocks noGrp="1"/>
          </p:cNvSpPr>
          <p:nvPr>
            <p:ph type="sldNum" sz="quarter" idx="10"/>
          </p:nvPr>
        </p:nvSpPr>
        <p:spPr/>
        <p:txBody>
          <a:bodyPr/>
          <a:lstStyle/>
          <a:p>
            <a:fld id="{92711960-E55B-4153-B75B-83BCE4F58231}" type="slidenum">
              <a:rPr lang="en-GB" smtClean="0"/>
              <a:pPr/>
              <a:t>13</a:t>
            </a:fld>
            <a:endParaRPr lang="en-GB"/>
          </a:p>
        </p:txBody>
      </p:sp>
    </p:spTree>
    <p:extLst>
      <p:ext uri="{BB962C8B-B14F-4D97-AF65-F5344CB8AC3E}">
        <p14:creationId xmlns:p14="http://schemas.microsoft.com/office/powerpoint/2010/main" val="34924781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rotWithShape="0">
          <a:gsLst>
            <a:gs pos="0">
              <a:schemeClr val="bg1">
                <a:gamma/>
                <a:shade val="46275"/>
                <a:invGamma/>
              </a:schemeClr>
            </a:gs>
            <a:gs pos="50000">
              <a:schemeClr val="bg1"/>
            </a:gs>
            <a:gs pos="100000">
              <a:schemeClr val="bg1">
                <a:gamma/>
                <a:shade val="46275"/>
                <a:invGamma/>
              </a:schemeClr>
            </a:gs>
          </a:gsLst>
          <a:lin ang="5400000" scaled="1"/>
        </a:gra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381000" y="0"/>
            <a:ext cx="1447800" cy="6856413"/>
          </a:xfrm>
          <a:prstGeom prst="rect">
            <a:avLst/>
          </a:prstGeom>
          <a:gradFill rotWithShape="0">
            <a:gsLst>
              <a:gs pos="0">
                <a:schemeClr val="bg1">
                  <a:gamma/>
                  <a:shade val="61961"/>
                  <a:invGamma/>
                </a:schemeClr>
              </a:gs>
              <a:gs pos="50000">
                <a:schemeClr val="bg1">
                  <a:alpha val="50000"/>
                </a:schemeClr>
              </a:gs>
              <a:gs pos="100000">
                <a:schemeClr val="bg1">
                  <a:gamma/>
                  <a:shade val="61961"/>
                  <a:invGamma/>
                </a:scheme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kumimoji="1" lang="en-US"/>
          </a:p>
        </p:txBody>
      </p:sp>
      <p:sp>
        <p:nvSpPr>
          <p:cNvPr id="3075" name="Rectangle 3"/>
          <p:cNvSpPr>
            <a:spLocks noChangeArrowheads="1"/>
          </p:cNvSpPr>
          <p:nvPr/>
        </p:nvSpPr>
        <p:spPr bwMode="auto">
          <a:xfrm>
            <a:off x="685800" y="2438400"/>
            <a:ext cx="8456613" cy="762000"/>
          </a:xfrm>
          <a:prstGeom prst="rect">
            <a:avLst/>
          </a:prstGeom>
          <a:gradFill rotWithShape="0">
            <a:gsLst>
              <a:gs pos="0">
                <a:schemeClr val="bg1"/>
              </a:gs>
              <a:gs pos="100000">
                <a:schemeClr val="bg1">
                  <a:gamma/>
                  <a:shade val="15294"/>
                  <a:invGamma/>
                </a:scheme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kumimoji="1" lang="en-US"/>
          </a:p>
        </p:txBody>
      </p:sp>
      <p:sp>
        <p:nvSpPr>
          <p:cNvPr id="3076" name="Rectangle 4"/>
          <p:cNvSpPr>
            <a:spLocks noGrp="1" noChangeArrowheads="1"/>
          </p:cNvSpPr>
          <p:nvPr>
            <p:ph type="ctrTitle" sz="quarter"/>
          </p:nvPr>
        </p:nvSpPr>
        <p:spPr>
          <a:xfrm>
            <a:off x="685800" y="2286000"/>
            <a:ext cx="7772400" cy="1143000"/>
          </a:xfrm>
        </p:spPr>
        <p:txBody>
          <a:bodyPr/>
          <a:lstStyle>
            <a:lvl1pPr>
              <a:defRPr/>
            </a:lvl1pPr>
          </a:lstStyle>
          <a:p>
            <a:pPr lvl="0"/>
            <a:r>
              <a:rPr lang="en-GB" noProof="0"/>
              <a:t>Click to edit Master title style</a:t>
            </a:r>
          </a:p>
        </p:txBody>
      </p:sp>
      <p:sp>
        <p:nvSpPr>
          <p:cNvPr id="3077" name="Rectangle 5"/>
          <p:cNvSpPr>
            <a:spLocks noGrp="1" noChangeArrowheads="1"/>
          </p:cNvSpPr>
          <p:nvPr>
            <p:ph type="subTitle" sz="quarter" idx="1"/>
          </p:nvPr>
        </p:nvSpPr>
        <p:spPr>
          <a:xfrm>
            <a:off x="2057400" y="4114800"/>
            <a:ext cx="6400800" cy="1752600"/>
          </a:xfrm>
        </p:spPr>
        <p:txBody>
          <a:bodyPr/>
          <a:lstStyle>
            <a:lvl1pPr marL="0" indent="0" algn="ctr">
              <a:buFont typeface="Wingdings" panose="05000000000000000000" pitchFamily="2" charset="2"/>
              <a:buNone/>
              <a:defRPr b="0">
                <a:latin typeface="Times New Roman" panose="02020603050405020304" pitchFamily="18" charset="0"/>
              </a:defRPr>
            </a:lvl1pPr>
          </a:lstStyle>
          <a:p>
            <a:pPr lvl="0"/>
            <a:r>
              <a:rPr lang="en-GB" noProof="0"/>
              <a:t>Click to edit Master subtitle style</a:t>
            </a:r>
          </a:p>
        </p:txBody>
      </p:sp>
      <p:sp>
        <p:nvSpPr>
          <p:cNvPr id="3078" name="Rectangle 6"/>
          <p:cNvSpPr>
            <a:spLocks noGrp="1" noChangeArrowheads="1"/>
          </p:cNvSpPr>
          <p:nvPr>
            <p:ph type="dt" sz="quarter" idx="2"/>
          </p:nvPr>
        </p:nvSpPr>
        <p:spPr/>
        <p:txBody>
          <a:bodyPr/>
          <a:lstStyle>
            <a:lvl1pPr>
              <a:defRPr/>
            </a:lvl1pPr>
          </a:lstStyle>
          <a:p>
            <a:fld id="{CEC0D817-AA2E-4D40-8C0D-C921175B97E7}" type="datetime5">
              <a:rPr lang="en-GB"/>
              <a:pPr/>
              <a:t>30-Nov-16</a:t>
            </a:fld>
            <a:endParaRPr lang="en-GB"/>
          </a:p>
        </p:txBody>
      </p:sp>
      <p:sp>
        <p:nvSpPr>
          <p:cNvPr id="3079" name="Rectangle 7"/>
          <p:cNvSpPr>
            <a:spLocks noGrp="1" noChangeArrowheads="1"/>
          </p:cNvSpPr>
          <p:nvPr>
            <p:ph type="ftr" sz="quarter" idx="3"/>
          </p:nvPr>
        </p:nvSpPr>
        <p:spPr/>
        <p:txBody>
          <a:bodyPr/>
          <a:lstStyle>
            <a:lvl1pPr>
              <a:defRPr/>
            </a:lvl1pPr>
          </a:lstStyle>
          <a:p>
            <a:endParaRPr lang="en-GB"/>
          </a:p>
        </p:txBody>
      </p:sp>
      <p:sp>
        <p:nvSpPr>
          <p:cNvPr id="3080" name="Rectangle 8"/>
          <p:cNvSpPr>
            <a:spLocks noGrp="1" noChangeArrowheads="1"/>
          </p:cNvSpPr>
          <p:nvPr>
            <p:ph type="sldNum" sz="quarter" idx="4"/>
          </p:nvPr>
        </p:nvSpPr>
        <p:spPr/>
        <p:txBody>
          <a:bodyPr/>
          <a:lstStyle>
            <a:lvl1pPr>
              <a:defRPr/>
            </a:lvl1pPr>
          </a:lstStyle>
          <a:p>
            <a:fld id="{2BC35ADC-4412-418A-A690-6ECC1039E3E9}" type="slidenum">
              <a:rPr lang="en-GB"/>
              <a:pPr/>
              <a:t>‹#›</a:t>
            </a:fld>
            <a:endParaRPr lang="en-GB"/>
          </a:p>
        </p:txBody>
      </p:sp>
      <p:sp>
        <p:nvSpPr>
          <p:cNvPr id="3081" name="Rectangle 9"/>
          <p:cNvSpPr>
            <a:spLocks noChangeArrowheads="1"/>
          </p:cNvSpPr>
          <p:nvPr/>
        </p:nvSpPr>
        <p:spPr bwMode="auto">
          <a:xfrm>
            <a:off x="0" y="3505200"/>
            <a:ext cx="4724400" cy="152400"/>
          </a:xfrm>
          <a:prstGeom prst="rect">
            <a:avLst/>
          </a:prstGeom>
          <a:solidFill>
            <a:schemeClr val="accent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kumimoji="1"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fld id="{F7DDD8C9-CF0A-4AFB-B122-336CA22A8A16}" type="datetime5">
              <a:rPr lang="en-GB"/>
              <a:pPr/>
              <a:t>30-Nov-16</a:t>
            </a:fld>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F3264284-2423-460D-9549-429016EF5774}" type="slidenum">
              <a:rPr lang="en-GB"/>
              <a:pPr/>
              <a:t>‹#›</a:t>
            </a:fld>
            <a:endParaRPr lang="en-GB"/>
          </a:p>
        </p:txBody>
      </p:sp>
    </p:spTree>
    <p:extLst>
      <p:ext uri="{BB962C8B-B14F-4D97-AF65-F5344CB8AC3E}">
        <p14:creationId xmlns:p14="http://schemas.microsoft.com/office/powerpoint/2010/main" val="9925997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fld id="{B55F83E8-65C8-4B03-AE78-880F5F1F88EA}" type="datetime5">
              <a:rPr lang="en-GB"/>
              <a:pPr/>
              <a:t>30-Nov-16</a:t>
            </a:fld>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E40CAE0C-B606-4559-939D-F90F9BAC657A}" type="slidenum">
              <a:rPr lang="en-GB"/>
              <a:pPr/>
              <a:t>‹#›</a:t>
            </a:fld>
            <a:endParaRPr lang="en-GB"/>
          </a:p>
        </p:txBody>
      </p:sp>
    </p:spTree>
    <p:extLst>
      <p:ext uri="{BB962C8B-B14F-4D97-AF65-F5344CB8AC3E}">
        <p14:creationId xmlns:p14="http://schemas.microsoft.com/office/powerpoint/2010/main" val="1436173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fld id="{0A75F1D6-DCFF-4651-B6A1-60C3A101237C}" type="datetime5">
              <a:rPr lang="en-GB"/>
              <a:pPr/>
              <a:t>30-Nov-16</a:t>
            </a:fld>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C185D016-4EDF-4145-9BFF-1E5DB765BB06}" type="slidenum">
              <a:rPr lang="en-GB"/>
              <a:pPr/>
              <a:t>‹#›</a:t>
            </a:fld>
            <a:endParaRPr lang="en-GB"/>
          </a:p>
        </p:txBody>
      </p:sp>
    </p:spTree>
    <p:extLst>
      <p:ext uri="{BB962C8B-B14F-4D97-AF65-F5344CB8AC3E}">
        <p14:creationId xmlns:p14="http://schemas.microsoft.com/office/powerpoint/2010/main" val="2366934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62262"/>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779488A2-9419-4E15-95DD-C80A747B1FF7}" type="datetime5">
              <a:rPr lang="en-GB"/>
              <a:pPr/>
              <a:t>30-Nov-16</a:t>
            </a:fld>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08571662-72AD-4B0A-B8E2-66DAC23B6CFD}" type="slidenum">
              <a:rPr lang="en-GB"/>
              <a:pPr/>
              <a:t>‹#›</a:t>
            </a:fld>
            <a:endParaRPr lang="en-GB"/>
          </a:p>
        </p:txBody>
      </p:sp>
    </p:spTree>
    <p:extLst>
      <p:ext uri="{BB962C8B-B14F-4D97-AF65-F5344CB8AC3E}">
        <p14:creationId xmlns:p14="http://schemas.microsoft.com/office/powerpoint/2010/main" val="598045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lvl1pPr>
              <a:defRPr/>
            </a:lvl1pPr>
          </a:lstStyle>
          <a:p>
            <a:fld id="{62302531-6E7C-4421-8599-0B4C310A54FD}" type="datetime5">
              <a:rPr lang="en-GB"/>
              <a:pPr/>
              <a:t>30-Nov-16</a:t>
            </a:fld>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4B56ED05-2312-4377-AD91-01BC2A08BDD1}" type="slidenum">
              <a:rPr lang="en-GB"/>
              <a:pPr/>
              <a:t>‹#›</a:t>
            </a:fld>
            <a:endParaRPr lang="en-GB"/>
          </a:p>
        </p:txBody>
      </p:sp>
    </p:spTree>
    <p:extLst>
      <p:ext uri="{BB962C8B-B14F-4D97-AF65-F5344CB8AC3E}">
        <p14:creationId xmlns:p14="http://schemas.microsoft.com/office/powerpoint/2010/main" val="898455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3888" y="274638"/>
            <a:ext cx="7886700" cy="1143000"/>
          </a:xfrm>
        </p:spPr>
        <p:txBody>
          <a:bodyPr/>
          <a:lstStyle/>
          <a:p>
            <a:r>
              <a:rPr lang="en-US"/>
              <a:t>Click to edit Master title style</a:t>
            </a:r>
            <a:endParaRPr lang="en-GB"/>
          </a:p>
        </p:txBody>
      </p:sp>
      <p:sp>
        <p:nvSpPr>
          <p:cNvPr id="3" name="Text Placeholder 2"/>
          <p:cNvSpPr>
            <a:spLocks noGrp="1"/>
          </p:cNvSpPr>
          <p:nvPr>
            <p:ph type="body" idx="1"/>
          </p:nvPr>
        </p:nvSpPr>
        <p:spPr>
          <a:xfrm>
            <a:off x="623888" y="1489075"/>
            <a:ext cx="3867150"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3888" y="2193925"/>
            <a:ext cx="3867150" cy="3978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1850" y="1489075"/>
            <a:ext cx="3868738"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1850" y="2193925"/>
            <a:ext cx="3868738" cy="3978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lvl1pPr>
              <a:defRPr/>
            </a:lvl1pPr>
          </a:lstStyle>
          <a:p>
            <a:fld id="{0B3E5776-D85F-45AE-A845-41AEA71CD7D6}" type="datetime5">
              <a:rPr lang="en-GB"/>
              <a:pPr/>
              <a:t>30-Nov-16</a:t>
            </a:fld>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6AEE642C-575E-4FCD-B378-C84130D43022}" type="slidenum">
              <a:rPr lang="en-GB"/>
              <a:pPr/>
              <a:t>‹#›</a:t>
            </a:fld>
            <a:endParaRPr lang="en-GB"/>
          </a:p>
        </p:txBody>
      </p:sp>
    </p:spTree>
    <p:extLst>
      <p:ext uri="{BB962C8B-B14F-4D97-AF65-F5344CB8AC3E}">
        <p14:creationId xmlns:p14="http://schemas.microsoft.com/office/powerpoint/2010/main" val="19337285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vl1pPr>
          </a:lstStyle>
          <a:p>
            <a:fld id="{41FF38A5-DA28-46AC-836D-3CF72F4999F0}" type="datetime5">
              <a:rPr lang="en-GB"/>
              <a:pPr/>
              <a:t>30-Nov-16</a:t>
            </a:fld>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3B62528B-B271-432A-A6D7-1E03D852E27A}" type="slidenum">
              <a:rPr lang="en-GB"/>
              <a:pPr/>
              <a:t>‹#›</a:t>
            </a:fld>
            <a:endParaRPr lang="en-GB"/>
          </a:p>
        </p:txBody>
      </p:sp>
    </p:spTree>
    <p:extLst>
      <p:ext uri="{BB962C8B-B14F-4D97-AF65-F5344CB8AC3E}">
        <p14:creationId xmlns:p14="http://schemas.microsoft.com/office/powerpoint/2010/main" val="3583231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32DD3572-A1B0-4F6F-9A19-111C5D134E85}" type="datetime5">
              <a:rPr lang="en-GB"/>
              <a:pPr/>
              <a:t>30-Nov-16</a:t>
            </a:fld>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9122E19D-41CF-4FD8-993D-4BF14ED25238}" type="slidenum">
              <a:rPr lang="en-GB"/>
              <a:pPr/>
              <a:t>‹#›</a:t>
            </a:fld>
            <a:endParaRPr lang="en-GB"/>
          </a:p>
        </p:txBody>
      </p:sp>
    </p:spTree>
    <p:extLst>
      <p:ext uri="{BB962C8B-B14F-4D97-AF65-F5344CB8AC3E}">
        <p14:creationId xmlns:p14="http://schemas.microsoft.com/office/powerpoint/2010/main" val="3964134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30238" y="2101850"/>
            <a:ext cx="2949575"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5A51D812-041A-43FD-A91D-37555FAFDCF2}" type="datetime5">
              <a:rPr lang="en-GB"/>
              <a:pPr/>
              <a:t>30-Nov-16</a:t>
            </a:fld>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9985683E-C316-4858-8E39-BB6D41C1EC41}" type="slidenum">
              <a:rPr lang="en-GB"/>
              <a:pPr/>
              <a:t>‹#›</a:t>
            </a:fld>
            <a:endParaRPr lang="en-GB"/>
          </a:p>
        </p:txBody>
      </p:sp>
    </p:spTree>
    <p:extLst>
      <p:ext uri="{BB962C8B-B14F-4D97-AF65-F5344CB8AC3E}">
        <p14:creationId xmlns:p14="http://schemas.microsoft.com/office/powerpoint/2010/main" val="1284101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630238" y="2101850"/>
            <a:ext cx="2949575"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019FCF01-1769-4753-9774-15E7B5467D11}" type="datetime5">
              <a:rPr lang="en-GB"/>
              <a:pPr/>
              <a:t>30-Nov-16</a:t>
            </a:fld>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C6CA172C-5C9B-4201-94F4-B4362C74B9F7}" type="slidenum">
              <a:rPr lang="en-GB"/>
              <a:pPr/>
              <a:t>‹#›</a:t>
            </a:fld>
            <a:endParaRPr lang="en-GB"/>
          </a:p>
        </p:txBody>
      </p:sp>
    </p:spTree>
    <p:extLst>
      <p:ext uri="{BB962C8B-B14F-4D97-AF65-F5344CB8AC3E}">
        <p14:creationId xmlns:p14="http://schemas.microsoft.com/office/powerpoint/2010/main" val="12775929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shade val="46275"/>
                <a:invGamma/>
              </a:schemeClr>
            </a:gs>
          </a:gsLst>
          <a:lin ang="5400000" scaled="1"/>
        </a:gra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381000" y="0"/>
            <a:ext cx="1447800" cy="6856413"/>
          </a:xfrm>
          <a:prstGeom prst="rect">
            <a:avLst/>
          </a:prstGeom>
          <a:gradFill rotWithShape="0">
            <a:gsLst>
              <a:gs pos="0">
                <a:schemeClr val="bg1">
                  <a:alpha val="50000"/>
                </a:schemeClr>
              </a:gs>
              <a:gs pos="100000">
                <a:schemeClr val="bg1">
                  <a:gamma/>
                  <a:shade val="61961"/>
                  <a:invGamma/>
                </a:scheme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kumimoji="1" lang="en-US"/>
          </a:p>
        </p:txBody>
      </p:sp>
      <p:sp>
        <p:nvSpPr>
          <p:cNvPr id="1027" name="Rectangle 3"/>
          <p:cNvSpPr>
            <a:spLocks noChangeArrowheads="1"/>
          </p:cNvSpPr>
          <p:nvPr/>
        </p:nvSpPr>
        <p:spPr bwMode="auto">
          <a:xfrm>
            <a:off x="152400" y="1752600"/>
            <a:ext cx="4724400" cy="152400"/>
          </a:xfrm>
          <a:prstGeom prst="rect">
            <a:avLst/>
          </a:prstGeom>
          <a:solidFill>
            <a:schemeClr val="accent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kumimoji="1" lang="en-US"/>
          </a:p>
        </p:txBody>
      </p:sp>
      <p:sp>
        <p:nvSpPr>
          <p:cNvPr id="1028" name="Rectangle 4"/>
          <p:cNvSpPr>
            <a:spLocks noChangeArrowheads="1"/>
          </p:cNvSpPr>
          <p:nvPr/>
        </p:nvSpPr>
        <p:spPr bwMode="auto">
          <a:xfrm>
            <a:off x="685800" y="6629400"/>
            <a:ext cx="3505200" cy="227013"/>
          </a:xfrm>
          <a:prstGeom prst="rect">
            <a:avLst/>
          </a:prstGeom>
          <a:gradFill rotWithShape="0">
            <a:gsLst>
              <a:gs pos="0">
                <a:schemeClr val="hlink">
                  <a:gamma/>
                  <a:shade val="46275"/>
                  <a:invGamma/>
                </a:schemeClr>
              </a:gs>
              <a:gs pos="50000">
                <a:schemeClr val="hlink"/>
              </a:gs>
              <a:gs pos="100000">
                <a:schemeClr val="hlink">
                  <a:gamma/>
                  <a:shade val="46275"/>
                  <a:invGamma/>
                </a:scheme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kumimoji="1" lang="en-US"/>
          </a:p>
        </p:txBody>
      </p:sp>
      <p:sp>
        <p:nvSpPr>
          <p:cNvPr id="1029" name="Rectangle 5"/>
          <p:cNvSpPr>
            <a:spLocks noChangeArrowheads="1"/>
          </p:cNvSpPr>
          <p:nvPr/>
        </p:nvSpPr>
        <p:spPr bwMode="auto">
          <a:xfrm>
            <a:off x="762000" y="762000"/>
            <a:ext cx="8380413" cy="762000"/>
          </a:xfrm>
          <a:prstGeom prst="rect">
            <a:avLst/>
          </a:prstGeom>
          <a:gradFill rotWithShape="0">
            <a:gsLst>
              <a:gs pos="0">
                <a:schemeClr val="bg1"/>
              </a:gs>
              <a:gs pos="100000">
                <a:schemeClr val="bg1">
                  <a:gamma/>
                  <a:shade val="15294"/>
                  <a:invGamma/>
                </a:scheme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kumimoji="1" lang="en-US"/>
          </a:p>
        </p:txBody>
      </p:sp>
      <p:sp>
        <p:nvSpPr>
          <p:cNvPr id="1030" name="Rectangle 6"/>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2075" tIns="46038" rIns="92075" bIns="46038" numCol="1" anchor="ctr" anchorCtr="0" compatLnSpc="1">
            <a:prstTxWarp prst="textNoShape">
              <a:avLst/>
            </a:prstTxWarp>
          </a:bodyPr>
          <a:lstStyle/>
          <a:p>
            <a:pPr lvl="0"/>
            <a:r>
              <a:rPr lang="en-GB"/>
              <a:t>Click to edit Master title style</a:t>
            </a:r>
          </a:p>
        </p:txBody>
      </p:sp>
      <p:sp>
        <p:nvSpPr>
          <p:cNvPr id="1031" name="Rectangle 7"/>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2075" tIns="46038" rIns="92075" bIns="46038"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32" name="Rectangle 8"/>
          <p:cNvSpPr>
            <a:spLocks noGrp="1" noChangeArrowheads="1"/>
          </p:cNvSpPr>
          <p:nvPr>
            <p:ph type="dt" sz="half" idx="2"/>
          </p:nvPr>
        </p:nvSpPr>
        <p:spPr bwMode="auto">
          <a:xfrm>
            <a:off x="685800" y="61722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2075" tIns="46038" rIns="92075" bIns="46038" numCol="1" anchor="ctr" anchorCtr="0" compatLnSpc="1">
            <a:prstTxWarp prst="textNoShape">
              <a:avLst/>
            </a:prstTxWarp>
          </a:bodyPr>
          <a:lstStyle>
            <a:lvl1pPr>
              <a:defRPr sz="1400"/>
            </a:lvl1pPr>
          </a:lstStyle>
          <a:p>
            <a:fld id="{CF88A69E-1A57-48E3-BB8D-D6C152CF4D0C}" type="datetime5">
              <a:rPr lang="en-GB"/>
              <a:pPr/>
              <a:t>30-Nov-16</a:t>
            </a:fld>
            <a:endParaRPr lang="en-GB"/>
          </a:p>
        </p:txBody>
      </p:sp>
      <p:sp>
        <p:nvSpPr>
          <p:cNvPr id="1033" name="Rectangle 9"/>
          <p:cNvSpPr>
            <a:spLocks noGrp="1" noChangeArrowheads="1"/>
          </p:cNvSpPr>
          <p:nvPr>
            <p:ph type="ftr" sz="quarter" idx="3"/>
          </p:nvPr>
        </p:nvSpPr>
        <p:spPr bwMode="auto">
          <a:xfrm>
            <a:off x="3124200" y="61722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2075" tIns="46038" rIns="92075" bIns="46038" numCol="1" anchor="ctr" anchorCtr="0" compatLnSpc="1">
            <a:prstTxWarp prst="textNoShape">
              <a:avLst/>
            </a:prstTxWarp>
          </a:bodyPr>
          <a:lstStyle>
            <a:lvl1pPr algn="ctr">
              <a:defRPr sz="1400"/>
            </a:lvl1pPr>
          </a:lstStyle>
          <a:p>
            <a:endParaRPr lang="en-GB"/>
          </a:p>
        </p:txBody>
      </p:sp>
      <p:sp>
        <p:nvSpPr>
          <p:cNvPr id="1034" name="Rectangle 10"/>
          <p:cNvSpPr>
            <a:spLocks noGrp="1" noChangeArrowheads="1"/>
          </p:cNvSpPr>
          <p:nvPr>
            <p:ph type="sldNum" sz="quarter" idx="4"/>
          </p:nvPr>
        </p:nvSpPr>
        <p:spPr bwMode="auto">
          <a:xfrm>
            <a:off x="6553200" y="61722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2075" tIns="46038" rIns="92075" bIns="46038" numCol="1" anchor="ctr" anchorCtr="0" compatLnSpc="1">
            <a:prstTxWarp prst="textNoShape">
              <a:avLst/>
            </a:prstTxWarp>
          </a:bodyPr>
          <a:lstStyle>
            <a:lvl1pPr algn="r">
              <a:defRPr sz="1400"/>
            </a:lvl1pPr>
          </a:lstStyle>
          <a:p>
            <a:fld id="{AB71623C-4EDB-488D-86AD-30EDA2ECC13A}" type="slidenum">
              <a:rPr lang="en-GB"/>
              <a:pPr/>
              <a:t>‹#›</a:t>
            </a:fld>
            <a:endParaRPr lang="en-GB"/>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rtl="0" fontAlgn="base">
        <a:spcBef>
          <a:spcPct val="0"/>
        </a:spcBef>
        <a:spcAft>
          <a:spcPct val="0"/>
        </a:spcAft>
        <a:defRPr sz="4400" kern="1200">
          <a:solidFill>
            <a:schemeClr val="tx2"/>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400">
          <a:solidFill>
            <a:schemeClr val="tx2"/>
          </a:solidFill>
          <a:effectLst>
            <a:outerShdw blurRad="38100" dist="38100" dir="2700000" algn="tl">
              <a:srgbClr val="000000"/>
            </a:outerShdw>
          </a:effectLst>
          <a:latin typeface="Times New Roman" panose="02020603050405020304" pitchFamily="18" charset="0"/>
        </a:defRPr>
      </a:lvl2pPr>
      <a:lvl3pPr algn="l" rtl="0" fontAlgn="base">
        <a:spcBef>
          <a:spcPct val="0"/>
        </a:spcBef>
        <a:spcAft>
          <a:spcPct val="0"/>
        </a:spcAft>
        <a:defRPr sz="4400">
          <a:solidFill>
            <a:schemeClr val="tx2"/>
          </a:solidFill>
          <a:effectLst>
            <a:outerShdw blurRad="38100" dist="38100" dir="2700000" algn="tl">
              <a:srgbClr val="000000"/>
            </a:outerShdw>
          </a:effectLst>
          <a:latin typeface="Times New Roman" panose="02020603050405020304" pitchFamily="18" charset="0"/>
        </a:defRPr>
      </a:lvl3pPr>
      <a:lvl4pPr algn="l" rtl="0" fontAlgn="base">
        <a:spcBef>
          <a:spcPct val="0"/>
        </a:spcBef>
        <a:spcAft>
          <a:spcPct val="0"/>
        </a:spcAft>
        <a:defRPr sz="4400">
          <a:solidFill>
            <a:schemeClr val="tx2"/>
          </a:solidFill>
          <a:effectLst>
            <a:outerShdw blurRad="38100" dist="38100" dir="2700000" algn="tl">
              <a:srgbClr val="000000"/>
            </a:outerShdw>
          </a:effectLst>
          <a:latin typeface="Times New Roman" panose="02020603050405020304" pitchFamily="18" charset="0"/>
        </a:defRPr>
      </a:lvl4pPr>
      <a:lvl5pPr algn="l" rtl="0" fontAlgn="base">
        <a:spcBef>
          <a:spcPct val="0"/>
        </a:spcBef>
        <a:spcAft>
          <a:spcPct val="0"/>
        </a:spcAft>
        <a:defRPr sz="4400">
          <a:solidFill>
            <a:schemeClr val="tx2"/>
          </a:solidFill>
          <a:effectLst>
            <a:outerShdw blurRad="38100" dist="38100" dir="2700000" algn="tl">
              <a:srgbClr val="000000"/>
            </a:outerShdw>
          </a:effectLst>
          <a:latin typeface="Times New Roman" panose="02020603050405020304" pitchFamily="18"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imes New Roman" panose="02020603050405020304" pitchFamily="18"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imes New Roman" panose="02020603050405020304" pitchFamily="18"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imes New Roman" panose="02020603050405020304" pitchFamily="18"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imes New Roman" panose="02020603050405020304" pitchFamily="18" charset="0"/>
        </a:defRPr>
      </a:lvl9pPr>
    </p:titleStyle>
    <p:bodyStyle>
      <a:lvl1pPr marL="342900" indent="-342900" algn="l" rtl="0" fontAlgn="base">
        <a:spcBef>
          <a:spcPct val="20000"/>
        </a:spcBef>
        <a:spcAft>
          <a:spcPct val="0"/>
        </a:spcAft>
        <a:buClr>
          <a:schemeClr val="accent2"/>
        </a:buClr>
        <a:buSzPct val="80000"/>
        <a:buFont typeface="Wingdings" panose="05000000000000000000" pitchFamily="2" charset="2"/>
        <a:buChar char="l"/>
        <a:defRPr sz="3200" b="1" kern="1200">
          <a:solidFill>
            <a:schemeClr val="tx1"/>
          </a:solidFill>
          <a:latin typeface="+mn-lt"/>
          <a:ea typeface="+mn-ea"/>
          <a:cs typeface="+mn-cs"/>
        </a:defRPr>
      </a:lvl1pPr>
      <a:lvl2pPr marL="742950" indent="-285750" algn="l" rtl="0" fontAlgn="base">
        <a:spcBef>
          <a:spcPct val="20000"/>
        </a:spcBef>
        <a:spcAft>
          <a:spcPct val="0"/>
        </a:spcAft>
        <a:buChar char="–"/>
        <a:defRPr sz="2800" b="1" kern="1200">
          <a:solidFill>
            <a:schemeClr val="tx1"/>
          </a:solidFill>
          <a:latin typeface="+mn-lt"/>
          <a:ea typeface="+mn-ea"/>
          <a:cs typeface="+mn-cs"/>
        </a:defRPr>
      </a:lvl2pPr>
      <a:lvl3pPr marL="1143000" indent="-228600" algn="l" rtl="0" fontAlgn="base">
        <a:spcBef>
          <a:spcPct val="20000"/>
        </a:spcBef>
        <a:spcAft>
          <a:spcPct val="0"/>
        </a:spcAft>
        <a:buClr>
          <a:schemeClr val="accent2"/>
        </a:buClr>
        <a:buChar char="•"/>
        <a:defRPr sz="2400" b="1" kern="1200">
          <a:solidFill>
            <a:schemeClr val="tx1"/>
          </a:solidFill>
          <a:latin typeface="+mn-lt"/>
          <a:ea typeface="+mn-ea"/>
          <a:cs typeface="+mn-cs"/>
        </a:defRPr>
      </a:lvl3pPr>
      <a:lvl4pPr marL="1600200" indent="-228600" algn="l" rtl="0" fontAlgn="base">
        <a:spcBef>
          <a:spcPct val="20000"/>
        </a:spcBef>
        <a:spcAft>
          <a:spcPct val="0"/>
        </a:spcAft>
        <a:buChar char="–"/>
        <a:defRPr sz="2000" b="1" kern="1200">
          <a:solidFill>
            <a:schemeClr val="tx1"/>
          </a:solidFill>
          <a:latin typeface="+mn-lt"/>
          <a:ea typeface="+mn-ea"/>
          <a:cs typeface="+mn-cs"/>
        </a:defRPr>
      </a:lvl4pPr>
      <a:lvl5pPr marL="2057400" indent="-228600" algn="l" rtl="0" fontAlgn="base">
        <a:spcBef>
          <a:spcPct val="20000"/>
        </a:spcBef>
        <a:spcAft>
          <a:spcPct val="0"/>
        </a:spcAft>
        <a:buClr>
          <a:schemeClr val="accent2"/>
        </a:buClr>
        <a:buChar char="•"/>
        <a:defRPr sz="2000" b="1" kern="1200">
          <a:solidFill>
            <a:schemeClr val="tx1"/>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1.emf"/><Relationship Id="rId4" Type="http://schemas.openxmlformats.org/officeDocument/2006/relationships/image" Target="../media/image10.e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hyperlink" Target="http://www.era.lib.ed.ac.uk/"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6.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00" name="Rectangle 4"/>
          <p:cNvSpPr>
            <a:spLocks noGrp="1" noChangeArrowheads="1"/>
          </p:cNvSpPr>
          <p:nvPr>
            <p:ph type="ctrTitle"/>
          </p:nvPr>
        </p:nvSpPr>
        <p:spPr>
          <a:xfrm>
            <a:off x="1600200" y="762000"/>
            <a:ext cx="6324600" cy="1143000"/>
          </a:xfrm>
        </p:spPr>
        <p:txBody>
          <a:bodyPr/>
          <a:lstStyle/>
          <a:p>
            <a:pPr algn="ctr"/>
            <a:r>
              <a:rPr lang="en-GB">
                <a:effectLst>
                  <a:outerShdw blurRad="38100" dist="38100" dir="2700000" algn="tl">
                    <a:srgbClr val="C0C0C0"/>
                  </a:outerShdw>
                </a:effectLst>
                <a:latin typeface="Albertus Extra Bold" pitchFamily="34" charset="0"/>
              </a:rPr>
              <a:t>Writing a Research Paper</a:t>
            </a:r>
            <a:br>
              <a:rPr lang="en-GB">
                <a:effectLst>
                  <a:outerShdw blurRad="38100" dist="38100" dir="2700000" algn="tl">
                    <a:srgbClr val="C0C0C0"/>
                  </a:outerShdw>
                </a:effectLst>
                <a:latin typeface="Albertus Extra Bold" pitchFamily="34" charset="0"/>
              </a:rPr>
            </a:br>
            <a:r>
              <a:rPr lang="en-GB">
                <a:effectLst>
                  <a:outerShdw blurRad="38100" dist="38100" dir="2700000" algn="tl">
                    <a:srgbClr val="C0C0C0"/>
                  </a:outerShdw>
                </a:effectLst>
                <a:latin typeface="Albertus Extra Bold" pitchFamily="34" charset="0"/>
              </a:rPr>
              <a:t>(Informatics)</a:t>
            </a:r>
          </a:p>
        </p:txBody>
      </p:sp>
      <p:sp>
        <p:nvSpPr>
          <p:cNvPr id="4101" name="Rectangle 5"/>
          <p:cNvSpPr>
            <a:spLocks noGrp="1" noChangeArrowheads="1"/>
          </p:cNvSpPr>
          <p:nvPr>
            <p:ph type="subTitle" idx="1"/>
          </p:nvPr>
        </p:nvSpPr>
        <p:spPr>
          <a:xfrm>
            <a:off x="1752600" y="4038600"/>
            <a:ext cx="6400800" cy="1752600"/>
          </a:xfrm>
        </p:spPr>
        <p:txBody>
          <a:bodyPr/>
          <a:lstStyle/>
          <a:p>
            <a:r>
              <a:rPr lang="en-GB" dirty="0"/>
              <a:t>Andy Gordon</a:t>
            </a:r>
          </a:p>
          <a:p>
            <a:r>
              <a:rPr lang="en-GB" dirty="0"/>
              <a:t>(based on notes by Alan Bundy)</a:t>
            </a:r>
          </a:p>
          <a:p>
            <a:endParaRPr lang="en-GB" dirty="0"/>
          </a:p>
          <a:p>
            <a:r>
              <a:rPr lang="en-GB" dirty="0"/>
              <a:t>University of Edinburgh</a:t>
            </a:r>
          </a:p>
        </p:txBody>
      </p:sp>
      <p:pic>
        <p:nvPicPr>
          <p:cNvPr id="4103" name="Picture 7" descr="inf-i-14x4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77200" y="5562600"/>
            <a:ext cx="188913" cy="609600"/>
          </a:xfrm>
          <a:prstGeom prst="rect">
            <a:avLst/>
          </a:prstGeom>
          <a:noFill/>
          <a:extLst>
            <a:ext uri="{909E8E84-426E-40DD-AFC4-6F175D3DCCD1}">
              <a14:hiddenFill xmlns:a14="http://schemas.microsoft.com/office/drawing/2010/main">
                <a:solidFill>
                  <a:srgbClr val="FFFFFF"/>
                </a:solidFill>
              </a14:hiddenFill>
            </a:ext>
          </a:extLst>
        </p:spPr>
      </p:pic>
      <p:pic>
        <p:nvPicPr>
          <p:cNvPr id="4105" name="Picture 9" descr="University_Symbo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96200" y="457200"/>
            <a:ext cx="973138" cy="1036638"/>
          </a:xfrm>
          <a:prstGeom prst="rect">
            <a:avLst/>
          </a:prstGeom>
          <a:noFill/>
          <a:extLst>
            <a:ext uri="{909E8E84-426E-40DD-AFC4-6F175D3DCCD1}">
              <a14:hiddenFill xmlns:a14="http://schemas.microsoft.com/office/drawing/2010/main">
                <a:solidFill>
                  <a:srgbClr val="FFFFFF"/>
                </a:solidFill>
              </a14:hiddenFill>
            </a:ext>
          </a:extLst>
        </p:spPr>
      </p:pic>
      <p:pic>
        <p:nvPicPr>
          <p:cNvPr id="4107" name="Picture 11" descr="School of Informatic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33800" y="5301208"/>
            <a:ext cx="2590800" cy="522288"/>
          </a:xfrm>
          <a:prstGeom prst="rect">
            <a:avLst/>
          </a:prstGeom>
          <a:noFill/>
          <a:extLst>
            <a:ext uri="{909E8E84-426E-40DD-AFC4-6F175D3DCCD1}">
              <a14:hiddenFill xmlns:a14="http://schemas.microsoft.com/office/drawing/2010/main">
                <a:solidFill>
                  <a:srgbClr val="FFFFFF"/>
                </a:solidFill>
              </a14:hiddenFill>
            </a:ext>
          </a:extLst>
        </p:spPr>
      </p:pic>
    </p:spTree>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2"/>
          <p:cNvSpPr>
            <a:spLocks noGrp="1"/>
          </p:cNvSpPr>
          <p:nvPr>
            <p:ph type="dt" sz="half" idx="10"/>
          </p:nvPr>
        </p:nvSpPr>
        <p:spPr/>
        <p:txBody>
          <a:bodyPr/>
          <a:lstStyle/>
          <a:p>
            <a:fld id="{FD59F77F-5129-4FEC-A966-D9650330C056}" type="datetime5">
              <a:rPr lang="en-GB"/>
              <a:pPr/>
              <a:t>30-Nov-16</a:t>
            </a:fld>
            <a:endParaRPr lang="en-GB"/>
          </a:p>
        </p:txBody>
      </p:sp>
      <p:sp>
        <p:nvSpPr>
          <p:cNvPr id="5" name="Slide Number Placeholder 4"/>
          <p:cNvSpPr>
            <a:spLocks noGrp="1"/>
          </p:cNvSpPr>
          <p:nvPr>
            <p:ph type="sldNum" sz="quarter" idx="12"/>
          </p:nvPr>
        </p:nvSpPr>
        <p:spPr/>
        <p:txBody>
          <a:bodyPr/>
          <a:lstStyle/>
          <a:p>
            <a:fld id="{867D7868-1040-464D-94E0-39C70F7AEFAA}" type="slidenum">
              <a:rPr lang="en-GB"/>
              <a:pPr/>
              <a:t>10</a:t>
            </a:fld>
            <a:endParaRPr lang="en-GB"/>
          </a:p>
        </p:txBody>
      </p:sp>
      <p:sp>
        <p:nvSpPr>
          <p:cNvPr id="79874" name="Rectangle 2"/>
          <p:cNvSpPr>
            <a:spLocks noGrp="1" noChangeArrowheads="1"/>
          </p:cNvSpPr>
          <p:nvPr>
            <p:ph type="title"/>
          </p:nvPr>
        </p:nvSpPr>
        <p:spPr/>
        <p:txBody>
          <a:bodyPr/>
          <a:lstStyle/>
          <a:p>
            <a:r>
              <a:rPr lang="en-GB" dirty="0"/>
              <a:t>2: Sorting Out Your Ideas</a:t>
            </a:r>
          </a:p>
        </p:txBody>
      </p:sp>
      <p:pic>
        <p:nvPicPr>
          <p:cNvPr id="79876" name="Picture 4" descr="confu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2133600"/>
            <a:ext cx="4876800" cy="42433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8652770-016D-4915-81DD-BB3D62813505}" type="datetime5">
              <a:rPr lang="en-GB"/>
              <a:pPr/>
              <a:t>30-Nov-16</a:t>
            </a:fld>
            <a:endParaRPr lang="en-GB"/>
          </a:p>
        </p:txBody>
      </p:sp>
      <p:sp>
        <p:nvSpPr>
          <p:cNvPr id="5" name="Slide Number Placeholder 5"/>
          <p:cNvSpPr>
            <a:spLocks noGrp="1"/>
          </p:cNvSpPr>
          <p:nvPr>
            <p:ph type="sldNum" sz="quarter" idx="12"/>
          </p:nvPr>
        </p:nvSpPr>
        <p:spPr/>
        <p:txBody>
          <a:bodyPr/>
          <a:lstStyle/>
          <a:p>
            <a:fld id="{176A0261-99C7-4D35-BDC4-FACFBD667637}" type="slidenum">
              <a:rPr lang="en-GB"/>
              <a:pPr/>
              <a:t>11</a:t>
            </a:fld>
            <a:endParaRPr lang="en-GB"/>
          </a:p>
        </p:txBody>
      </p:sp>
      <p:sp>
        <p:nvSpPr>
          <p:cNvPr id="33794" name="Rectangle 2"/>
          <p:cNvSpPr>
            <a:spLocks noGrp="1" noChangeArrowheads="1"/>
          </p:cNvSpPr>
          <p:nvPr>
            <p:ph type="title"/>
          </p:nvPr>
        </p:nvSpPr>
        <p:spPr/>
        <p:txBody>
          <a:bodyPr/>
          <a:lstStyle/>
          <a:p>
            <a:r>
              <a:rPr lang="en-GB"/>
              <a:t>Things to Think About</a:t>
            </a:r>
          </a:p>
        </p:txBody>
      </p:sp>
      <p:sp>
        <p:nvSpPr>
          <p:cNvPr id="33795" name="Rectangle 3"/>
          <p:cNvSpPr>
            <a:spLocks noGrp="1" noChangeArrowheads="1"/>
          </p:cNvSpPr>
          <p:nvPr>
            <p:ph type="body" idx="1"/>
          </p:nvPr>
        </p:nvSpPr>
        <p:spPr/>
        <p:txBody>
          <a:bodyPr/>
          <a:lstStyle/>
          <a:p>
            <a:r>
              <a:rPr lang="en-GB"/>
              <a:t>What are your aims and objectives?</a:t>
            </a:r>
          </a:p>
          <a:p>
            <a:r>
              <a:rPr lang="en-GB"/>
              <a:t>What is your motivation?</a:t>
            </a:r>
          </a:p>
          <a:p>
            <a:r>
              <a:rPr lang="en-GB"/>
              <a:t>What is the related work?</a:t>
            </a:r>
          </a:p>
          <a:p>
            <a:r>
              <a:rPr lang="en-GB"/>
              <a:t>What is your novel idea?</a:t>
            </a:r>
          </a:p>
          <a:p>
            <a:r>
              <a:rPr lang="en-GB"/>
              <a:t>What is your claim or hypothesis?</a:t>
            </a:r>
          </a:p>
          <a:p>
            <a:r>
              <a:rPr lang="en-GB"/>
              <a:t>What is your evidence?</a:t>
            </a:r>
          </a:p>
          <a:p>
            <a:r>
              <a:rPr lang="en-GB"/>
              <a:t>At what stage is your project?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6152531-96F6-413D-8D23-1C193C17E40E}" type="datetime5">
              <a:rPr lang="en-GB"/>
              <a:pPr/>
              <a:t>30-Nov-16</a:t>
            </a:fld>
            <a:endParaRPr lang="en-GB"/>
          </a:p>
        </p:txBody>
      </p:sp>
      <p:sp>
        <p:nvSpPr>
          <p:cNvPr id="5" name="Slide Number Placeholder 5"/>
          <p:cNvSpPr>
            <a:spLocks noGrp="1"/>
          </p:cNvSpPr>
          <p:nvPr>
            <p:ph type="sldNum" sz="quarter" idx="12"/>
          </p:nvPr>
        </p:nvSpPr>
        <p:spPr/>
        <p:txBody>
          <a:bodyPr/>
          <a:lstStyle/>
          <a:p>
            <a:fld id="{8709E001-5BBE-4E8F-930D-E40FA591D7DC}" type="slidenum">
              <a:rPr lang="en-GB"/>
              <a:pPr/>
              <a:t>12</a:t>
            </a:fld>
            <a:endParaRPr lang="en-GB"/>
          </a:p>
        </p:txBody>
      </p:sp>
      <p:sp>
        <p:nvSpPr>
          <p:cNvPr id="37890" name="Rectangle 2"/>
          <p:cNvSpPr>
            <a:spLocks noGrp="1" noChangeArrowheads="1"/>
          </p:cNvSpPr>
          <p:nvPr>
            <p:ph type="title"/>
          </p:nvPr>
        </p:nvSpPr>
        <p:spPr/>
        <p:txBody>
          <a:bodyPr/>
          <a:lstStyle/>
          <a:p>
            <a:r>
              <a:rPr lang="en-GB"/>
              <a:t>Hypotheses and Evidence</a:t>
            </a:r>
          </a:p>
        </p:txBody>
      </p:sp>
      <p:sp>
        <p:nvSpPr>
          <p:cNvPr id="37891" name="Rectangle 3"/>
          <p:cNvSpPr>
            <a:spLocks noGrp="1" noChangeArrowheads="1"/>
          </p:cNvSpPr>
          <p:nvPr>
            <p:ph type="body" idx="1"/>
          </p:nvPr>
        </p:nvSpPr>
        <p:spPr>
          <a:xfrm>
            <a:off x="685800" y="1981200"/>
            <a:ext cx="8153400" cy="4114800"/>
          </a:xfrm>
        </p:spPr>
        <p:txBody>
          <a:bodyPr/>
          <a:lstStyle/>
          <a:p>
            <a:pPr>
              <a:lnSpc>
                <a:spcPct val="90000"/>
              </a:lnSpc>
            </a:pPr>
            <a:r>
              <a:rPr lang="en-GB" sz="2800"/>
              <a:t>All science and engineering advances consist of hypothesis + evidence. </a:t>
            </a:r>
          </a:p>
          <a:p>
            <a:pPr>
              <a:lnSpc>
                <a:spcPct val="90000"/>
              </a:lnSpc>
            </a:pPr>
            <a:r>
              <a:rPr lang="en-GB" sz="2800"/>
              <a:t>Typical Informatics hypothesis (or claim):</a:t>
            </a:r>
          </a:p>
          <a:p>
            <a:pPr lvl="1">
              <a:lnSpc>
                <a:spcPct val="90000"/>
              </a:lnSpc>
              <a:buFontTx/>
              <a:buNone/>
            </a:pPr>
            <a:r>
              <a:rPr lang="en-GB" sz="2400" i="1">
                <a:solidFill>
                  <a:srgbClr val="FFFF00"/>
                </a:solidFill>
              </a:rPr>
              <a:t>System/technique/parameter X is better at task Y than each of its competitors Z along some dimension W.</a:t>
            </a:r>
          </a:p>
          <a:p>
            <a:pPr>
              <a:lnSpc>
                <a:spcPct val="90000"/>
              </a:lnSpc>
            </a:pPr>
            <a:r>
              <a:rPr lang="en-GB" sz="2800"/>
              <a:t>Typical evidence:</a:t>
            </a:r>
          </a:p>
          <a:p>
            <a:pPr lvl="1">
              <a:lnSpc>
                <a:spcPct val="90000"/>
              </a:lnSpc>
            </a:pPr>
            <a:r>
              <a:rPr lang="en-GB" sz="2400"/>
              <a:t>Experimental (from running system);</a:t>
            </a:r>
          </a:p>
          <a:p>
            <a:pPr lvl="1">
              <a:lnSpc>
                <a:spcPct val="90000"/>
              </a:lnSpc>
            </a:pPr>
            <a:r>
              <a:rPr lang="en-GB" sz="2400"/>
              <a:t>Experimental (from human/animal observation);</a:t>
            </a:r>
          </a:p>
          <a:p>
            <a:pPr lvl="1">
              <a:lnSpc>
                <a:spcPct val="90000"/>
              </a:lnSpc>
            </a:pPr>
            <a:r>
              <a:rPr lang="en-GB" sz="2400"/>
              <a:t>Theoretical (from proof or reasoned argument).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DD3572-A1B0-4F6F-9A19-111C5D134E85}" type="datetime5">
              <a:rPr lang="en-GB" smtClean="0"/>
              <a:pPr/>
              <a:t>30-Nov-16</a:t>
            </a:fld>
            <a:endParaRPr lang="en-GB"/>
          </a:p>
        </p:txBody>
      </p:sp>
      <p:sp>
        <p:nvSpPr>
          <p:cNvPr id="3" name="Slide Number Placeholder 2"/>
          <p:cNvSpPr>
            <a:spLocks noGrp="1"/>
          </p:cNvSpPr>
          <p:nvPr>
            <p:ph type="sldNum" sz="quarter" idx="12"/>
          </p:nvPr>
        </p:nvSpPr>
        <p:spPr/>
        <p:txBody>
          <a:bodyPr/>
          <a:lstStyle/>
          <a:p>
            <a:fld id="{9122E19D-41CF-4FD8-993D-4BF14ED25238}" type="slidenum">
              <a:rPr lang="en-GB" smtClean="0"/>
              <a:pPr/>
              <a:t>13</a:t>
            </a:fld>
            <a:endParaRPr lang="en-GB"/>
          </a:p>
        </p:txBody>
      </p:sp>
      <p:pic>
        <p:nvPicPr>
          <p:cNvPr id="5" name="Picture 4"/>
          <p:cNvPicPr>
            <a:picLocks noChangeAspect="1"/>
          </p:cNvPicPr>
          <p:nvPr/>
        </p:nvPicPr>
        <p:blipFill>
          <a:blip r:embed="rId3"/>
          <a:stretch>
            <a:fillRect/>
          </a:stretch>
        </p:blipFill>
        <p:spPr>
          <a:xfrm>
            <a:off x="281530" y="260648"/>
            <a:ext cx="8855053" cy="4590000"/>
          </a:xfrm>
          <a:prstGeom prst="rect">
            <a:avLst/>
          </a:prstGeom>
          <a:ln>
            <a:solidFill>
              <a:schemeClr val="bg1"/>
            </a:solidFill>
          </a:ln>
        </p:spPr>
      </p:pic>
      <p:pic>
        <p:nvPicPr>
          <p:cNvPr id="4" name="Picture 3"/>
          <p:cNvPicPr>
            <a:picLocks noChangeAspect="1"/>
          </p:cNvPicPr>
          <p:nvPr/>
        </p:nvPicPr>
        <p:blipFill>
          <a:blip r:embed="rId4"/>
          <a:stretch>
            <a:fillRect/>
          </a:stretch>
        </p:blipFill>
        <p:spPr>
          <a:xfrm>
            <a:off x="467544" y="876424"/>
            <a:ext cx="3482987" cy="4635000"/>
          </a:xfrm>
          <a:prstGeom prst="rect">
            <a:avLst/>
          </a:prstGeom>
          <a:ln>
            <a:solidFill>
              <a:schemeClr val="bg1"/>
            </a:solidFill>
          </a:ln>
        </p:spPr>
      </p:pic>
      <p:pic>
        <p:nvPicPr>
          <p:cNvPr id="6" name="Picture 5"/>
          <p:cNvPicPr>
            <a:picLocks noChangeAspect="1"/>
          </p:cNvPicPr>
          <p:nvPr/>
        </p:nvPicPr>
        <p:blipFill>
          <a:blip r:embed="rId5"/>
          <a:stretch>
            <a:fillRect/>
          </a:stretch>
        </p:blipFill>
        <p:spPr>
          <a:xfrm>
            <a:off x="2051720" y="1462200"/>
            <a:ext cx="6670806" cy="4710000"/>
          </a:xfrm>
          <a:prstGeom prst="rect">
            <a:avLst/>
          </a:prstGeom>
          <a:ln>
            <a:solidFill>
              <a:schemeClr val="bg1"/>
            </a:solidFill>
          </a:ln>
        </p:spPr>
      </p:pic>
    </p:spTree>
    <p:extLst>
      <p:ext uri="{BB962C8B-B14F-4D97-AF65-F5344CB8AC3E}">
        <p14:creationId xmlns:p14="http://schemas.microsoft.com/office/powerpoint/2010/main" val="1500890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4740ACA-EF75-428D-B4DF-F90D19275294}" type="datetime5">
              <a:rPr lang="en-GB"/>
              <a:pPr/>
              <a:t>30-Nov-16</a:t>
            </a:fld>
            <a:endParaRPr lang="en-GB"/>
          </a:p>
        </p:txBody>
      </p:sp>
      <p:sp>
        <p:nvSpPr>
          <p:cNvPr id="5" name="Slide Number Placeholder 5"/>
          <p:cNvSpPr>
            <a:spLocks noGrp="1"/>
          </p:cNvSpPr>
          <p:nvPr>
            <p:ph type="sldNum" sz="quarter" idx="12"/>
          </p:nvPr>
        </p:nvSpPr>
        <p:spPr/>
        <p:txBody>
          <a:bodyPr/>
          <a:lstStyle/>
          <a:p>
            <a:fld id="{BC96DF32-209B-4525-BA2C-AE98D8037187}" type="slidenum">
              <a:rPr lang="en-GB"/>
              <a:pPr/>
              <a:t>14</a:t>
            </a:fld>
            <a:endParaRPr lang="en-GB"/>
          </a:p>
        </p:txBody>
      </p:sp>
      <p:sp>
        <p:nvSpPr>
          <p:cNvPr id="39938" name="Rectangle 2"/>
          <p:cNvSpPr>
            <a:spLocks noGrp="1" noChangeArrowheads="1"/>
          </p:cNvSpPr>
          <p:nvPr>
            <p:ph type="title"/>
          </p:nvPr>
        </p:nvSpPr>
        <p:spPr/>
        <p:txBody>
          <a:bodyPr/>
          <a:lstStyle/>
          <a:p>
            <a:r>
              <a:rPr lang="en-GB"/>
              <a:t>Engineering Dimensions</a:t>
            </a:r>
          </a:p>
        </p:txBody>
      </p:sp>
      <p:sp>
        <p:nvSpPr>
          <p:cNvPr id="39939" name="Rectangle 3"/>
          <p:cNvSpPr>
            <a:spLocks noGrp="1" noChangeArrowheads="1"/>
          </p:cNvSpPr>
          <p:nvPr>
            <p:ph type="body" idx="1"/>
          </p:nvPr>
        </p:nvSpPr>
        <p:spPr>
          <a:xfrm>
            <a:off x="684213" y="1916113"/>
            <a:ext cx="8208962" cy="4608512"/>
          </a:xfrm>
        </p:spPr>
        <p:txBody>
          <a:bodyPr/>
          <a:lstStyle/>
          <a:p>
            <a:pPr>
              <a:lnSpc>
                <a:spcPct val="90000"/>
              </a:lnSpc>
            </a:pPr>
            <a:r>
              <a:rPr lang="en-GB" sz="2400" dirty="0">
                <a:solidFill>
                  <a:srgbClr val="FFFF00"/>
                </a:solidFill>
              </a:rPr>
              <a:t>Correctness: </a:t>
            </a:r>
            <a:r>
              <a:rPr lang="en-GB" sz="2400" dirty="0"/>
              <a:t>more or less formal argument.</a:t>
            </a:r>
            <a:endParaRPr lang="en-GB" sz="2400" dirty="0">
              <a:solidFill>
                <a:srgbClr val="FFFF00"/>
              </a:solidFill>
            </a:endParaRPr>
          </a:p>
          <a:p>
            <a:pPr>
              <a:lnSpc>
                <a:spcPct val="90000"/>
              </a:lnSpc>
            </a:pPr>
            <a:r>
              <a:rPr lang="en-GB" sz="2400" dirty="0">
                <a:solidFill>
                  <a:srgbClr val="FFFF00"/>
                </a:solidFill>
              </a:rPr>
              <a:t>Efficiency: </a:t>
            </a:r>
            <a:r>
              <a:rPr lang="en-GB" sz="2400" dirty="0"/>
              <a:t>time </a:t>
            </a:r>
            <a:r>
              <a:rPr lang="en-GB" sz="2400" dirty="0" err="1"/>
              <a:t>vs</a:t>
            </a:r>
            <a:r>
              <a:rPr lang="en-GB" sz="2400" dirty="0"/>
              <a:t> space; </a:t>
            </a:r>
            <a:r>
              <a:rPr lang="en-GB" sz="2400" dirty="0" err="1"/>
              <a:t>avg</a:t>
            </a:r>
            <a:r>
              <a:rPr lang="en-GB" sz="2400" dirty="0"/>
              <a:t> </a:t>
            </a:r>
            <a:r>
              <a:rPr lang="en-GB" sz="2400" dirty="0" err="1"/>
              <a:t>vs</a:t>
            </a:r>
            <a:r>
              <a:rPr lang="en-GB" sz="2400" dirty="0"/>
              <a:t> worst case.</a:t>
            </a:r>
          </a:p>
          <a:p>
            <a:pPr>
              <a:lnSpc>
                <a:spcPct val="90000"/>
              </a:lnSpc>
            </a:pPr>
            <a:r>
              <a:rPr lang="en-GB" sz="2400" dirty="0">
                <a:solidFill>
                  <a:srgbClr val="FFFF00"/>
                </a:solidFill>
              </a:rPr>
              <a:t>Usability: </a:t>
            </a:r>
            <a:r>
              <a:rPr lang="en-GB" sz="2400" dirty="0"/>
              <a:t>ease of use.</a:t>
            </a:r>
          </a:p>
          <a:p>
            <a:pPr>
              <a:lnSpc>
                <a:spcPct val="90000"/>
              </a:lnSpc>
            </a:pPr>
            <a:r>
              <a:rPr lang="en-GB" sz="2400" dirty="0">
                <a:solidFill>
                  <a:srgbClr val="FFFF00"/>
                </a:solidFill>
              </a:rPr>
              <a:t>Dependability: </a:t>
            </a:r>
            <a:r>
              <a:rPr lang="en-GB" sz="2400" dirty="0"/>
              <a:t>reliability, security, safety.</a:t>
            </a:r>
          </a:p>
          <a:p>
            <a:pPr>
              <a:lnSpc>
                <a:spcPct val="90000"/>
              </a:lnSpc>
            </a:pPr>
            <a:r>
              <a:rPr lang="en-GB" sz="2400" dirty="0">
                <a:solidFill>
                  <a:srgbClr val="FFFF00"/>
                </a:solidFill>
              </a:rPr>
              <a:t>Maintainability: </a:t>
            </a:r>
            <a:r>
              <a:rPr lang="en-GB" sz="2400" dirty="0"/>
              <a:t>ease of meeting changing requirements.</a:t>
            </a:r>
          </a:p>
          <a:p>
            <a:pPr>
              <a:lnSpc>
                <a:spcPct val="90000"/>
              </a:lnSpc>
            </a:pPr>
            <a:r>
              <a:rPr lang="en-GB" sz="2400" dirty="0">
                <a:solidFill>
                  <a:srgbClr val="FFFF00"/>
                </a:solidFill>
              </a:rPr>
              <a:t>Scalability: </a:t>
            </a:r>
            <a:r>
              <a:rPr lang="en-GB" sz="2400" dirty="0"/>
              <a:t>capability of working on large/complex examples.</a:t>
            </a:r>
          </a:p>
          <a:p>
            <a:pPr>
              <a:lnSpc>
                <a:spcPct val="90000"/>
              </a:lnSpc>
            </a:pPr>
            <a:r>
              <a:rPr lang="en-GB" sz="2400" dirty="0">
                <a:solidFill>
                  <a:srgbClr val="FFFF00"/>
                </a:solidFill>
              </a:rPr>
              <a:t>Portability:</a:t>
            </a:r>
            <a:r>
              <a:rPr lang="en-GB" sz="2400" dirty="0"/>
              <a:t> compatibility with a range of other systems, packages, languages, etc.</a:t>
            </a:r>
          </a:p>
          <a:p>
            <a:pPr>
              <a:lnSpc>
                <a:spcPct val="90000"/>
              </a:lnSpc>
            </a:pPr>
            <a:r>
              <a:rPr lang="en-GB" sz="2400" dirty="0">
                <a:solidFill>
                  <a:srgbClr val="FFFF00"/>
                </a:solidFill>
              </a:rPr>
              <a:t>Cost:</a:t>
            </a:r>
            <a:r>
              <a:rPr lang="en-GB" sz="2400" dirty="0"/>
              <a:t> In £s to develop, maintain or use, user/developer/maintainer time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67E8D5A-D4A9-4EC7-AB13-1EACD8628005}" type="datetime5">
              <a:rPr lang="en-GB"/>
              <a:pPr/>
              <a:t>30-Nov-16</a:t>
            </a:fld>
            <a:endParaRPr lang="en-GB"/>
          </a:p>
        </p:txBody>
      </p:sp>
      <p:sp>
        <p:nvSpPr>
          <p:cNvPr id="5" name="Slide Number Placeholder 5"/>
          <p:cNvSpPr>
            <a:spLocks noGrp="1"/>
          </p:cNvSpPr>
          <p:nvPr>
            <p:ph type="sldNum" sz="quarter" idx="12"/>
          </p:nvPr>
        </p:nvSpPr>
        <p:spPr/>
        <p:txBody>
          <a:bodyPr/>
          <a:lstStyle/>
          <a:p>
            <a:fld id="{5DEA876A-5345-4413-A1C9-86B52546DC4C}" type="slidenum">
              <a:rPr lang="en-GB"/>
              <a:pPr/>
              <a:t>15</a:t>
            </a:fld>
            <a:endParaRPr lang="en-GB"/>
          </a:p>
        </p:txBody>
      </p:sp>
      <p:sp>
        <p:nvSpPr>
          <p:cNvPr id="40962" name="Rectangle 2"/>
          <p:cNvSpPr>
            <a:spLocks noGrp="1" noChangeArrowheads="1"/>
          </p:cNvSpPr>
          <p:nvPr>
            <p:ph type="title"/>
          </p:nvPr>
        </p:nvSpPr>
        <p:spPr/>
        <p:txBody>
          <a:bodyPr/>
          <a:lstStyle/>
          <a:p>
            <a:r>
              <a:rPr lang="en-GB"/>
              <a:t>Cognitive Science Dimensions</a:t>
            </a:r>
          </a:p>
        </p:txBody>
      </p:sp>
      <p:sp>
        <p:nvSpPr>
          <p:cNvPr id="40963" name="Rectangle 3"/>
          <p:cNvSpPr>
            <a:spLocks noGrp="1" noChangeArrowheads="1"/>
          </p:cNvSpPr>
          <p:nvPr>
            <p:ph type="body" idx="1"/>
          </p:nvPr>
        </p:nvSpPr>
        <p:spPr/>
        <p:txBody>
          <a:bodyPr/>
          <a:lstStyle/>
          <a:p>
            <a:pPr>
              <a:lnSpc>
                <a:spcPct val="90000"/>
              </a:lnSpc>
            </a:pPr>
            <a:r>
              <a:rPr lang="en-GB" dirty="0">
                <a:solidFill>
                  <a:srgbClr val="FFFF00"/>
                </a:solidFill>
              </a:rPr>
              <a:t>External:</a:t>
            </a:r>
            <a:br>
              <a:rPr lang="en-GB" dirty="0">
                <a:solidFill>
                  <a:srgbClr val="FFFF00"/>
                </a:solidFill>
              </a:rPr>
            </a:br>
            <a:r>
              <a:rPr lang="en-GB" dirty="0"/>
              <a:t>match to external behaviour.</a:t>
            </a:r>
          </a:p>
          <a:p>
            <a:pPr>
              <a:lnSpc>
                <a:spcPct val="90000"/>
              </a:lnSpc>
            </a:pPr>
            <a:r>
              <a:rPr lang="en-GB" dirty="0">
                <a:solidFill>
                  <a:srgbClr val="FFFF00"/>
                </a:solidFill>
              </a:rPr>
              <a:t>Internal:</a:t>
            </a:r>
            <a:br>
              <a:rPr lang="en-GB" dirty="0">
                <a:solidFill>
                  <a:srgbClr val="FFFF00"/>
                </a:solidFill>
              </a:rPr>
            </a:br>
            <a:r>
              <a:rPr lang="en-GB" dirty="0"/>
              <a:t>match to internal processing.</a:t>
            </a:r>
          </a:p>
          <a:p>
            <a:pPr>
              <a:lnSpc>
                <a:spcPct val="90000"/>
              </a:lnSpc>
            </a:pPr>
            <a:r>
              <a:rPr lang="en-GB" dirty="0">
                <a:solidFill>
                  <a:srgbClr val="FFFF00"/>
                </a:solidFill>
              </a:rPr>
              <a:t>Adaptability:</a:t>
            </a:r>
            <a:br>
              <a:rPr lang="en-GB" dirty="0">
                <a:solidFill>
                  <a:srgbClr val="FFFF00"/>
                </a:solidFill>
              </a:rPr>
            </a:br>
            <a:r>
              <a:rPr lang="en-GB" dirty="0"/>
              <a:t>range of behaviours modelled.</a:t>
            </a:r>
          </a:p>
          <a:p>
            <a:pPr>
              <a:lnSpc>
                <a:spcPct val="90000"/>
              </a:lnSpc>
            </a:pPr>
            <a:r>
              <a:rPr lang="en-GB" dirty="0" err="1">
                <a:solidFill>
                  <a:srgbClr val="FFFF00"/>
                </a:solidFill>
              </a:rPr>
              <a:t>Evolvability</a:t>
            </a:r>
            <a:r>
              <a:rPr lang="en-GB" dirty="0">
                <a:solidFill>
                  <a:srgbClr val="FFFF00"/>
                </a:solidFill>
              </a:rPr>
              <a:t>:</a:t>
            </a:r>
            <a:br>
              <a:rPr lang="en-GB" dirty="0">
                <a:solidFill>
                  <a:srgbClr val="FFFF00"/>
                </a:solidFill>
              </a:rPr>
            </a:br>
            <a:r>
              <a:rPr lang="en-GB" dirty="0"/>
              <a:t>match to development process.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24E98D2-88C4-4EF9-A4F5-9F7778F059C2}" type="datetime5">
              <a:rPr lang="en-GB"/>
              <a:pPr/>
              <a:t>30-Nov-16</a:t>
            </a:fld>
            <a:endParaRPr lang="en-GB"/>
          </a:p>
        </p:txBody>
      </p:sp>
      <p:sp>
        <p:nvSpPr>
          <p:cNvPr id="5" name="Slide Number Placeholder 5"/>
          <p:cNvSpPr>
            <a:spLocks noGrp="1"/>
          </p:cNvSpPr>
          <p:nvPr>
            <p:ph type="sldNum" sz="quarter" idx="12"/>
          </p:nvPr>
        </p:nvSpPr>
        <p:spPr/>
        <p:txBody>
          <a:bodyPr/>
          <a:lstStyle/>
          <a:p>
            <a:fld id="{17770416-5D83-424F-806D-0455294515CC}" type="slidenum">
              <a:rPr lang="en-GB"/>
              <a:pPr/>
              <a:t>16</a:t>
            </a:fld>
            <a:endParaRPr lang="en-GB"/>
          </a:p>
        </p:txBody>
      </p:sp>
      <p:sp>
        <p:nvSpPr>
          <p:cNvPr id="41986" name="Rectangle 2"/>
          <p:cNvSpPr>
            <a:spLocks noGrp="1" noChangeArrowheads="1"/>
          </p:cNvSpPr>
          <p:nvPr>
            <p:ph type="title"/>
          </p:nvPr>
        </p:nvSpPr>
        <p:spPr/>
        <p:txBody>
          <a:bodyPr/>
          <a:lstStyle/>
          <a:p>
            <a:r>
              <a:rPr lang="en-GB"/>
              <a:t>Importance of Hypotheses</a:t>
            </a:r>
          </a:p>
        </p:txBody>
      </p:sp>
      <p:sp>
        <p:nvSpPr>
          <p:cNvPr id="41987" name="Rectangle 3"/>
          <p:cNvSpPr>
            <a:spLocks noGrp="1" noChangeArrowheads="1"/>
          </p:cNvSpPr>
          <p:nvPr>
            <p:ph type="body" idx="1"/>
          </p:nvPr>
        </p:nvSpPr>
        <p:spPr>
          <a:xfrm>
            <a:off x="685800" y="2057400"/>
            <a:ext cx="7772400" cy="3886200"/>
          </a:xfrm>
        </p:spPr>
        <p:txBody>
          <a:bodyPr/>
          <a:lstStyle/>
          <a:p>
            <a:r>
              <a:rPr lang="en-GB"/>
              <a:t>Many possible hypotheses.</a:t>
            </a:r>
          </a:p>
          <a:p>
            <a:r>
              <a:rPr lang="en-GB">
                <a:solidFill>
                  <a:schemeClr val="accent2"/>
                </a:solidFill>
              </a:rPr>
              <a:t>Ambiguity</a:t>
            </a:r>
            <a:r>
              <a:rPr lang="en-GB"/>
              <a:t> is major cause of referee/reader misunderstanding.</a:t>
            </a:r>
          </a:p>
          <a:p>
            <a:r>
              <a:rPr lang="en-GB">
                <a:solidFill>
                  <a:schemeClr val="accent2"/>
                </a:solidFill>
              </a:rPr>
              <a:t>Vagueness</a:t>
            </a:r>
            <a:r>
              <a:rPr lang="en-GB"/>
              <a:t> is major cause of poor methodology:</a:t>
            </a:r>
          </a:p>
          <a:p>
            <a:pPr lvl="1"/>
            <a:r>
              <a:rPr lang="en-GB"/>
              <a:t>Missing or inconclusive evidence;</a:t>
            </a:r>
          </a:p>
          <a:p>
            <a:pPr lvl="1"/>
            <a:r>
              <a:rPr lang="en-GB"/>
              <a:t>Unfocussed research direction.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20688"/>
            <a:ext cx="6192688" cy="857250"/>
          </a:xfrm>
        </p:spPr>
        <p:txBody>
          <a:bodyPr>
            <a:normAutofit/>
          </a:bodyPr>
          <a:lstStyle/>
          <a:p>
            <a:r>
              <a:rPr lang="en-US" dirty="0">
                <a:effectLst>
                  <a:outerShdw blurRad="38100" dist="38100" dir="2700000" algn="tl">
                    <a:srgbClr val="000000">
                      <a:alpha val="43137"/>
                    </a:srgbClr>
                  </a:outerShdw>
                </a:effectLst>
              </a:rPr>
              <a:t>T</a:t>
            </a:r>
            <a:r>
              <a:rPr lang="en-US" dirty="0">
                <a:solidFill>
                  <a:schemeClr val="tx2"/>
                </a:solidFill>
                <a:effectLst>
                  <a:outerShdw blurRad="38100" dist="38100" dir="2700000" algn="tl">
                    <a:srgbClr val="000000">
                      <a:alpha val="43137"/>
                    </a:srgbClr>
                  </a:outerShdw>
                </a:effectLst>
              </a:rPr>
              <a:t>he Heilmeier </a:t>
            </a:r>
            <a:r>
              <a:rPr lang="en-US" dirty="0"/>
              <a:t>Catechism</a:t>
            </a:r>
            <a:endParaRPr lang="en-GB" dirty="0">
              <a:solidFill>
                <a:schemeClr val="tx2"/>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0" y="1340768"/>
            <a:ext cx="9144000" cy="5076564"/>
          </a:xfrm>
        </p:spPr>
        <p:txBody>
          <a:bodyPr>
            <a:normAutofit/>
          </a:bodyPr>
          <a:lstStyle/>
          <a:p>
            <a:r>
              <a:rPr lang="en-GB" sz="2000" dirty="0"/>
              <a:t>What are you trying to do?  </a:t>
            </a:r>
            <a:r>
              <a:rPr lang="en-GB" sz="2000" dirty="0">
                <a:solidFill>
                  <a:srgbClr val="C00000"/>
                </a:solidFill>
                <a:effectLst>
                  <a:outerShdw blurRad="38100" dist="38100" dir="2700000" algn="tl">
                    <a:srgbClr val="000000">
                      <a:alpha val="43137"/>
                    </a:srgbClr>
                  </a:outerShdw>
                </a:effectLst>
              </a:rPr>
              <a:t>[GOAL]</a:t>
            </a:r>
            <a:br>
              <a:rPr lang="en-GB" sz="2000" dirty="0">
                <a:solidFill>
                  <a:srgbClr val="C00000"/>
                </a:solidFill>
              </a:rPr>
            </a:br>
            <a:r>
              <a:rPr lang="en-GB" sz="2000" dirty="0">
                <a:solidFill>
                  <a:schemeClr val="tx1">
                    <a:lumMod val="50000"/>
                    <a:lumOff val="50000"/>
                  </a:schemeClr>
                </a:solidFill>
              </a:rPr>
              <a:t>Articulate your objectives using absolutely</a:t>
            </a:r>
            <a:br>
              <a:rPr lang="en-GB" sz="2000" dirty="0">
                <a:solidFill>
                  <a:schemeClr val="tx1">
                    <a:lumMod val="50000"/>
                    <a:lumOff val="50000"/>
                  </a:schemeClr>
                </a:solidFill>
              </a:rPr>
            </a:br>
            <a:r>
              <a:rPr lang="en-GB" sz="2000" dirty="0">
                <a:solidFill>
                  <a:schemeClr val="tx1">
                    <a:lumMod val="50000"/>
                    <a:lumOff val="50000"/>
                  </a:schemeClr>
                </a:solidFill>
              </a:rPr>
              <a:t>no jargon.</a:t>
            </a:r>
          </a:p>
          <a:p>
            <a:r>
              <a:rPr lang="en-GB" sz="2000" dirty="0">
                <a:solidFill>
                  <a:schemeClr val="tx1">
                    <a:lumMod val="50000"/>
                    <a:lumOff val="50000"/>
                  </a:schemeClr>
                </a:solidFill>
              </a:rPr>
              <a:t>How is it done today,</a:t>
            </a:r>
            <a:br>
              <a:rPr lang="en-GB" sz="2000" dirty="0">
                <a:solidFill>
                  <a:schemeClr val="tx1">
                    <a:lumMod val="50000"/>
                    <a:lumOff val="50000"/>
                  </a:schemeClr>
                </a:solidFill>
              </a:rPr>
            </a:br>
            <a:r>
              <a:rPr lang="en-GB" sz="2000" dirty="0">
                <a:solidFill>
                  <a:schemeClr val="tx1">
                    <a:lumMod val="50000"/>
                    <a:lumOff val="50000"/>
                  </a:schemeClr>
                </a:solidFill>
              </a:rPr>
              <a:t>and what are the limits of current practice?</a:t>
            </a:r>
          </a:p>
          <a:p>
            <a:r>
              <a:rPr lang="en-GB" sz="2000" dirty="0">
                <a:solidFill>
                  <a:schemeClr val="tx1">
                    <a:lumMod val="50000"/>
                    <a:lumOff val="50000"/>
                  </a:schemeClr>
                </a:solidFill>
              </a:rPr>
              <a:t>What's new in your approach, </a:t>
            </a:r>
            <a:br>
              <a:rPr lang="en-GB" sz="2000" dirty="0">
                <a:solidFill>
                  <a:schemeClr val="tx1">
                    <a:lumMod val="50000"/>
                    <a:lumOff val="50000"/>
                  </a:schemeClr>
                </a:solidFill>
              </a:rPr>
            </a:br>
            <a:r>
              <a:rPr lang="en-GB" sz="2000" dirty="0">
                <a:solidFill>
                  <a:schemeClr val="tx1">
                    <a:lumMod val="50000"/>
                    <a:lumOff val="50000"/>
                  </a:schemeClr>
                </a:solidFill>
              </a:rPr>
              <a:t>and why do you think it will be successful?</a:t>
            </a:r>
          </a:p>
          <a:p>
            <a:r>
              <a:rPr lang="en-GB" sz="2000" dirty="0"/>
              <a:t>Who cares?</a:t>
            </a:r>
          </a:p>
          <a:p>
            <a:r>
              <a:rPr lang="en-GB" sz="2000" dirty="0"/>
              <a:t>If you're successful, what difference will it make? </a:t>
            </a:r>
            <a:r>
              <a:rPr lang="en-GB" sz="2000" dirty="0">
                <a:solidFill>
                  <a:srgbClr val="C00000"/>
                </a:solidFill>
                <a:effectLst>
                  <a:outerShdw blurRad="38100" dist="38100" dir="2700000" algn="tl">
                    <a:srgbClr val="000000">
                      <a:alpha val="43137"/>
                    </a:srgbClr>
                  </a:outerShdw>
                </a:effectLst>
              </a:rPr>
              <a:t>[IMPACT]</a:t>
            </a:r>
          </a:p>
          <a:p>
            <a:r>
              <a:rPr lang="en-GB" sz="2000" dirty="0">
                <a:solidFill>
                  <a:schemeClr val="tx1">
                    <a:lumMod val="50000"/>
                    <a:lumOff val="50000"/>
                  </a:schemeClr>
                </a:solidFill>
              </a:rPr>
              <a:t>What are the risks and the payoffs?</a:t>
            </a:r>
          </a:p>
          <a:p>
            <a:r>
              <a:rPr lang="en-GB" sz="2000" dirty="0">
                <a:solidFill>
                  <a:schemeClr val="tx1">
                    <a:lumMod val="50000"/>
                    <a:lumOff val="50000"/>
                  </a:schemeClr>
                </a:solidFill>
              </a:rPr>
              <a:t>How much will it cost?</a:t>
            </a:r>
          </a:p>
          <a:p>
            <a:r>
              <a:rPr lang="en-GB" sz="2000" dirty="0">
                <a:solidFill>
                  <a:schemeClr val="tx1">
                    <a:lumMod val="50000"/>
                    <a:lumOff val="50000"/>
                  </a:schemeClr>
                </a:solidFill>
              </a:rPr>
              <a:t>How long will it take?</a:t>
            </a:r>
          </a:p>
          <a:p>
            <a:r>
              <a:rPr lang="en-GB" sz="2000" dirty="0"/>
              <a:t>What are the midterm and final exams to check </a:t>
            </a:r>
            <a:r>
              <a:rPr lang="en-GB" sz="2000" dirty="0">
                <a:solidFill>
                  <a:srgbClr val="C00000"/>
                </a:solidFill>
                <a:effectLst>
                  <a:outerShdw blurRad="38100" dist="38100" dir="2700000" algn="tl">
                    <a:srgbClr val="000000">
                      <a:alpha val="43137"/>
                    </a:srgbClr>
                  </a:outerShdw>
                </a:effectLst>
              </a:rPr>
              <a:t>[REVIEW]</a:t>
            </a:r>
            <a:endParaRPr lang="en-GB" sz="2000" dirty="0"/>
          </a:p>
          <a:p>
            <a:pPr marL="0" indent="0">
              <a:buNone/>
            </a:pPr>
            <a:r>
              <a:rPr lang="en-GB" sz="2000" dirty="0"/>
              <a:t>      </a:t>
            </a:r>
            <a:r>
              <a:rPr lang="en-GB" sz="2000" dirty="0">
                <a:solidFill>
                  <a:schemeClr val="accent2"/>
                </a:solidFill>
              </a:rPr>
              <a:t>(plans, </a:t>
            </a:r>
            <a:r>
              <a:rPr lang="en-GB" sz="2000" i="1" dirty="0">
                <a:solidFill>
                  <a:schemeClr val="accent2"/>
                </a:solidFill>
              </a:rPr>
              <a:t>not</a:t>
            </a:r>
            <a:r>
              <a:rPr lang="en-GB" sz="2000" dirty="0">
                <a:solidFill>
                  <a:schemeClr val="accent2"/>
                </a:solidFill>
              </a:rPr>
              <a:t> guarantees)</a:t>
            </a:r>
            <a:endParaRPr lang="en-GB" sz="2000" dirty="0">
              <a:solidFill>
                <a:schemeClr val="accent2"/>
              </a:solidFill>
              <a:effectLst>
                <a:outerShdw blurRad="38100" dist="38100" dir="2700000" algn="tl">
                  <a:srgbClr val="000000">
                    <a:alpha val="43137"/>
                  </a:srgbClr>
                </a:outerShdw>
              </a:effectLst>
            </a:endParaRPr>
          </a:p>
        </p:txBody>
      </p:sp>
      <p:pic>
        <p:nvPicPr>
          <p:cNvPr id="5" name="Picture 4"/>
          <p:cNvPicPr preferRelativeResize="0">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07744" y="-27384"/>
            <a:ext cx="2672768" cy="3075805"/>
          </a:xfrm>
          <a:prstGeom prst="rect">
            <a:avLst/>
          </a:prstGeom>
        </p:spPr>
      </p:pic>
    </p:spTree>
    <p:extLst>
      <p:ext uri="{BB962C8B-B14F-4D97-AF65-F5344CB8AC3E}">
        <p14:creationId xmlns:p14="http://schemas.microsoft.com/office/powerpoint/2010/main" val="18610208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2"/>
          <p:cNvSpPr>
            <a:spLocks noGrp="1"/>
          </p:cNvSpPr>
          <p:nvPr>
            <p:ph type="dt" sz="half" idx="10"/>
          </p:nvPr>
        </p:nvSpPr>
        <p:spPr/>
        <p:txBody>
          <a:bodyPr/>
          <a:lstStyle/>
          <a:p>
            <a:fld id="{A12F9987-2CE5-4089-B91C-237E8223D566}" type="datetime5">
              <a:rPr lang="en-GB"/>
              <a:pPr/>
              <a:t>30-Nov-16</a:t>
            </a:fld>
            <a:endParaRPr lang="en-GB"/>
          </a:p>
        </p:txBody>
      </p:sp>
      <p:sp>
        <p:nvSpPr>
          <p:cNvPr id="5" name="Slide Number Placeholder 4"/>
          <p:cNvSpPr>
            <a:spLocks noGrp="1"/>
          </p:cNvSpPr>
          <p:nvPr>
            <p:ph type="sldNum" sz="quarter" idx="12"/>
          </p:nvPr>
        </p:nvSpPr>
        <p:spPr/>
        <p:txBody>
          <a:bodyPr/>
          <a:lstStyle/>
          <a:p>
            <a:fld id="{E8102AF4-105C-4A73-8FED-39C57C6280BB}" type="slidenum">
              <a:rPr lang="en-GB"/>
              <a:pPr/>
              <a:t>18</a:t>
            </a:fld>
            <a:endParaRPr lang="en-GB"/>
          </a:p>
        </p:txBody>
      </p:sp>
      <p:sp>
        <p:nvSpPr>
          <p:cNvPr id="83970" name="Rectangle 2"/>
          <p:cNvSpPr>
            <a:spLocks noGrp="1" noChangeArrowheads="1"/>
          </p:cNvSpPr>
          <p:nvPr>
            <p:ph type="title"/>
          </p:nvPr>
        </p:nvSpPr>
        <p:spPr/>
        <p:txBody>
          <a:bodyPr/>
          <a:lstStyle/>
          <a:p>
            <a:r>
              <a:rPr lang="en-GB" dirty="0"/>
              <a:t>3: The Structure of Publications</a:t>
            </a:r>
          </a:p>
        </p:txBody>
      </p:sp>
      <p:pic>
        <p:nvPicPr>
          <p:cNvPr id="83975" name="Picture 7" descr="Organis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8175" y="1989138"/>
            <a:ext cx="5327650" cy="4575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38013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02BFC56-23E5-47BB-A00F-DEE49716CB0A}" type="datetime5">
              <a:rPr lang="en-GB"/>
              <a:pPr/>
              <a:t>30-Nov-16</a:t>
            </a:fld>
            <a:endParaRPr lang="en-GB"/>
          </a:p>
        </p:txBody>
      </p:sp>
      <p:sp>
        <p:nvSpPr>
          <p:cNvPr id="6" name="Slide Number Placeholder 6"/>
          <p:cNvSpPr>
            <a:spLocks noGrp="1"/>
          </p:cNvSpPr>
          <p:nvPr>
            <p:ph type="sldNum" sz="quarter" idx="12"/>
          </p:nvPr>
        </p:nvSpPr>
        <p:spPr/>
        <p:txBody>
          <a:bodyPr/>
          <a:lstStyle/>
          <a:p>
            <a:fld id="{8A5528DE-199F-41EA-8D2E-5FE13531B279}" type="slidenum">
              <a:rPr lang="en-GB"/>
              <a:pPr/>
              <a:t>19</a:t>
            </a:fld>
            <a:endParaRPr lang="en-GB"/>
          </a:p>
        </p:txBody>
      </p:sp>
      <p:sp>
        <p:nvSpPr>
          <p:cNvPr id="43010" name="Rectangle 2"/>
          <p:cNvSpPr>
            <a:spLocks noGrp="1" noChangeArrowheads="1"/>
          </p:cNvSpPr>
          <p:nvPr>
            <p:ph type="title"/>
          </p:nvPr>
        </p:nvSpPr>
        <p:spPr>
          <a:xfrm>
            <a:off x="762000" y="533400"/>
            <a:ext cx="7772400" cy="1143000"/>
          </a:xfrm>
        </p:spPr>
        <p:txBody>
          <a:bodyPr/>
          <a:lstStyle/>
          <a:p>
            <a:r>
              <a:rPr lang="en-GB" sz="4000"/>
              <a:t>Structure of Informatics Publications</a:t>
            </a:r>
          </a:p>
        </p:txBody>
      </p:sp>
      <p:sp>
        <p:nvSpPr>
          <p:cNvPr id="43011" name="Rectangle 3"/>
          <p:cNvSpPr>
            <a:spLocks noGrp="1" noChangeArrowheads="1"/>
          </p:cNvSpPr>
          <p:nvPr>
            <p:ph type="body" sz="half" idx="1"/>
          </p:nvPr>
        </p:nvSpPr>
        <p:spPr>
          <a:xfrm>
            <a:off x="685800" y="2209800"/>
            <a:ext cx="3810000" cy="3505200"/>
          </a:xfrm>
        </p:spPr>
        <p:txBody>
          <a:bodyPr/>
          <a:lstStyle/>
          <a:p>
            <a:pPr>
              <a:lnSpc>
                <a:spcPct val="90000"/>
              </a:lnSpc>
            </a:pPr>
            <a:r>
              <a:rPr lang="en-GB" sz="3600" dirty="0"/>
              <a:t>Title</a:t>
            </a:r>
          </a:p>
          <a:p>
            <a:pPr>
              <a:lnSpc>
                <a:spcPct val="90000"/>
              </a:lnSpc>
            </a:pPr>
            <a:r>
              <a:rPr lang="en-GB" sz="3600" dirty="0"/>
              <a:t>Introduction</a:t>
            </a:r>
          </a:p>
          <a:p>
            <a:pPr>
              <a:lnSpc>
                <a:spcPct val="90000"/>
              </a:lnSpc>
            </a:pPr>
            <a:r>
              <a:rPr lang="en-GB" sz="3600" dirty="0"/>
              <a:t>Literature survey</a:t>
            </a:r>
          </a:p>
          <a:p>
            <a:pPr>
              <a:lnSpc>
                <a:spcPct val="90000"/>
              </a:lnSpc>
            </a:pPr>
            <a:r>
              <a:rPr lang="en-GB" sz="3600" dirty="0"/>
              <a:t>Background</a:t>
            </a:r>
          </a:p>
          <a:p>
            <a:pPr>
              <a:lnSpc>
                <a:spcPct val="90000"/>
              </a:lnSpc>
            </a:pPr>
            <a:r>
              <a:rPr lang="en-GB" sz="3600" dirty="0">
                <a:solidFill>
                  <a:srgbClr val="FFFF00"/>
                </a:solidFill>
              </a:rPr>
              <a:t>Novel Contribution</a:t>
            </a:r>
            <a:r>
              <a:rPr lang="en-GB" sz="3600" dirty="0"/>
              <a:t> </a:t>
            </a:r>
          </a:p>
        </p:txBody>
      </p:sp>
      <p:sp>
        <p:nvSpPr>
          <p:cNvPr id="43012" name="Rectangle 4"/>
          <p:cNvSpPr>
            <a:spLocks noGrp="1" noChangeArrowheads="1"/>
          </p:cNvSpPr>
          <p:nvPr>
            <p:ph type="body" sz="half" idx="2"/>
          </p:nvPr>
        </p:nvSpPr>
        <p:spPr>
          <a:xfrm>
            <a:off x="4648200" y="2133600"/>
            <a:ext cx="3810000" cy="3505200"/>
          </a:xfrm>
        </p:spPr>
        <p:txBody>
          <a:bodyPr/>
          <a:lstStyle/>
          <a:p>
            <a:r>
              <a:rPr lang="en-GB" sz="3600"/>
              <a:t>Related work</a:t>
            </a:r>
          </a:p>
          <a:p>
            <a:r>
              <a:rPr lang="en-GB" sz="3600"/>
              <a:t>Further work</a:t>
            </a:r>
          </a:p>
          <a:p>
            <a:r>
              <a:rPr lang="en-GB" sz="3600"/>
              <a:t>Conclusion</a:t>
            </a:r>
          </a:p>
          <a:p>
            <a:r>
              <a:rPr lang="en-GB" sz="3600"/>
              <a:t>References</a:t>
            </a:r>
          </a:p>
          <a:p>
            <a:r>
              <a:rPr lang="en-GB" sz="3600"/>
              <a:t>Appendices</a:t>
            </a:r>
          </a:p>
        </p:txBody>
      </p:sp>
    </p:spTree>
    <p:extLst>
      <p:ext uri="{BB962C8B-B14F-4D97-AF65-F5344CB8AC3E}">
        <p14:creationId xmlns:p14="http://schemas.microsoft.com/office/powerpoint/2010/main" val="2553731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A2654F9-8602-4BE3-B7D4-192A5A1211C3}" type="datetime5">
              <a:rPr lang="en-GB"/>
              <a:pPr/>
              <a:t>30-Nov-16</a:t>
            </a:fld>
            <a:endParaRPr lang="en-GB"/>
          </a:p>
        </p:txBody>
      </p:sp>
      <p:sp>
        <p:nvSpPr>
          <p:cNvPr id="5" name="Slide Number Placeholder 5"/>
          <p:cNvSpPr>
            <a:spLocks noGrp="1"/>
          </p:cNvSpPr>
          <p:nvPr>
            <p:ph type="sldNum" sz="quarter" idx="12"/>
          </p:nvPr>
        </p:nvSpPr>
        <p:spPr/>
        <p:txBody>
          <a:bodyPr/>
          <a:lstStyle/>
          <a:p>
            <a:fld id="{DD984F3F-40B2-4D73-87E3-3CB2B5FCFF99}" type="slidenum">
              <a:rPr lang="en-GB"/>
              <a:pPr/>
              <a:t>2</a:t>
            </a:fld>
            <a:endParaRPr lang="en-GB"/>
          </a:p>
        </p:txBody>
      </p:sp>
      <p:sp>
        <p:nvSpPr>
          <p:cNvPr id="77826" name="Rectangle 1026"/>
          <p:cNvSpPr>
            <a:spLocks noGrp="1" noChangeArrowheads="1"/>
          </p:cNvSpPr>
          <p:nvPr>
            <p:ph type="title"/>
          </p:nvPr>
        </p:nvSpPr>
        <p:spPr/>
        <p:txBody>
          <a:bodyPr/>
          <a:lstStyle/>
          <a:p>
            <a:r>
              <a:rPr lang="en-GB" dirty="0"/>
              <a:t>Roadmap</a:t>
            </a:r>
          </a:p>
        </p:txBody>
      </p:sp>
      <p:sp>
        <p:nvSpPr>
          <p:cNvPr id="77827" name="Rectangle 1027"/>
          <p:cNvSpPr>
            <a:spLocks noGrp="1" noChangeArrowheads="1"/>
          </p:cNvSpPr>
          <p:nvPr>
            <p:ph type="body" idx="1"/>
          </p:nvPr>
        </p:nvSpPr>
        <p:spPr>
          <a:xfrm>
            <a:off x="1447800" y="2057400"/>
            <a:ext cx="7010400" cy="4114800"/>
          </a:xfrm>
        </p:spPr>
        <p:txBody>
          <a:bodyPr/>
          <a:lstStyle/>
          <a:p>
            <a:r>
              <a:rPr lang="en-GB" dirty="0"/>
              <a:t>1 Publishing research.</a:t>
            </a:r>
          </a:p>
          <a:p>
            <a:r>
              <a:rPr lang="en-GB" dirty="0"/>
              <a:t>2 Sorting out your ideas.</a:t>
            </a:r>
          </a:p>
          <a:p>
            <a:r>
              <a:rPr lang="en-GB" dirty="0"/>
              <a:t>3 The structure of publications.</a:t>
            </a:r>
          </a:p>
          <a:p>
            <a:r>
              <a:rPr lang="en-GB" dirty="0"/>
              <a:t>4 The writing process.</a:t>
            </a:r>
          </a:p>
          <a:p>
            <a:r>
              <a:rPr lang="en-GB" dirty="0"/>
              <a:t>5 The refereeing process.</a:t>
            </a:r>
          </a:p>
          <a:p>
            <a:r>
              <a:rPr lang="en-GB" dirty="0"/>
              <a:t>Exercise.</a:t>
            </a:r>
          </a:p>
          <a:p>
            <a:r>
              <a:rPr lang="en-US" dirty="0"/>
              <a:t>Bonus: Strategic thinking.</a:t>
            </a:r>
            <a:endParaRPr lang="en-GB"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5120" t="8506" r="22511" b="26291"/>
          <a:stretch/>
        </p:blipFill>
        <p:spPr>
          <a:xfrm>
            <a:off x="7284315" y="0"/>
            <a:ext cx="1859685" cy="2592288"/>
          </a:xfrm>
          <a:prstGeom prst="rect">
            <a:avLst/>
          </a:prstGeom>
        </p:spPr>
      </p:pic>
      <p:sp>
        <p:nvSpPr>
          <p:cNvPr id="2" name="Title 1"/>
          <p:cNvSpPr>
            <a:spLocks noGrp="1"/>
          </p:cNvSpPr>
          <p:nvPr>
            <p:ph type="title"/>
          </p:nvPr>
        </p:nvSpPr>
        <p:spPr/>
        <p:txBody>
          <a:bodyPr/>
          <a:lstStyle/>
          <a:p>
            <a:r>
              <a:rPr lang="en-GB" dirty="0"/>
              <a:t>Choosing a Title</a:t>
            </a:r>
          </a:p>
        </p:txBody>
      </p:sp>
      <p:sp>
        <p:nvSpPr>
          <p:cNvPr id="3" name="Content Placeholder 2"/>
          <p:cNvSpPr>
            <a:spLocks noGrp="1"/>
          </p:cNvSpPr>
          <p:nvPr>
            <p:ph idx="1"/>
          </p:nvPr>
        </p:nvSpPr>
        <p:spPr>
          <a:xfrm>
            <a:off x="685800" y="1981200"/>
            <a:ext cx="8206680" cy="4114800"/>
          </a:xfrm>
        </p:spPr>
        <p:txBody>
          <a:bodyPr/>
          <a:lstStyle/>
          <a:p>
            <a:r>
              <a:rPr lang="en-GB" dirty="0"/>
              <a:t>Deforestation: Transforming programs to eliminate trees </a:t>
            </a:r>
          </a:p>
          <a:p>
            <a:r>
              <a:rPr lang="en-GB" dirty="0"/>
              <a:t>Theorems for free! </a:t>
            </a:r>
          </a:p>
          <a:p>
            <a:r>
              <a:rPr lang="en-GB" dirty="0"/>
              <a:t>Linear types can change the world </a:t>
            </a:r>
          </a:p>
          <a:p>
            <a:r>
              <a:rPr lang="en-GB" dirty="0"/>
              <a:t>How to replace failure by a list of successes: a method for exception handling, backtracking, and pattern matching in lazy functional languages</a:t>
            </a:r>
          </a:p>
          <a:p>
            <a:endParaRPr lang="en-GB" dirty="0"/>
          </a:p>
        </p:txBody>
      </p:sp>
      <p:sp>
        <p:nvSpPr>
          <p:cNvPr id="4" name="Date Placeholder 3"/>
          <p:cNvSpPr>
            <a:spLocks noGrp="1"/>
          </p:cNvSpPr>
          <p:nvPr>
            <p:ph type="dt" sz="half" idx="10"/>
          </p:nvPr>
        </p:nvSpPr>
        <p:spPr/>
        <p:txBody>
          <a:bodyPr/>
          <a:lstStyle/>
          <a:p>
            <a:fld id="{0A75F1D6-DCFF-4651-B6A1-60C3A101237C}" type="datetime5">
              <a:rPr lang="en-GB" smtClean="0"/>
              <a:pPr/>
              <a:t>30-Nov-16</a:t>
            </a:fld>
            <a:endParaRPr lang="en-GB"/>
          </a:p>
        </p:txBody>
      </p:sp>
      <p:sp>
        <p:nvSpPr>
          <p:cNvPr id="5" name="Slide Number Placeholder 4"/>
          <p:cNvSpPr>
            <a:spLocks noGrp="1"/>
          </p:cNvSpPr>
          <p:nvPr>
            <p:ph type="sldNum" sz="quarter" idx="12"/>
          </p:nvPr>
        </p:nvSpPr>
        <p:spPr/>
        <p:txBody>
          <a:bodyPr/>
          <a:lstStyle/>
          <a:p>
            <a:fld id="{C185D016-4EDF-4145-9BFF-1E5DB765BB06}" type="slidenum">
              <a:rPr lang="en-GB" smtClean="0"/>
              <a:pPr/>
              <a:t>20</a:t>
            </a:fld>
            <a:endParaRPr lang="en-GB"/>
          </a:p>
        </p:txBody>
      </p:sp>
    </p:spTree>
    <p:extLst>
      <p:ext uri="{BB962C8B-B14F-4D97-AF65-F5344CB8AC3E}">
        <p14:creationId xmlns:p14="http://schemas.microsoft.com/office/powerpoint/2010/main" val="4043791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606085D-080A-4708-ADF1-C576DE0C669C}" type="datetime5">
              <a:rPr lang="en-GB"/>
              <a:pPr/>
              <a:t>30-Nov-16</a:t>
            </a:fld>
            <a:endParaRPr lang="en-GB"/>
          </a:p>
        </p:txBody>
      </p:sp>
      <p:sp>
        <p:nvSpPr>
          <p:cNvPr id="5" name="Slide Number Placeholder 5"/>
          <p:cNvSpPr>
            <a:spLocks noGrp="1"/>
          </p:cNvSpPr>
          <p:nvPr>
            <p:ph type="sldNum" sz="quarter" idx="12"/>
          </p:nvPr>
        </p:nvSpPr>
        <p:spPr/>
        <p:txBody>
          <a:bodyPr/>
          <a:lstStyle/>
          <a:p>
            <a:fld id="{4D12C9AA-591A-472A-A555-D7AF5BDE20B3}" type="slidenum">
              <a:rPr lang="en-GB"/>
              <a:pPr/>
              <a:t>21</a:t>
            </a:fld>
            <a:endParaRPr lang="en-GB"/>
          </a:p>
        </p:txBody>
      </p:sp>
      <p:sp>
        <p:nvSpPr>
          <p:cNvPr id="45058" name="Rectangle 2"/>
          <p:cNvSpPr>
            <a:spLocks noGrp="1" noChangeArrowheads="1"/>
          </p:cNvSpPr>
          <p:nvPr>
            <p:ph type="title"/>
          </p:nvPr>
        </p:nvSpPr>
        <p:spPr/>
        <p:txBody>
          <a:bodyPr/>
          <a:lstStyle/>
          <a:p>
            <a:r>
              <a:rPr lang="en-GB"/>
              <a:t>Novel Contribution</a:t>
            </a:r>
          </a:p>
        </p:txBody>
      </p:sp>
      <p:sp>
        <p:nvSpPr>
          <p:cNvPr id="45059" name="Rectangle 3"/>
          <p:cNvSpPr>
            <a:spLocks noGrp="1" noChangeArrowheads="1"/>
          </p:cNvSpPr>
          <p:nvPr>
            <p:ph type="body" idx="1"/>
          </p:nvPr>
        </p:nvSpPr>
        <p:spPr>
          <a:xfrm>
            <a:off x="685800" y="2209800"/>
            <a:ext cx="7772400" cy="3810000"/>
          </a:xfrm>
        </p:spPr>
        <p:txBody>
          <a:bodyPr/>
          <a:lstStyle/>
          <a:p>
            <a:pPr>
              <a:lnSpc>
                <a:spcPct val="90000"/>
              </a:lnSpc>
            </a:pPr>
            <a:r>
              <a:rPr lang="en-GB">
                <a:solidFill>
                  <a:srgbClr val="FFFF00"/>
                </a:solidFill>
              </a:rPr>
              <a:t>System Description:</a:t>
            </a:r>
          </a:p>
          <a:p>
            <a:pPr lvl="1">
              <a:lnSpc>
                <a:spcPct val="90000"/>
              </a:lnSpc>
            </a:pPr>
            <a:r>
              <a:rPr lang="en-GB"/>
              <a:t>Specification, implementation and evaluation of system.</a:t>
            </a:r>
          </a:p>
          <a:p>
            <a:pPr>
              <a:lnSpc>
                <a:spcPct val="90000"/>
              </a:lnSpc>
            </a:pPr>
            <a:r>
              <a:rPr lang="en-GB">
                <a:solidFill>
                  <a:srgbClr val="FFFF00"/>
                </a:solidFill>
              </a:rPr>
              <a:t>Theoretical Paper:</a:t>
            </a:r>
          </a:p>
          <a:p>
            <a:pPr lvl="1">
              <a:lnSpc>
                <a:spcPct val="90000"/>
              </a:lnSpc>
            </a:pPr>
            <a:r>
              <a:rPr lang="en-GB"/>
              <a:t>Definitions, theorems and proofs.</a:t>
            </a:r>
          </a:p>
          <a:p>
            <a:pPr>
              <a:lnSpc>
                <a:spcPct val="90000"/>
              </a:lnSpc>
            </a:pPr>
            <a:r>
              <a:rPr lang="en-GB">
                <a:solidFill>
                  <a:srgbClr val="FFFF00"/>
                </a:solidFill>
              </a:rPr>
              <a:t>Cognitive Science:</a:t>
            </a:r>
          </a:p>
          <a:p>
            <a:pPr lvl="1">
              <a:lnSpc>
                <a:spcPct val="90000"/>
              </a:lnSpc>
            </a:pPr>
            <a:r>
              <a:rPr lang="en-GB"/>
              <a:t>Cognitive model, experimental design and experimental results.</a:t>
            </a:r>
          </a:p>
        </p:txBody>
      </p:sp>
    </p:spTree>
    <p:extLst>
      <p:ext uri="{BB962C8B-B14F-4D97-AF65-F5344CB8AC3E}">
        <p14:creationId xmlns:p14="http://schemas.microsoft.com/office/powerpoint/2010/main" val="21718864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DC71DD8-9F6B-4A5D-ACA1-D0910A1C651A}" type="datetime5">
              <a:rPr lang="en-GB"/>
              <a:pPr/>
              <a:t>30-Nov-16</a:t>
            </a:fld>
            <a:endParaRPr lang="en-GB"/>
          </a:p>
        </p:txBody>
      </p:sp>
      <p:sp>
        <p:nvSpPr>
          <p:cNvPr id="5" name="Slide Number Placeholder 5"/>
          <p:cNvSpPr>
            <a:spLocks noGrp="1"/>
          </p:cNvSpPr>
          <p:nvPr>
            <p:ph type="sldNum" sz="quarter" idx="12"/>
          </p:nvPr>
        </p:nvSpPr>
        <p:spPr/>
        <p:txBody>
          <a:bodyPr/>
          <a:lstStyle/>
          <a:p>
            <a:fld id="{B84A9399-E42B-4648-998B-2944E5ABAEA5}" type="slidenum">
              <a:rPr lang="en-GB"/>
              <a:pPr/>
              <a:t>22</a:t>
            </a:fld>
            <a:endParaRPr lang="en-GB"/>
          </a:p>
        </p:txBody>
      </p:sp>
      <p:sp>
        <p:nvSpPr>
          <p:cNvPr id="46082" name="Rectangle 2"/>
          <p:cNvSpPr>
            <a:spLocks noGrp="1" noChangeArrowheads="1"/>
          </p:cNvSpPr>
          <p:nvPr>
            <p:ph type="title"/>
          </p:nvPr>
        </p:nvSpPr>
        <p:spPr/>
        <p:txBody>
          <a:bodyPr/>
          <a:lstStyle/>
          <a:p>
            <a:r>
              <a:rPr lang="en-GB"/>
              <a:t>Introduction</a:t>
            </a:r>
          </a:p>
        </p:txBody>
      </p:sp>
      <p:sp>
        <p:nvSpPr>
          <p:cNvPr id="46083" name="Rectangle 3"/>
          <p:cNvSpPr>
            <a:spLocks noGrp="1" noChangeArrowheads="1"/>
          </p:cNvSpPr>
          <p:nvPr>
            <p:ph type="body" idx="1"/>
          </p:nvPr>
        </p:nvSpPr>
        <p:spPr>
          <a:xfrm>
            <a:off x="609600" y="2133600"/>
            <a:ext cx="7772400" cy="4114800"/>
          </a:xfrm>
        </p:spPr>
        <p:txBody>
          <a:bodyPr/>
          <a:lstStyle/>
          <a:p>
            <a:r>
              <a:rPr lang="en-GB"/>
              <a:t>Statement of aims and objectives.</a:t>
            </a:r>
          </a:p>
          <a:p>
            <a:r>
              <a:rPr lang="en-GB"/>
              <a:t>Motivation of project: significance, difficulty, timeliness, feasibility.</a:t>
            </a:r>
          </a:p>
          <a:p>
            <a:r>
              <a:rPr lang="en-GB"/>
              <a:t>Statement of hypothesis/claim + type of evidence presented.</a:t>
            </a:r>
          </a:p>
          <a:p>
            <a:r>
              <a:rPr lang="en-GB"/>
              <a:t>Outline of key novel idea(s).</a:t>
            </a:r>
          </a:p>
          <a:p>
            <a:r>
              <a:rPr lang="en-GB"/>
              <a:t>Summary of rest of publication.</a:t>
            </a:r>
          </a:p>
        </p:txBody>
      </p:sp>
    </p:spTree>
    <p:extLst>
      <p:ext uri="{BB962C8B-B14F-4D97-AF65-F5344CB8AC3E}">
        <p14:creationId xmlns:p14="http://schemas.microsoft.com/office/powerpoint/2010/main" val="4141153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22D1F04-959B-4EF6-8587-D854A41A5E3D}" type="datetime5">
              <a:rPr lang="en-GB"/>
              <a:pPr/>
              <a:t>30-Nov-16</a:t>
            </a:fld>
            <a:endParaRPr lang="en-GB"/>
          </a:p>
        </p:txBody>
      </p:sp>
      <p:sp>
        <p:nvSpPr>
          <p:cNvPr id="5" name="Slide Number Placeholder 5"/>
          <p:cNvSpPr>
            <a:spLocks noGrp="1"/>
          </p:cNvSpPr>
          <p:nvPr>
            <p:ph type="sldNum" sz="quarter" idx="12"/>
          </p:nvPr>
        </p:nvSpPr>
        <p:spPr/>
        <p:txBody>
          <a:bodyPr/>
          <a:lstStyle/>
          <a:p>
            <a:fld id="{B681E526-883C-42A6-A35A-DAB8CFC1E827}" type="slidenum">
              <a:rPr lang="en-GB"/>
              <a:pPr/>
              <a:t>23</a:t>
            </a:fld>
            <a:endParaRPr lang="en-GB"/>
          </a:p>
        </p:txBody>
      </p:sp>
      <p:sp>
        <p:nvSpPr>
          <p:cNvPr id="47106" name="Rectangle 2"/>
          <p:cNvSpPr>
            <a:spLocks noGrp="1" noChangeArrowheads="1"/>
          </p:cNvSpPr>
          <p:nvPr>
            <p:ph type="title"/>
          </p:nvPr>
        </p:nvSpPr>
        <p:spPr/>
        <p:txBody>
          <a:bodyPr/>
          <a:lstStyle/>
          <a:p>
            <a:r>
              <a:rPr lang="en-GB"/>
              <a:t>Literature Survey</a:t>
            </a:r>
          </a:p>
        </p:txBody>
      </p:sp>
      <p:sp>
        <p:nvSpPr>
          <p:cNvPr id="47107" name="Rectangle 3"/>
          <p:cNvSpPr>
            <a:spLocks noGrp="1" noChangeArrowheads="1"/>
          </p:cNvSpPr>
          <p:nvPr>
            <p:ph type="body" idx="1"/>
          </p:nvPr>
        </p:nvSpPr>
        <p:spPr>
          <a:xfrm>
            <a:off x="685800" y="1981200"/>
            <a:ext cx="7772400" cy="4267200"/>
          </a:xfrm>
        </p:spPr>
        <p:txBody>
          <a:bodyPr/>
          <a:lstStyle/>
          <a:p>
            <a:pPr>
              <a:lnSpc>
                <a:spcPct val="90000"/>
              </a:lnSpc>
            </a:pPr>
            <a:r>
              <a:rPr lang="en-GB" sz="2800"/>
              <a:t>Part of motivation: </a:t>
            </a:r>
          </a:p>
          <a:p>
            <a:pPr lvl="1">
              <a:lnSpc>
                <a:spcPct val="90000"/>
              </a:lnSpc>
            </a:pPr>
            <a:r>
              <a:rPr lang="en-GB" sz="2400"/>
              <a:t>Place your work in context of field(s).</a:t>
            </a:r>
          </a:p>
          <a:p>
            <a:pPr>
              <a:lnSpc>
                <a:spcPct val="90000"/>
              </a:lnSpc>
            </a:pPr>
            <a:r>
              <a:rPr lang="en-GB" sz="2800"/>
              <a:t>Broad and shallow survey:</a:t>
            </a:r>
          </a:p>
          <a:p>
            <a:pPr lvl="1">
              <a:lnSpc>
                <a:spcPct val="90000"/>
              </a:lnSpc>
            </a:pPr>
            <a:r>
              <a:rPr lang="en-GB" sz="2400"/>
              <a:t>Briefly describe each relevant piece of work.</a:t>
            </a:r>
          </a:p>
          <a:p>
            <a:pPr>
              <a:lnSpc>
                <a:spcPct val="90000"/>
              </a:lnSpc>
            </a:pPr>
            <a:r>
              <a:rPr lang="en-GB" sz="2800"/>
              <a:t>Tell a story about progress to date:</a:t>
            </a:r>
          </a:p>
          <a:p>
            <a:pPr lvl="1">
              <a:lnSpc>
                <a:spcPct val="90000"/>
              </a:lnSpc>
            </a:pPr>
            <a:r>
              <a:rPr lang="en-GB" sz="2400"/>
              <a:t>How do different approaches relate?</a:t>
            </a:r>
          </a:p>
          <a:p>
            <a:pPr lvl="1">
              <a:lnSpc>
                <a:spcPct val="90000"/>
              </a:lnSpc>
            </a:pPr>
            <a:r>
              <a:rPr lang="en-GB" sz="2400"/>
              <a:t>What gap does your work fill?</a:t>
            </a:r>
          </a:p>
          <a:p>
            <a:pPr>
              <a:lnSpc>
                <a:spcPct val="90000"/>
              </a:lnSpc>
            </a:pPr>
            <a:r>
              <a:rPr lang="en-GB" sz="2800"/>
              <a:t>If in doubt, include.</a:t>
            </a:r>
          </a:p>
          <a:p>
            <a:pPr lvl="1">
              <a:lnSpc>
                <a:spcPct val="90000"/>
              </a:lnSpc>
            </a:pPr>
            <a:r>
              <a:rPr lang="en-GB" sz="2400"/>
              <a:t>To demonstrate your awareness of field(s) to referees/examiners. </a:t>
            </a:r>
          </a:p>
        </p:txBody>
      </p:sp>
    </p:spTree>
    <p:extLst>
      <p:ext uri="{BB962C8B-B14F-4D97-AF65-F5344CB8AC3E}">
        <p14:creationId xmlns:p14="http://schemas.microsoft.com/office/powerpoint/2010/main" val="11732608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9F4C123-792C-4396-A689-D529CE4E546A}" type="datetime5">
              <a:rPr lang="en-GB"/>
              <a:pPr/>
              <a:t>30-Nov-16</a:t>
            </a:fld>
            <a:endParaRPr lang="en-GB"/>
          </a:p>
        </p:txBody>
      </p:sp>
      <p:sp>
        <p:nvSpPr>
          <p:cNvPr id="5" name="Slide Number Placeholder 5"/>
          <p:cNvSpPr>
            <a:spLocks noGrp="1"/>
          </p:cNvSpPr>
          <p:nvPr>
            <p:ph type="sldNum" sz="quarter" idx="12"/>
          </p:nvPr>
        </p:nvSpPr>
        <p:spPr/>
        <p:txBody>
          <a:bodyPr/>
          <a:lstStyle/>
          <a:p>
            <a:fld id="{AAC49D6E-A064-45C6-80B9-6F9C8A358043}" type="slidenum">
              <a:rPr lang="en-GB"/>
              <a:pPr/>
              <a:t>24</a:t>
            </a:fld>
            <a:endParaRPr lang="en-GB"/>
          </a:p>
        </p:txBody>
      </p:sp>
      <p:sp>
        <p:nvSpPr>
          <p:cNvPr id="48130" name="Rectangle 2"/>
          <p:cNvSpPr>
            <a:spLocks noGrp="1" noChangeArrowheads="1"/>
          </p:cNvSpPr>
          <p:nvPr>
            <p:ph type="title"/>
          </p:nvPr>
        </p:nvSpPr>
        <p:spPr/>
        <p:txBody>
          <a:bodyPr/>
          <a:lstStyle/>
          <a:p>
            <a:r>
              <a:rPr lang="en-GB"/>
              <a:t>Background</a:t>
            </a:r>
          </a:p>
        </p:txBody>
      </p:sp>
      <p:sp>
        <p:nvSpPr>
          <p:cNvPr id="48131" name="Rectangle 3"/>
          <p:cNvSpPr>
            <a:spLocks noGrp="1" noChangeArrowheads="1"/>
          </p:cNvSpPr>
          <p:nvPr>
            <p:ph type="body" idx="1"/>
          </p:nvPr>
        </p:nvSpPr>
        <p:spPr>
          <a:xfrm>
            <a:off x="1066800" y="2057400"/>
            <a:ext cx="7772400" cy="4038600"/>
          </a:xfrm>
        </p:spPr>
        <p:txBody>
          <a:bodyPr/>
          <a:lstStyle/>
          <a:p>
            <a:r>
              <a:rPr lang="en-GB" sz="2800"/>
              <a:t>Introduction to field for typical reader:</a:t>
            </a:r>
          </a:p>
          <a:p>
            <a:pPr lvl="1"/>
            <a:r>
              <a:rPr lang="en-GB" sz="2400"/>
              <a:t>Describe techniques built on.</a:t>
            </a:r>
          </a:p>
          <a:p>
            <a:r>
              <a:rPr lang="en-GB" sz="2800"/>
              <a:t>Maybe several fields:</a:t>
            </a:r>
          </a:p>
          <a:p>
            <a:pPr lvl="1"/>
            <a:r>
              <a:rPr lang="en-GB" sz="2400"/>
              <a:t>Including domain of application.</a:t>
            </a:r>
          </a:p>
          <a:p>
            <a:r>
              <a:rPr lang="en-GB" sz="2800"/>
              <a:t>Know your reader:</a:t>
            </a:r>
          </a:p>
          <a:p>
            <a:pPr lvl="1"/>
            <a:r>
              <a:rPr lang="en-GB" sz="2400"/>
              <a:t>What can/can’t be assumed.</a:t>
            </a:r>
          </a:p>
          <a:p>
            <a:r>
              <a:rPr lang="en-GB" sz="2800"/>
              <a:t>‘Need to know’ basis: </a:t>
            </a:r>
          </a:p>
          <a:p>
            <a:pPr lvl="1"/>
            <a:r>
              <a:rPr lang="en-GB" sz="2400"/>
              <a:t>not textbook.</a:t>
            </a:r>
          </a:p>
        </p:txBody>
      </p:sp>
    </p:spTree>
    <p:extLst>
      <p:ext uri="{BB962C8B-B14F-4D97-AF65-F5344CB8AC3E}">
        <p14:creationId xmlns:p14="http://schemas.microsoft.com/office/powerpoint/2010/main" val="7489831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E7392D5-0D8D-4228-9BD4-D3E5C5FF5A4F}" type="datetime5">
              <a:rPr lang="en-GB"/>
              <a:pPr/>
              <a:t>30-Nov-16</a:t>
            </a:fld>
            <a:endParaRPr lang="en-GB"/>
          </a:p>
        </p:txBody>
      </p:sp>
      <p:sp>
        <p:nvSpPr>
          <p:cNvPr id="5" name="Slide Number Placeholder 5"/>
          <p:cNvSpPr>
            <a:spLocks noGrp="1"/>
          </p:cNvSpPr>
          <p:nvPr>
            <p:ph type="sldNum" sz="quarter" idx="12"/>
          </p:nvPr>
        </p:nvSpPr>
        <p:spPr/>
        <p:txBody>
          <a:bodyPr/>
          <a:lstStyle/>
          <a:p>
            <a:fld id="{910FD1D0-3026-454A-AC34-0706DC2F20D3}" type="slidenum">
              <a:rPr lang="en-GB"/>
              <a:pPr/>
              <a:t>25</a:t>
            </a:fld>
            <a:endParaRPr lang="en-GB"/>
          </a:p>
        </p:txBody>
      </p:sp>
      <p:sp>
        <p:nvSpPr>
          <p:cNvPr id="49154" name="Rectangle 2"/>
          <p:cNvSpPr>
            <a:spLocks noGrp="1" noChangeArrowheads="1"/>
          </p:cNvSpPr>
          <p:nvPr>
            <p:ph type="title"/>
          </p:nvPr>
        </p:nvSpPr>
        <p:spPr/>
        <p:txBody>
          <a:bodyPr/>
          <a:lstStyle/>
          <a:p>
            <a:r>
              <a:rPr lang="en-GB" dirty="0"/>
              <a:t>System Specification</a:t>
            </a:r>
          </a:p>
        </p:txBody>
      </p:sp>
      <p:sp>
        <p:nvSpPr>
          <p:cNvPr id="49155" name="Rectangle 3"/>
          <p:cNvSpPr>
            <a:spLocks noGrp="1" noChangeArrowheads="1"/>
          </p:cNvSpPr>
          <p:nvPr>
            <p:ph type="body" idx="1"/>
          </p:nvPr>
        </p:nvSpPr>
        <p:spPr>
          <a:xfrm>
            <a:off x="1042988" y="1989138"/>
            <a:ext cx="6858000" cy="4114800"/>
          </a:xfrm>
        </p:spPr>
        <p:txBody>
          <a:bodyPr/>
          <a:lstStyle/>
          <a:p>
            <a:pPr>
              <a:lnSpc>
                <a:spcPct val="90000"/>
              </a:lnSpc>
            </a:pPr>
            <a:r>
              <a:rPr lang="en-GB" sz="2800" dirty="0"/>
              <a:t>Use best software engineering methodology.</a:t>
            </a:r>
          </a:p>
          <a:p>
            <a:pPr>
              <a:lnSpc>
                <a:spcPct val="90000"/>
              </a:lnSpc>
            </a:pPr>
            <a:r>
              <a:rPr lang="en-GB" sz="2800" dirty="0"/>
              <a:t>Describe architecture of system.</a:t>
            </a:r>
          </a:p>
          <a:p>
            <a:pPr>
              <a:lnSpc>
                <a:spcPct val="90000"/>
              </a:lnSpc>
            </a:pPr>
            <a:r>
              <a:rPr lang="en-GB" sz="2800" dirty="0"/>
              <a:t>Describe novel techniques used.</a:t>
            </a:r>
          </a:p>
          <a:p>
            <a:pPr>
              <a:lnSpc>
                <a:spcPct val="90000"/>
              </a:lnSpc>
            </a:pPr>
            <a:r>
              <a:rPr lang="en-GB" sz="2800" dirty="0"/>
              <a:t>Justify main design decisions.</a:t>
            </a:r>
          </a:p>
          <a:p>
            <a:pPr>
              <a:lnSpc>
                <a:spcPct val="90000"/>
              </a:lnSpc>
            </a:pPr>
            <a:r>
              <a:rPr lang="en-GB" sz="2800" dirty="0"/>
              <a:t>Use diagrams, pseudo-algorithms, formulae, as appropriate.</a:t>
            </a:r>
          </a:p>
          <a:p>
            <a:pPr>
              <a:lnSpc>
                <a:spcPct val="90000"/>
              </a:lnSpc>
            </a:pPr>
            <a:r>
              <a:rPr lang="en-GB" sz="2800" dirty="0"/>
              <a:t>A running example can be helpful.</a:t>
            </a:r>
          </a:p>
          <a:p>
            <a:pPr>
              <a:lnSpc>
                <a:spcPct val="90000"/>
              </a:lnSpc>
            </a:pPr>
            <a:r>
              <a:rPr lang="en-GB" sz="2800" dirty="0"/>
              <a:t>Describe a typical use case.</a:t>
            </a:r>
          </a:p>
        </p:txBody>
      </p:sp>
    </p:spTree>
    <p:extLst>
      <p:ext uri="{BB962C8B-B14F-4D97-AF65-F5344CB8AC3E}">
        <p14:creationId xmlns:p14="http://schemas.microsoft.com/office/powerpoint/2010/main" val="15682197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633F450-24BD-4B51-BA5F-4D8749C9B4AD}" type="datetime5">
              <a:rPr lang="en-GB"/>
              <a:pPr/>
              <a:t>30-Nov-16</a:t>
            </a:fld>
            <a:endParaRPr lang="en-GB"/>
          </a:p>
        </p:txBody>
      </p:sp>
      <p:sp>
        <p:nvSpPr>
          <p:cNvPr id="5" name="Slide Number Placeholder 5"/>
          <p:cNvSpPr>
            <a:spLocks noGrp="1"/>
          </p:cNvSpPr>
          <p:nvPr>
            <p:ph type="sldNum" sz="quarter" idx="12"/>
          </p:nvPr>
        </p:nvSpPr>
        <p:spPr/>
        <p:txBody>
          <a:bodyPr/>
          <a:lstStyle/>
          <a:p>
            <a:fld id="{C450BA05-F190-4FC4-B834-CC4C7328CD49}" type="slidenum">
              <a:rPr lang="en-GB"/>
              <a:pPr/>
              <a:t>26</a:t>
            </a:fld>
            <a:endParaRPr lang="en-GB"/>
          </a:p>
        </p:txBody>
      </p:sp>
      <p:sp>
        <p:nvSpPr>
          <p:cNvPr id="50178" name="Rectangle 2"/>
          <p:cNvSpPr>
            <a:spLocks noGrp="1" noChangeArrowheads="1"/>
          </p:cNvSpPr>
          <p:nvPr>
            <p:ph type="title"/>
          </p:nvPr>
        </p:nvSpPr>
        <p:spPr/>
        <p:txBody>
          <a:bodyPr/>
          <a:lstStyle/>
          <a:p>
            <a:r>
              <a:rPr lang="en-GB" dirty="0"/>
              <a:t>System Implementation</a:t>
            </a:r>
          </a:p>
        </p:txBody>
      </p:sp>
      <p:sp>
        <p:nvSpPr>
          <p:cNvPr id="50179" name="Rectangle 3"/>
          <p:cNvSpPr>
            <a:spLocks noGrp="1" noChangeArrowheads="1"/>
          </p:cNvSpPr>
          <p:nvPr>
            <p:ph type="body" idx="1"/>
          </p:nvPr>
        </p:nvSpPr>
        <p:spPr>
          <a:xfrm>
            <a:off x="685800" y="2133600"/>
            <a:ext cx="7772400" cy="4114800"/>
          </a:xfrm>
        </p:spPr>
        <p:txBody>
          <a:bodyPr/>
          <a:lstStyle/>
          <a:p>
            <a:pPr>
              <a:lnSpc>
                <a:spcPct val="90000"/>
              </a:lnSpc>
            </a:pPr>
            <a:r>
              <a:rPr lang="en-GB"/>
              <a:t>Justify implementation decisions:</a:t>
            </a:r>
          </a:p>
          <a:p>
            <a:pPr lvl="1">
              <a:lnSpc>
                <a:spcPct val="90000"/>
              </a:lnSpc>
            </a:pPr>
            <a:r>
              <a:rPr lang="en-GB"/>
              <a:t>Choice of implementation language(s), hardware, etc. </a:t>
            </a:r>
          </a:p>
          <a:p>
            <a:pPr lvl="1">
              <a:lnSpc>
                <a:spcPct val="90000"/>
              </a:lnSpc>
            </a:pPr>
            <a:r>
              <a:rPr lang="en-GB"/>
              <a:t>Pragmatic deviations from specification.</a:t>
            </a:r>
          </a:p>
          <a:p>
            <a:pPr>
              <a:lnSpc>
                <a:spcPct val="90000"/>
              </a:lnSpc>
            </a:pPr>
            <a:r>
              <a:rPr lang="en-GB" i="1"/>
              <a:t>Don’t</a:t>
            </a:r>
            <a:r>
              <a:rPr lang="en-GB"/>
              <a:t> give history of development.</a:t>
            </a:r>
          </a:p>
          <a:p>
            <a:pPr>
              <a:lnSpc>
                <a:spcPct val="90000"/>
              </a:lnSpc>
            </a:pPr>
            <a:r>
              <a:rPr lang="en-GB"/>
              <a:t>Illustrate with screen dumps, sample code, trace of runs, as appropriate.</a:t>
            </a:r>
          </a:p>
          <a:p>
            <a:pPr>
              <a:lnSpc>
                <a:spcPct val="90000"/>
              </a:lnSpc>
            </a:pPr>
            <a:r>
              <a:rPr lang="en-GB"/>
              <a:t>Note any limitations, bugs, etc.</a:t>
            </a:r>
          </a:p>
        </p:txBody>
      </p:sp>
    </p:spTree>
    <p:extLst>
      <p:ext uri="{BB962C8B-B14F-4D97-AF65-F5344CB8AC3E}">
        <p14:creationId xmlns:p14="http://schemas.microsoft.com/office/powerpoint/2010/main" val="14715802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A533045-D53F-462C-A420-74152C0CF2F4}" type="datetime5">
              <a:rPr lang="en-GB"/>
              <a:pPr/>
              <a:t>30-Nov-16</a:t>
            </a:fld>
            <a:endParaRPr lang="en-GB"/>
          </a:p>
        </p:txBody>
      </p:sp>
      <p:sp>
        <p:nvSpPr>
          <p:cNvPr id="5" name="Slide Number Placeholder 5"/>
          <p:cNvSpPr>
            <a:spLocks noGrp="1"/>
          </p:cNvSpPr>
          <p:nvPr>
            <p:ph type="sldNum" sz="quarter" idx="12"/>
          </p:nvPr>
        </p:nvSpPr>
        <p:spPr/>
        <p:txBody>
          <a:bodyPr/>
          <a:lstStyle/>
          <a:p>
            <a:fld id="{8798F7BC-0C7C-4BE3-A544-557BBFB41619}" type="slidenum">
              <a:rPr lang="en-GB"/>
              <a:pPr/>
              <a:t>27</a:t>
            </a:fld>
            <a:endParaRPr lang="en-GB"/>
          </a:p>
        </p:txBody>
      </p:sp>
      <p:sp>
        <p:nvSpPr>
          <p:cNvPr id="51202" name="Rectangle 2"/>
          <p:cNvSpPr>
            <a:spLocks noGrp="1" noChangeArrowheads="1"/>
          </p:cNvSpPr>
          <p:nvPr>
            <p:ph type="title"/>
          </p:nvPr>
        </p:nvSpPr>
        <p:spPr>
          <a:xfrm>
            <a:off x="685800" y="549275"/>
            <a:ext cx="7772400" cy="1143000"/>
          </a:xfrm>
        </p:spPr>
        <p:txBody>
          <a:bodyPr/>
          <a:lstStyle/>
          <a:p>
            <a:r>
              <a:rPr lang="en-GB"/>
              <a:t>Evaluation of System 1</a:t>
            </a:r>
          </a:p>
        </p:txBody>
      </p:sp>
      <p:sp>
        <p:nvSpPr>
          <p:cNvPr id="51203" name="Rectangle 3"/>
          <p:cNvSpPr>
            <a:spLocks noGrp="1" noChangeArrowheads="1"/>
          </p:cNvSpPr>
          <p:nvPr>
            <p:ph type="body" idx="1"/>
          </p:nvPr>
        </p:nvSpPr>
        <p:spPr>
          <a:xfrm>
            <a:off x="684213" y="2084388"/>
            <a:ext cx="8064500" cy="4800600"/>
          </a:xfrm>
        </p:spPr>
        <p:txBody>
          <a:bodyPr/>
          <a:lstStyle/>
          <a:p>
            <a:r>
              <a:rPr lang="en-GB" sz="2800"/>
              <a:t>Need representative test set.</a:t>
            </a:r>
          </a:p>
          <a:p>
            <a:pPr lvl="1"/>
            <a:r>
              <a:rPr lang="en-GB"/>
              <a:t>Different from development set. </a:t>
            </a:r>
          </a:p>
          <a:p>
            <a:pPr lvl="1"/>
            <a:r>
              <a:rPr lang="en-GB"/>
              <a:t>Cover all types and sizes of inputs.</a:t>
            </a:r>
          </a:p>
          <a:p>
            <a:r>
              <a:rPr lang="en-GB" sz="2800"/>
              <a:t>Show that results support hypothesis.</a:t>
            </a:r>
          </a:p>
          <a:p>
            <a:pPr lvl="1"/>
            <a:r>
              <a:rPr lang="en-GB"/>
              <a:t>Not due to another cause.</a:t>
            </a:r>
          </a:p>
          <a:p>
            <a:pPr lvl="1"/>
            <a:r>
              <a:rPr lang="en-GB"/>
              <a:t>Compared systems should have one difference …</a:t>
            </a:r>
          </a:p>
          <a:p>
            <a:pPr lvl="1"/>
            <a:r>
              <a:rPr lang="en-GB"/>
              <a:t>…. or compare internal processing. </a:t>
            </a:r>
          </a:p>
          <a:p>
            <a:endParaRPr lang="en-GB"/>
          </a:p>
        </p:txBody>
      </p:sp>
    </p:spTree>
    <p:extLst>
      <p:ext uri="{BB962C8B-B14F-4D97-AF65-F5344CB8AC3E}">
        <p14:creationId xmlns:p14="http://schemas.microsoft.com/office/powerpoint/2010/main" val="30974472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752E342-551E-428E-AA11-D989063911CA}" type="datetime5">
              <a:rPr lang="en-GB"/>
              <a:pPr/>
              <a:t>30-Nov-16</a:t>
            </a:fld>
            <a:endParaRPr lang="en-GB"/>
          </a:p>
        </p:txBody>
      </p:sp>
      <p:sp>
        <p:nvSpPr>
          <p:cNvPr id="5" name="Slide Number Placeholder 5"/>
          <p:cNvSpPr>
            <a:spLocks noGrp="1"/>
          </p:cNvSpPr>
          <p:nvPr>
            <p:ph type="sldNum" sz="quarter" idx="12"/>
          </p:nvPr>
        </p:nvSpPr>
        <p:spPr/>
        <p:txBody>
          <a:bodyPr/>
          <a:lstStyle/>
          <a:p>
            <a:fld id="{878081EF-74A8-44B3-947A-8097EA6D6A5C}" type="slidenum">
              <a:rPr lang="en-GB"/>
              <a:pPr/>
              <a:t>28</a:t>
            </a:fld>
            <a:endParaRPr lang="en-GB"/>
          </a:p>
        </p:txBody>
      </p:sp>
      <p:sp>
        <p:nvSpPr>
          <p:cNvPr id="99330" name="Rectangle 2"/>
          <p:cNvSpPr>
            <a:spLocks noGrp="1" noChangeArrowheads="1"/>
          </p:cNvSpPr>
          <p:nvPr>
            <p:ph type="title"/>
          </p:nvPr>
        </p:nvSpPr>
        <p:spPr/>
        <p:txBody>
          <a:bodyPr/>
          <a:lstStyle/>
          <a:p>
            <a:r>
              <a:rPr lang="en-GB"/>
              <a:t>Evaluation of System 2</a:t>
            </a:r>
            <a:endParaRPr lang="en-US"/>
          </a:p>
        </p:txBody>
      </p:sp>
      <p:sp>
        <p:nvSpPr>
          <p:cNvPr id="99331" name="Rectangle 3"/>
          <p:cNvSpPr>
            <a:spLocks noGrp="1" noChangeArrowheads="1"/>
          </p:cNvSpPr>
          <p:nvPr>
            <p:ph type="body" idx="1"/>
          </p:nvPr>
        </p:nvSpPr>
        <p:spPr>
          <a:xfrm>
            <a:off x="685800" y="2409825"/>
            <a:ext cx="7772400" cy="4114800"/>
          </a:xfrm>
        </p:spPr>
        <p:txBody>
          <a:bodyPr/>
          <a:lstStyle/>
          <a:p>
            <a:r>
              <a:rPr lang="en-GB" sz="2800"/>
              <a:t>Have both overview and in-depth analysis.</a:t>
            </a:r>
          </a:p>
          <a:p>
            <a:pPr lvl="1"/>
            <a:r>
              <a:rPr lang="en-GB"/>
              <a:t>Give worked example(s).</a:t>
            </a:r>
          </a:p>
          <a:p>
            <a:pPr lvl="1"/>
            <a:r>
              <a:rPr lang="en-GB"/>
              <a:t>Display experimental results graphically, whenever possible.</a:t>
            </a:r>
          </a:p>
          <a:p>
            <a:pPr lvl="1"/>
            <a:r>
              <a:rPr lang="en-GB"/>
              <a:t>Use statistical analysis, if appropriate.</a:t>
            </a:r>
          </a:p>
          <a:p>
            <a:pPr lvl="1"/>
            <a:r>
              <a:rPr lang="en-GB"/>
              <a:t>Full experimental evidence in appendix or web page.</a:t>
            </a:r>
          </a:p>
          <a:p>
            <a:pPr lvl="2"/>
            <a:r>
              <a:rPr lang="en-GB"/>
              <a:t>Ensure remains accessible.</a:t>
            </a:r>
            <a:endParaRPr lang="en-US"/>
          </a:p>
        </p:txBody>
      </p:sp>
    </p:spTree>
    <p:extLst>
      <p:ext uri="{BB962C8B-B14F-4D97-AF65-F5344CB8AC3E}">
        <p14:creationId xmlns:p14="http://schemas.microsoft.com/office/powerpoint/2010/main" val="2694092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5A0C0C0-4733-43AF-B72E-6DE087F93090}" type="datetime5">
              <a:rPr lang="en-GB"/>
              <a:pPr/>
              <a:t>30-Nov-16</a:t>
            </a:fld>
            <a:endParaRPr lang="en-GB"/>
          </a:p>
        </p:txBody>
      </p:sp>
      <p:sp>
        <p:nvSpPr>
          <p:cNvPr id="5" name="Slide Number Placeholder 5"/>
          <p:cNvSpPr>
            <a:spLocks noGrp="1"/>
          </p:cNvSpPr>
          <p:nvPr>
            <p:ph type="sldNum" sz="quarter" idx="12"/>
          </p:nvPr>
        </p:nvSpPr>
        <p:spPr/>
        <p:txBody>
          <a:bodyPr/>
          <a:lstStyle/>
          <a:p>
            <a:fld id="{ACE9BF53-1E96-4E00-A0AC-C4F68CB33B4D}" type="slidenum">
              <a:rPr lang="en-GB"/>
              <a:pPr/>
              <a:t>29</a:t>
            </a:fld>
            <a:endParaRPr lang="en-GB"/>
          </a:p>
        </p:txBody>
      </p:sp>
      <p:sp>
        <p:nvSpPr>
          <p:cNvPr id="52226" name="Rectangle 2"/>
          <p:cNvSpPr>
            <a:spLocks noGrp="1" noChangeArrowheads="1"/>
          </p:cNvSpPr>
          <p:nvPr>
            <p:ph type="title"/>
          </p:nvPr>
        </p:nvSpPr>
        <p:spPr/>
        <p:txBody>
          <a:bodyPr/>
          <a:lstStyle/>
          <a:p>
            <a:r>
              <a:rPr lang="en-GB"/>
              <a:t>Theoretical Material</a:t>
            </a:r>
          </a:p>
        </p:txBody>
      </p:sp>
      <p:sp>
        <p:nvSpPr>
          <p:cNvPr id="52227" name="Rectangle 3"/>
          <p:cNvSpPr>
            <a:spLocks noGrp="1" noChangeArrowheads="1"/>
          </p:cNvSpPr>
          <p:nvPr>
            <p:ph type="body" idx="1"/>
          </p:nvPr>
        </p:nvSpPr>
        <p:spPr>
          <a:xfrm>
            <a:off x="685800" y="2133600"/>
            <a:ext cx="7772400" cy="4114800"/>
          </a:xfrm>
        </p:spPr>
        <p:txBody>
          <a:bodyPr/>
          <a:lstStyle/>
          <a:p>
            <a:pPr>
              <a:lnSpc>
                <a:spcPct val="80000"/>
              </a:lnSpc>
            </a:pPr>
            <a:r>
              <a:rPr lang="en-GB" sz="2800" dirty="0"/>
              <a:t>Use methodology of mathematics.</a:t>
            </a:r>
          </a:p>
          <a:p>
            <a:pPr>
              <a:lnSpc>
                <a:spcPct val="80000"/>
              </a:lnSpc>
            </a:pPr>
            <a:r>
              <a:rPr lang="en-GB" sz="2800" dirty="0"/>
              <a:t>Hypothesis is theorem; evidence is proof. </a:t>
            </a:r>
          </a:p>
          <a:p>
            <a:pPr>
              <a:lnSpc>
                <a:spcPct val="80000"/>
              </a:lnSpc>
            </a:pPr>
            <a:r>
              <a:rPr lang="en-GB" sz="2800" dirty="0"/>
              <a:t>Formally define all terms.</a:t>
            </a:r>
          </a:p>
          <a:p>
            <a:pPr lvl="1">
              <a:lnSpc>
                <a:spcPct val="80000"/>
              </a:lnSpc>
            </a:pPr>
            <a:r>
              <a:rPr lang="en-GB" sz="2400" dirty="0"/>
              <a:t>Ensure definitions capture intended meaning. </a:t>
            </a:r>
          </a:p>
          <a:p>
            <a:pPr>
              <a:lnSpc>
                <a:spcPct val="80000"/>
              </a:lnSpc>
            </a:pPr>
            <a:r>
              <a:rPr lang="en-GB" sz="2800" dirty="0"/>
              <a:t>Ensure theorems state assumptions.</a:t>
            </a:r>
          </a:p>
          <a:p>
            <a:pPr lvl="1">
              <a:lnSpc>
                <a:spcPct val="80000"/>
              </a:lnSpc>
            </a:pPr>
            <a:r>
              <a:rPr lang="en-GB" sz="2400" dirty="0"/>
              <a:t>Motivate theorems and explain their significance.</a:t>
            </a:r>
          </a:p>
          <a:p>
            <a:pPr>
              <a:lnSpc>
                <a:spcPct val="80000"/>
              </a:lnSpc>
            </a:pPr>
            <a:r>
              <a:rPr lang="en-GB" sz="2800" dirty="0"/>
              <a:t>Give proof outlines:</a:t>
            </a:r>
          </a:p>
          <a:p>
            <a:pPr lvl="1">
              <a:lnSpc>
                <a:spcPct val="80000"/>
              </a:lnSpc>
            </a:pPr>
            <a:r>
              <a:rPr lang="en-GB" sz="2400" dirty="0"/>
              <a:t>Sufficient for reader to reconstruct proof;</a:t>
            </a:r>
          </a:p>
          <a:p>
            <a:pPr lvl="1">
              <a:lnSpc>
                <a:spcPct val="80000"/>
              </a:lnSpc>
            </a:pPr>
            <a:r>
              <a:rPr lang="en-GB" sz="2400" dirty="0"/>
              <a:t>Detail in appendix or via web page;</a:t>
            </a:r>
          </a:p>
          <a:p>
            <a:pPr lvl="1">
              <a:lnSpc>
                <a:spcPct val="80000"/>
              </a:lnSpc>
            </a:pPr>
            <a:r>
              <a:rPr lang="en-US" sz="2400" dirty="0"/>
              <a:t>Consider using mechanized theorem prover.</a:t>
            </a:r>
            <a:endParaRPr lang="en-GB" sz="2400" dirty="0"/>
          </a:p>
        </p:txBody>
      </p:sp>
    </p:spTree>
    <p:extLst>
      <p:ext uri="{BB962C8B-B14F-4D97-AF65-F5344CB8AC3E}">
        <p14:creationId xmlns:p14="http://schemas.microsoft.com/office/powerpoint/2010/main" val="1595356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2"/>
          <p:cNvSpPr>
            <a:spLocks noGrp="1"/>
          </p:cNvSpPr>
          <p:nvPr>
            <p:ph type="dt" sz="half" idx="10"/>
          </p:nvPr>
        </p:nvSpPr>
        <p:spPr/>
        <p:txBody>
          <a:bodyPr/>
          <a:lstStyle/>
          <a:p>
            <a:fld id="{3BE3B59A-758A-4747-9873-D41833D372C8}" type="datetime5">
              <a:rPr lang="en-GB"/>
              <a:pPr/>
              <a:t>30-Nov-16</a:t>
            </a:fld>
            <a:endParaRPr lang="en-GB"/>
          </a:p>
        </p:txBody>
      </p:sp>
      <p:sp>
        <p:nvSpPr>
          <p:cNvPr id="5" name="Slide Number Placeholder 4"/>
          <p:cNvSpPr>
            <a:spLocks noGrp="1"/>
          </p:cNvSpPr>
          <p:nvPr>
            <p:ph type="sldNum" sz="quarter" idx="12"/>
          </p:nvPr>
        </p:nvSpPr>
        <p:spPr/>
        <p:txBody>
          <a:bodyPr/>
          <a:lstStyle/>
          <a:p>
            <a:fld id="{D9B22C74-BCC3-4805-A7B7-F2627D17EFCF}" type="slidenum">
              <a:rPr lang="en-GB"/>
              <a:pPr/>
              <a:t>3</a:t>
            </a:fld>
            <a:endParaRPr lang="en-GB"/>
          </a:p>
        </p:txBody>
      </p:sp>
      <p:sp>
        <p:nvSpPr>
          <p:cNvPr id="78850" name="Rectangle 2"/>
          <p:cNvSpPr>
            <a:spLocks noGrp="1" noChangeArrowheads="1"/>
          </p:cNvSpPr>
          <p:nvPr>
            <p:ph type="title"/>
          </p:nvPr>
        </p:nvSpPr>
        <p:spPr/>
        <p:txBody>
          <a:bodyPr/>
          <a:lstStyle/>
          <a:p>
            <a:r>
              <a:rPr lang="en-GB" dirty="0"/>
              <a:t>1: Publishing Research</a:t>
            </a:r>
          </a:p>
        </p:txBody>
      </p:sp>
      <p:pic>
        <p:nvPicPr>
          <p:cNvPr id="78852" name="Picture 4" descr="researc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676400"/>
            <a:ext cx="5729288" cy="45529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2F93090-FF04-4AB2-AED6-2CDC1AE67531}" type="datetime5">
              <a:rPr lang="en-GB"/>
              <a:pPr/>
              <a:t>30-Nov-16</a:t>
            </a:fld>
            <a:endParaRPr lang="en-GB"/>
          </a:p>
        </p:txBody>
      </p:sp>
      <p:sp>
        <p:nvSpPr>
          <p:cNvPr id="5" name="Slide Number Placeholder 5"/>
          <p:cNvSpPr>
            <a:spLocks noGrp="1"/>
          </p:cNvSpPr>
          <p:nvPr>
            <p:ph type="sldNum" sz="quarter" idx="12"/>
          </p:nvPr>
        </p:nvSpPr>
        <p:spPr/>
        <p:txBody>
          <a:bodyPr/>
          <a:lstStyle/>
          <a:p>
            <a:fld id="{084162D9-F393-4A0C-92C1-B2912DDEED4A}" type="slidenum">
              <a:rPr lang="en-GB"/>
              <a:pPr/>
              <a:t>30</a:t>
            </a:fld>
            <a:endParaRPr lang="en-GB"/>
          </a:p>
        </p:txBody>
      </p:sp>
      <p:sp>
        <p:nvSpPr>
          <p:cNvPr id="53250" name="Rectangle 2"/>
          <p:cNvSpPr>
            <a:spLocks noGrp="1" noChangeArrowheads="1"/>
          </p:cNvSpPr>
          <p:nvPr>
            <p:ph type="title"/>
          </p:nvPr>
        </p:nvSpPr>
        <p:spPr/>
        <p:txBody>
          <a:bodyPr/>
          <a:lstStyle/>
          <a:p>
            <a:r>
              <a:rPr lang="en-GB"/>
              <a:t>Cognitive Science</a:t>
            </a:r>
          </a:p>
        </p:txBody>
      </p:sp>
      <p:sp>
        <p:nvSpPr>
          <p:cNvPr id="53251" name="Rectangle 3"/>
          <p:cNvSpPr>
            <a:spLocks noGrp="1" noChangeArrowheads="1"/>
          </p:cNvSpPr>
          <p:nvPr>
            <p:ph type="body" idx="1"/>
          </p:nvPr>
        </p:nvSpPr>
        <p:spPr>
          <a:xfrm>
            <a:off x="685800" y="2057400"/>
            <a:ext cx="7772400" cy="4114800"/>
          </a:xfrm>
        </p:spPr>
        <p:txBody>
          <a:bodyPr/>
          <a:lstStyle/>
          <a:p>
            <a:r>
              <a:rPr lang="en-GB"/>
              <a:t>Describe computational model, </a:t>
            </a:r>
          </a:p>
          <a:p>
            <a:pPr lvl="1"/>
            <a:r>
              <a:rPr lang="en-GB"/>
              <a:t>as for system description.</a:t>
            </a:r>
          </a:p>
          <a:p>
            <a:r>
              <a:rPr lang="en-GB"/>
              <a:t>Experiment will show model supports hypothesis. </a:t>
            </a:r>
          </a:p>
          <a:p>
            <a:r>
              <a:rPr lang="en-GB"/>
              <a:t>Justify experimental design.</a:t>
            </a:r>
          </a:p>
          <a:p>
            <a:r>
              <a:rPr lang="en-GB"/>
              <a:t>Presentation of results similar to system evaluation. </a:t>
            </a:r>
          </a:p>
        </p:txBody>
      </p:sp>
    </p:spTree>
    <p:extLst>
      <p:ext uri="{BB962C8B-B14F-4D97-AF65-F5344CB8AC3E}">
        <p14:creationId xmlns:p14="http://schemas.microsoft.com/office/powerpoint/2010/main" val="41099565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EF911B6-F2A9-4E9C-8DEF-708C1C4575E2}" type="datetime5">
              <a:rPr lang="en-GB"/>
              <a:pPr/>
              <a:t>30-Nov-16</a:t>
            </a:fld>
            <a:endParaRPr lang="en-GB"/>
          </a:p>
        </p:txBody>
      </p:sp>
      <p:sp>
        <p:nvSpPr>
          <p:cNvPr id="5" name="Slide Number Placeholder 5"/>
          <p:cNvSpPr>
            <a:spLocks noGrp="1"/>
          </p:cNvSpPr>
          <p:nvPr>
            <p:ph type="sldNum" sz="quarter" idx="12"/>
          </p:nvPr>
        </p:nvSpPr>
        <p:spPr/>
        <p:txBody>
          <a:bodyPr/>
          <a:lstStyle/>
          <a:p>
            <a:fld id="{45AC2E73-2AE8-48DB-9730-FC1539CC8459}" type="slidenum">
              <a:rPr lang="en-GB"/>
              <a:pPr/>
              <a:t>31</a:t>
            </a:fld>
            <a:endParaRPr lang="en-GB"/>
          </a:p>
        </p:txBody>
      </p:sp>
      <p:sp>
        <p:nvSpPr>
          <p:cNvPr id="54274" name="Rectangle 1026"/>
          <p:cNvSpPr>
            <a:spLocks noGrp="1" noChangeArrowheads="1"/>
          </p:cNvSpPr>
          <p:nvPr>
            <p:ph type="title"/>
          </p:nvPr>
        </p:nvSpPr>
        <p:spPr/>
        <p:txBody>
          <a:bodyPr/>
          <a:lstStyle/>
          <a:p>
            <a:r>
              <a:rPr lang="en-GB"/>
              <a:t>Related Work</a:t>
            </a:r>
          </a:p>
        </p:txBody>
      </p:sp>
      <p:sp>
        <p:nvSpPr>
          <p:cNvPr id="54275" name="Rectangle 1027"/>
          <p:cNvSpPr>
            <a:spLocks noGrp="1" noChangeArrowheads="1"/>
          </p:cNvSpPr>
          <p:nvPr>
            <p:ph type="body" idx="1"/>
          </p:nvPr>
        </p:nvSpPr>
        <p:spPr>
          <a:xfrm>
            <a:off x="903288" y="2205038"/>
            <a:ext cx="7772400" cy="3962400"/>
          </a:xfrm>
        </p:spPr>
        <p:txBody>
          <a:bodyPr/>
          <a:lstStyle/>
          <a:p>
            <a:r>
              <a:rPr lang="en-GB" sz="2800" dirty="0"/>
              <a:t>Part of evaluation:</a:t>
            </a:r>
          </a:p>
          <a:p>
            <a:pPr lvl="1"/>
            <a:r>
              <a:rPr lang="en-GB" sz="2400" dirty="0"/>
              <a:t>Show key differences to rival work.</a:t>
            </a:r>
          </a:p>
          <a:p>
            <a:r>
              <a:rPr lang="en-GB" sz="2800" dirty="0"/>
              <a:t>Deep and narrow:</a:t>
            </a:r>
          </a:p>
          <a:p>
            <a:pPr lvl="1"/>
            <a:r>
              <a:rPr lang="en-GB" sz="2400" dirty="0"/>
              <a:t>Focus on points of difference.</a:t>
            </a:r>
          </a:p>
          <a:p>
            <a:r>
              <a:rPr lang="en-GB" sz="2800" dirty="0"/>
              <a:t>Link comparison to hypothesis:</a:t>
            </a:r>
          </a:p>
          <a:p>
            <a:pPr lvl="1"/>
            <a:r>
              <a:rPr lang="en-GB" sz="2400" dirty="0"/>
              <a:t>i.e. show differences on chosen dimensions.</a:t>
            </a:r>
          </a:p>
          <a:p>
            <a:pPr lvl="1"/>
            <a:r>
              <a:rPr lang="en-GB" sz="2400" dirty="0"/>
              <a:t>NB – rival may be better on other dimensions – own up to this.</a:t>
            </a:r>
          </a:p>
        </p:txBody>
      </p:sp>
    </p:spTree>
    <p:extLst>
      <p:ext uri="{BB962C8B-B14F-4D97-AF65-F5344CB8AC3E}">
        <p14:creationId xmlns:p14="http://schemas.microsoft.com/office/powerpoint/2010/main" val="4690373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76727AA-18A0-4A5B-9F53-1535B4BCF732}" type="datetime5">
              <a:rPr lang="en-GB"/>
              <a:pPr/>
              <a:t>30-Nov-16</a:t>
            </a:fld>
            <a:endParaRPr lang="en-GB"/>
          </a:p>
        </p:txBody>
      </p:sp>
      <p:sp>
        <p:nvSpPr>
          <p:cNvPr id="5" name="Slide Number Placeholder 5"/>
          <p:cNvSpPr>
            <a:spLocks noGrp="1"/>
          </p:cNvSpPr>
          <p:nvPr>
            <p:ph type="sldNum" sz="quarter" idx="12"/>
          </p:nvPr>
        </p:nvSpPr>
        <p:spPr/>
        <p:txBody>
          <a:bodyPr/>
          <a:lstStyle/>
          <a:p>
            <a:fld id="{B5151C47-E6E6-4798-BFD9-539399FA8FF4}" type="slidenum">
              <a:rPr lang="en-GB"/>
              <a:pPr/>
              <a:t>32</a:t>
            </a:fld>
            <a:endParaRPr lang="en-GB"/>
          </a:p>
        </p:txBody>
      </p:sp>
      <p:sp>
        <p:nvSpPr>
          <p:cNvPr id="55298" name="Rectangle 2"/>
          <p:cNvSpPr>
            <a:spLocks noGrp="1" noChangeArrowheads="1"/>
          </p:cNvSpPr>
          <p:nvPr>
            <p:ph type="title"/>
          </p:nvPr>
        </p:nvSpPr>
        <p:spPr/>
        <p:txBody>
          <a:bodyPr/>
          <a:lstStyle/>
          <a:p>
            <a:r>
              <a:rPr lang="en-GB"/>
              <a:t>Further Work</a:t>
            </a:r>
          </a:p>
        </p:txBody>
      </p:sp>
      <p:sp>
        <p:nvSpPr>
          <p:cNvPr id="55299" name="Rectangle 3"/>
          <p:cNvSpPr>
            <a:spLocks noGrp="1" noChangeArrowheads="1"/>
          </p:cNvSpPr>
          <p:nvPr>
            <p:ph type="body" idx="1"/>
          </p:nvPr>
        </p:nvSpPr>
        <p:spPr>
          <a:xfrm>
            <a:off x="466725" y="1916113"/>
            <a:ext cx="8353425" cy="4471987"/>
          </a:xfrm>
        </p:spPr>
        <p:txBody>
          <a:bodyPr/>
          <a:lstStyle/>
          <a:p>
            <a:r>
              <a:rPr lang="en-GB"/>
              <a:t>What you did not have time to do. </a:t>
            </a:r>
          </a:p>
          <a:p>
            <a:pPr lvl="1"/>
            <a:r>
              <a:rPr lang="en-GB"/>
              <a:t>Suggest open problems.</a:t>
            </a:r>
          </a:p>
          <a:p>
            <a:r>
              <a:rPr lang="en-GB"/>
              <a:t>Include any limitations previously identified. </a:t>
            </a:r>
          </a:p>
          <a:p>
            <a:r>
              <a:rPr lang="en-GB"/>
              <a:t>Be imaginative/inspirational:</a:t>
            </a:r>
          </a:p>
          <a:p>
            <a:pPr lvl="1"/>
            <a:r>
              <a:rPr lang="en-GB"/>
              <a:t>No need to give details.</a:t>
            </a:r>
          </a:p>
          <a:p>
            <a:r>
              <a:rPr lang="en-GB"/>
              <a:t>Source of ideas for future projects:</a:t>
            </a:r>
          </a:p>
          <a:p>
            <a:pPr lvl="1"/>
            <a:r>
              <a:rPr lang="en-GB"/>
              <a:t>Both yours and other researchers’.</a:t>
            </a:r>
          </a:p>
        </p:txBody>
      </p:sp>
    </p:spTree>
    <p:extLst>
      <p:ext uri="{BB962C8B-B14F-4D97-AF65-F5344CB8AC3E}">
        <p14:creationId xmlns:p14="http://schemas.microsoft.com/office/powerpoint/2010/main" val="31211338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B123D22-3AD3-4A54-A9EC-A7BFA61BFE66}" type="datetime5">
              <a:rPr lang="en-GB"/>
              <a:pPr/>
              <a:t>30-Nov-16</a:t>
            </a:fld>
            <a:endParaRPr lang="en-GB"/>
          </a:p>
        </p:txBody>
      </p:sp>
      <p:sp>
        <p:nvSpPr>
          <p:cNvPr id="5" name="Slide Number Placeholder 5"/>
          <p:cNvSpPr>
            <a:spLocks noGrp="1"/>
          </p:cNvSpPr>
          <p:nvPr>
            <p:ph type="sldNum" sz="quarter" idx="12"/>
          </p:nvPr>
        </p:nvSpPr>
        <p:spPr/>
        <p:txBody>
          <a:bodyPr/>
          <a:lstStyle/>
          <a:p>
            <a:fld id="{C93F37F0-9F32-4004-ABEC-12B89C2F0290}" type="slidenum">
              <a:rPr lang="en-GB"/>
              <a:pPr/>
              <a:t>33</a:t>
            </a:fld>
            <a:endParaRPr lang="en-GB"/>
          </a:p>
        </p:txBody>
      </p:sp>
      <p:sp>
        <p:nvSpPr>
          <p:cNvPr id="56322" name="Rectangle 2"/>
          <p:cNvSpPr>
            <a:spLocks noGrp="1" noChangeArrowheads="1"/>
          </p:cNvSpPr>
          <p:nvPr>
            <p:ph type="title"/>
          </p:nvPr>
        </p:nvSpPr>
        <p:spPr/>
        <p:txBody>
          <a:bodyPr/>
          <a:lstStyle/>
          <a:p>
            <a:r>
              <a:rPr lang="en-GB"/>
              <a:t>Conclusion</a:t>
            </a:r>
          </a:p>
        </p:txBody>
      </p:sp>
      <p:sp>
        <p:nvSpPr>
          <p:cNvPr id="56323" name="Rectangle 3"/>
          <p:cNvSpPr>
            <a:spLocks noGrp="1" noChangeArrowheads="1"/>
          </p:cNvSpPr>
          <p:nvPr>
            <p:ph type="body" idx="1"/>
          </p:nvPr>
        </p:nvSpPr>
        <p:spPr>
          <a:xfrm>
            <a:off x="685800" y="2060575"/>
            <a:ext cx="8278813" cy="4243388"/>
          </a:xfrm>
        </p:spPr>
        <p:txBody>
          <a:bodyPr/>
          <a:lstStyle/>
          <a:p>
            <a:pPr>
              <a:lnSpc>
                <a:spcPct val="90000"/>
              </a:lnSpc>
            </a:pPr>
            <a:r>
              <a:rPr lang="en-GB" dirty="0"/>
              <a:t>Part of evaluation.</a:t>
            </a:r>
          </a:p>
          <a:p>
            <a:pPr>
              <a:lnSpc>
                <a:spcPct val="90000"/>
              </a:lnSpc>
            </a:pPr>
            <a:r>
              <a:rPr lang="en-GB" dirty="0"/>
              <a:t>Not just summary.</a:t>
            </a:r>
          </a:p>
          <a:p>
            <a:pPr>
              <a:lnSpc>
                <a:spcPct val="90000"/>
              </a:lnSpc>
            </a:pPr>
            <a:r>
              <a:rPr lang="en-GB" dirty="0"/>
              <a:t>Draw together the threads of the argument: </a:t>
            </a:r>
          </a:p>
          <a:p>
            <a:pPr lvl="1">
              <a:lnSpc>
                <a:spcPct val="90000"/>
              </a:lnSpc>
            </a:pPr>
            <a:r>
              <a:rPr lang="en-GB" dirty="0"/>
              <a:t>Hypothesis and evidence;</a:t>
            </a:r>
          </a:p>
          <a:p>
            <a:pPr lvl="1">
              <a:lnSpc>
                <a:spcPct val="90000"/>
              </a:lnSpc>
            </a:pPr>
            <a:r>
              <a:rPr lang="en-GB" dirty="0"/>
              <a:t>Comparison with related work;</a:t>
            </a:r>
          </a:p>
          <a:p>
            <a:pPr lvl="1">
              <a:lnSpc>
                <a:spcPct val="90000"/>
              </a:lnSpc>
            </a:pPr>
            <a:r>
              <a:rPr lang="en-US" dirty="0"/>
              <a:t>Findings and implications.</a:t>
            </a:r>
            <a:endParaRPr lang="en-GB" dirty="0"/>
          </a:p>
          <a:p>
            <a:pPr>
              <a:lnSpc>
                <a:spcPct val="90000"/>
              </a:lnSpc>
            </a:pPr>
            <a:r>
              <a:rPr lang="en-GB" dirty="0"/>
              <a:t>Be honest about strengths and weaknesses of your research.</a:t>
            </a:r>
          </a:p>
        </p:txBody>
      </p:sp>
    </p:spTree>
    <p:extLst>
      <p:ext uri="{BB962C8B-B14F-4D97-AF65-F5344CB8AC3E}">
        <p14:creationId xmlns:p14="http://schemas.microsoft.com/office/powerpoint/2010/main" val="829273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A21BCC5-961C-491F-AE3D-0A2C63302310}" type="datetime5">
              <a:rPr lang="en-GB"/>
              <a:pPr/>
              <a:t>30-Nov-16</a:t>
            </a:fld>
            <a:endParaRPr lang="en-GB"/>
          </a:p>
        </p:txBody>
      </p:sp>
      <p:sp>
        <p:nvSpPr>
          <p:cNvPr id="5" name="Slide Number Placeholder 5"/>
          <p:cNvSpPr>
            <a:spLocks noGrp="1"/>
          </p:cNvSpPr>
          <p:nvPr>
            <p:ph type="sldNum" sz="quarter" idx="12"/>
          </p:nvPr>
        </p:nvSpPr>
        <p:spPr/>
        <p:txBody>
          <a:bodyPr/>
          <a:lstStyle/>
          <a:p>
            <a:fld id="{68C8D4D8-8441-40F6-857F-22F10E135D12}" type="slidenum">
              <a:rPr lang="en-GB"/>
              <a:pPr/>
              <a:t>34</a:t>
            </a:fld>
            <a:endParaRPr lang="en-GB"/>
          </a:p>
        </p:txBody>
      </p:sp>
      <p:sp>
        <p:nvSpPr>
          <p:cNvPr id="58370" name="Rectangle 2"/>
          <p:cNvSpPr>
            <a:spLocks noGrp="1" noChangeArrowheads="1"/>
          </p:cNvSpPr>
          <p:nvPr>
            <p:ph type="title"/>
          </p:nvPr>
        </p:nvSpPr>
        <p:spPr/>
        <p:txBody>
          <a:bodyPr/>
          <a:lstStyle/>
          <a:p>
            <a:r>
              <a:rPr lang="en-GB"/>
              <a:t>References</a:t>
            </a:r>
          </a:p>
        </p:txBody>
      </p:sp>
      <p:sp>
        <p:nvSpPr>
          <p:cNvPr id="58371" name="Rectangle 3"/>
          <p:cNvSpPr>
            <a:spLocks noGrp="1" noChangeArrowheads="1"/>
          </p:cNvSpPr>
          <p:nvPr>
            <p:ph type="body" idx="1"/>
          </p:nvPr>
        </p:nvSpPr>
        <p:spPr>
          <a:xfrm>
            <a:off x="685800" y="2057400"/>
            <a:ext cx="7772400" cy="4114800"/>
          </a:xfrm>
        </p:spPr>
        <p:txBody>
          <a:bodyPr/>
          <a:lstStyle/>
          <a:p>
            <a:r>
              <a:rPr lang="en-GB" sz="2800"/>
              <a:t>Give citations for all literature surveyed. </a:t>
            </a:r>
          </a:p>
          <a:p>
            <a:r>
              <a:rPr lang="en-GB" sz="2800"/>
              <a:t>Give citation to support any unjustified assertion.</a:t>
            </a:r>
          </a:p>
          <a:p>
            <a:r>
              <a:rPr lang="en-GB" sz="2800"/>
              <a:t>1-1 correspondence of references with citations. </a:t>
            </a:r>
          </a:p>
          <a:p>
            <a:r>
              <a:rPr lang="en-GB" sz="2800"/>
              <a:t>Follow house style of publisher:</a:t>
            </a:r>
          </a:p>
          <a:p>
            <a:pPr lvl="1"/>
            <a:r>
              <a:rPr lang="en-GB" sz="2400"/>
              <a:t>Latex’s bibtex can handle most styles.</a:t>
            </a:r>
          </a:p>
          <a:p>
            <a:pPr lvl="1"/>
            <a:r>
              <a:rPr lang="en-GB" sz="2400"/>
              <a:t>And will ensure you provide all required fields. </a:t>
            </a:r>
          </a:p>
        </p:txBody>
      </p:sp>
    </p:spTree>
    <p:extLst>
      <p:ext uri="{BB962C8B-B14F-4D97-AF65-F5344CB8AC3E}">
        <p14:creationId xmlns:p14="http://schemas.microsoft.com/office/powerpoint/2010/main" val="26723093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Bibliographic Tools</a:t>
            </a:r>
            <a:endParaRPr lang="en-GB" dirty="0"/>
          </a:p>
        </p:txBody>
      </p:sp>
      <p:sp>
        <p:nvSpPr>
          <p:cNvPr id="3" name="Content Placeholder 2"/>
          <p:cNvSpPr>
            <a:spLocks noGrp="1"/>
          </p:cNvSpPr>
          <p:nvPr>
            <p:ph idx="1"/>
          </p:nvPr>
        </p:nvSpPr>
        <p:spPr/>
        <p:txBody>
          <a:bodyPr/>
          <a:lstStyle/>
          <a:p>
            <a:r>
              <a:rPr lang="en-US" dirty="0" err="1"/>
              <a:t>Bibtex</a:t>
            </a:r>
            <a:r>
              <a:rPr lang="en-US" dirty="0"/>
              <a:t> </a:t>
            </a:r>
            <a:r>
              <a:rPr lang="en-US" dirty="0" err="1"/>
              <a:t>etc</a:t>
            </a:r>
            <a:r>
              <a:rPr lang="en-US" dirty="0"/>
              <a:t> for managing citations</a:t>
            </a:r>
          </a:p>
          <a:p>
            <a:r>
              <a:rPr lang="en-US" dirty="0"/>
              <a:t>Google Scholar</a:t>
            </a:r>
          </a:p>
          <a:p>
            <a:r>
              <a:rPr lang="en-US" dirty="0"/>
              <a:t>Microsoft Academic Search</a:t>
            </a:r>
          </a:p>
          <a:p>
            <a:r>
              <a:rPr lang="en-US" dirty="0"/>
              <a:t>DBLP (</a:t>
            </a:r>
            <a:r>
              <a:rPr lang="en-US" dirty="0" err="1"/>
              <a:t>CompleteSearch</a:t>
            </a:r>
            <a:r>
              <a:rPr lang="en-US" dirty="0"/>
              <a:t>)</a:t>
            </a:r>
            <a:endParaRPr lang="en-GB" dirty="0"/>
          </a:p>
        </p:txBody>
      </p:sp>
      <p:sp>
        <p:nvSpPr>
          <p:cNvPr id="4" name="Date Placeholder 3"/>
          <p:cNvSpPr>
            <a:spLocks noGrp="1"/>
          </p:cNvSpPr>
          <p:nvPr>
            <p:ph type="dt" sz="half" idx="10"/>
          </p:nvPr>
        </p:nvSpPr>
        <p:spPr/>
        <p:txBody>
          <a:bodyPr/>
          <a:lstStyle/>
          <a:p>
            <a:fld id="{0A75F1D6-DCFF-4651-B6A1-60C3A101237C}" type="datetime5">
              <a:rPr lang="en-GB" smtClean="0"/>
              <a:pPr/>
              <a:t>30-Nov-16</a:t>
            </a:fld>
            <a:endParaRPr lang="en-GB"/>
          </a:p>
        </p:txBody>
      </p:sp>
      <p:sp>
        <p:nvSpPr>
          <p:cNvPr id="5" name="Slide Number Placeholder 4"/>
          <p:cNvSpPr>
            <a:spLocks noGrp="1"/>
          </p:cNvSpPr>
          <p:nvPr>
            <p:ph type="sldNum" sz="quarter" idx="12"/>
          </p:nvPr>
        </p:nvSpPr>
        <p:spPr/>
        <p:txBody>
          <a:bodyPr/>
          <a:lstStyle/>
          <a:p>
            <a:fld id="{C185D016-4EDF-4145-9BFF-1E5DB765BB06}" type="slidenum">
              <a:rPr lang="en-GB" smtClean="0"/>
              <a:pPr/>
              <a:t>35</a:t>
            </a:fld>
            <a:endParaRPr lang="en-GB"/>
          </a:p>
        </p:txBody>
      </p:sp>
      <p:pic>
        <p:nvPicPr>
          <p:cNvPr id="6" name="Picture 5"/>
          <p:cNvPicPr>
            <a:picLocks noChangeAspect="1"/>
          </p:cNvPicPr>
          <p:nvPr/>
        </p:nvPicPr>
        <p:blipFill>
          <a:blip r:embed="rId2"/>
          <a:stretch>
            <a:fillRect/>
          </a:stretch>
        </p:blipFill>
        <p:spPr>
          <a:xfrm>
            <a:off x="971600" y="1426029"/>
            <a:ext cx="8905591" cy="4746171"/>
          </a:xfrm>
          <a:prstGeom prst="rect">
            <a:avLst/>
          </a:prstGeom>
        </p:spPr>
      </p:pic>
    </p:spTree>
    <p:extLst>
      <p:ext uri="{BB962C8B-B14F-4D97-AF65-F5344CB8AC3E}">
        <p14:creationId xmlns:p14="http://schemas.microsoft.com/office/powerpoint/2010/main" val="49617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7834D17-7C6B-42B8-BCC2-B94681B7843B}" type="datetime5">
              <a:rPr lang="en-GB"/>
              <a:pPr/>
              <a:t>30-Nov-16</a:t>
            </a:fld>
            <a:endParaRPr lang="en-GB"/>
          </a:p>
        </p:txBody>
      </p:sp>
      <p:sp>
        <p:nvSpPr>
          <p:cNvPr id="5" name="Slide Number Placeholder 5"/>
          <p:cNvSpPr>
            <a:spLocks noGrp="1"/>
          </p:cNvSpPr>
          <p:nvPr>
            <p:ph type="sldNum" sz="quarter" idx="12"/>
          </p:nvPr>
        </p:nvSpPr>
        <p:spPr/>
        <p:txBody>
          <a:bodyPr/>
          <a:lstStyle/>
          <a:p>
            <a:fld id="{A5474341-4FB4-4DEC-A9BC-23EA54CAFFCC}" type="slidenum">
              <a:rPr lang="en-GB"/>
              <a:pPr/>
              <a:t>36</a:t>
            </a:fld>
            <a:endParaRPr lang="en-GB"/>
          </a:p>
        </p:txBody>
      </p:sp>
      <p:sp>
        <p:nvSpPr>
          <p:cNvPr id="57346" name="Rectangle 2"/>
          <p:cNvSpPr>
            <a:spLocks noGrp="1" noChangeArrowheads="1"/>
          </p:cNvSpPr>
          <p:nvPr>
            <p:ph type="title"/>
          </p:nvPr>
        </p:nvSpPr>
        <p:spPr/>
        <p:txBody>
          <a:bodyPr/>
          <a:lstStyle/>
          <a:p>
            <a:r>
              <a:rPr lang="en-GB"/>
              <a:t>Appendices</a:t>
            </a:r>
          </a:p>
        </p:txBody>
      </p:sp>
      <p:sp>
        <p:nvSpPr>
          <p:cNvPr id="57347" name="Rectangle 3"/>
          <p:cNvSpPr>
            <a:spLocks noGrp="1" noChangeArrowheads="1"/>
          </p:cNvSpPr>
          <p:nvPr>
            <p:ph type="body" idx="1"/>
          </p:nvPr>
        </p:nvSpPr>
        <p:spPr>
          <a:xfrm>
            <a:off x="539750" y="2209800"/>
            <a:ext cx="8604250" cy="3733800"/>
          </a:xfrm>
        </p:spPr>
        <p:txBody>
          <a:bodyPr/>
          <a:lstStyle/>
          <a:p>
            <a:r>
              <a:rPr lang="en-GB" dirty="0"/>
              <a:t>Glossary of technical terms.</a:t>
            </a:r>
          </a:p>
          <a:p>
            <a:r>
              <a:rPr lang="en-GB" dirty="0"/>
              <a:t>Full(</a:t>
            </a:r>
            <a:r>
              <a:rPr lang="en-GB" dirty="0" err="1"/>
              <a:t>er</a:t>
            </a:r>
            <a:r>
              <a:rPr lang="en-GB" dirty="0"/>
              <a:t>) experimental results.</a:t>
            </a:r>
          </a:p>
          <a:p>
            <a:r>
              <a:rPr lang="en-GB" dirty="0"/>
              <a:t>Full(</a:t>
            </a:r>
            <a:r>
              <a:rPr lang="en-GB" dirty="0" err="1"/>
              <a:t>er</a:t>
            </a:r>
            <a:r>
              <a:rPr lang="en-GB" dirty="0"/>
              <a:t>) proofs.</a:t>
            </a:r>
          </a:p>
          <a:p>
            <a:r>
              <a:rPr lang="en-GB" dirty="0"/>
              <a:t>Trace of system in use.</a:t>
            </a:r>
          </a:p>
          <a:p>
            <a:r>
              <a:rPr lang="en-GB" dirty="0"/>
              <a:t>Selected code (but web download better).</a:t>
            </a:r>
          </a:p>
          <a:p>
            <a:pPr>
              <a:buFont typeface="Wingdings" panose="05000000000000000000" pitchFamily="2" charset="2"/>
              <a:buNone/>
            </a:pPr>
            <a:r>
              <a:rPr lang="en-GB" i="1" dirty="0">
                <a:solidFill>
                  <a:srgbClr val="FFFF00"/>
                </a:solidFill>
              </a:rPr>
              <a:t>Can also use web page for detail.</a:t>
            </a:r>
          </a:p>
        </p:txBody>
      </p:sp>
    </p:spTree>
    <p:extLst>
      <p:ext uri="{BB962C8B-B14F-4D97-AF65-F5344CB8AC3E}">
        <p14:creationId xmlns:p14="http://schemas.microsoft.com/office/powerpoint/2010/main" val="13422241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2"/>
          <p:cNvSpPr>
            <a:spLocks noGrp="1"/>
          </p:cNvSpPr>
          <p:nvPr>
            <p:ph type="dt" sz="half" idx="10"/>
          </p:nvPr>
        </p:nvSpPr>
        <p:spPr/>
        <p:txBody>
          <a:bodyPr/>
          <a:lstStyle/>
          <a:p>
            <a:fld id="{F700FE08-1F19-4524-8A15-DB680D006616}" type="datetime5">
              <a:rPr lang="en-GB"/>
              <a:pPr/>
              <a:t>30-Nov-16</a:t>
            </a:fld>
            <a:endParaRPr lang="en-GB"/>
          </a:p>
        </p:txBody>
      </p:sp>
      <p:sp>
        <p:nvSpPr>
          <p:cNvPr id="6" name="Slide Number Placeholder 4"/>
          <p:cNvSpPr>
            <a:spLocks noGrp="1"/>
          </p:cNvSpPr>
          <p:nvPr>
            <p:ph type="sldNum" sz="quarter" idx="12"/>
          </p:nvPr>
        </p:nvSpPr>
        <p:spPr/>
        <p:txBody>
          <a:bodyPr/>
          <a:lstStyle/>
          <a:p>
            <a:fld id="{6C5DDC8C-B6AB-4503-BD0D-0C1B67728B69}" type="slidenum">
              <a:rPr lang="en-GB"/>
              <a:pPr/>
              <a:t>37</a:t>
            </a:fld>
            <a:endParaRPr lang="en-GB"/>
          </a:p>
        </p:txBody>
      </p:sp>
      <p:sp>
        <p:nvSpPr>
          <p:cNvPr id="81922" name="Rectangle 2"/>
          <p:cNvSpPr>
            <a:spLocks noGrp="1" noChangeArrowheads="1"/>
          </p:cNvSpPr>
          <p:nvPr>
            <p:ph type="title"/>
          </p:nvPr>
        </p:nvSpPr>
        <p:spPr/>
        <p:txBody>
          <a:bodyPr/>
          <a:lstStyle/>
          <a:p>
            <a:r>
              <a:rPr lang="en-GB" dirty="0"/>
              <a:t>4: Writing and Submitting Papers</a:t>
            </a:r>
          </a:p>
        </p:txBody>
      </p:sp>
      <p:pic>
        <p:nvPicPr>
          <p:cNvPr id="81925" name="Picture 5" descr="writi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00400" y="2133600"/>
            <a:ext cx="4343400" cy="4340225"/>
          </a:xfrm>
          <a:prstGeom prst="rect">
            <a:avLst/>
          </a:prstGeom>
          <a:noFill/>
          <a:extLst>
            <a:ext uri="{909E8E84-426E-40DD-AFC4-6F175D3DCCD1}">
              <a14:hiddenFill xmlns:a14="http://schemas.microsoft.com/office/drawing/2010/main">
                <a:solidFill>
                  <a:srgbClr val="FFFFFF"/>
                </a:solidFill>
              </a14:hiddenFill>
            </a:ext>
          </a:extLst>
        </p:spPr>
      </p:pic>
      <p:sp>
        <p:nvSpPr>
          <p:cNvPr id="81926" name="Text Box 6"/>
          <p:cNvSpPr txBox="1">
            <a:spLocks noChangeArrowheads="1"/>
          </p:cNvSpPr>
          <p:nvPr/>
        </p:nvSpPr>
        <p:spPr bwMode="auto">
          <a:xfrm>
            <a:off x="914400" y="3657600"/>
            <a:ext cx="20574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t>“I try to write a little bit every day.”</a:t>
            </a:r>
          </a:p>
        </p:txBody>
      </p:sp>
    </p:spTree>
    <p:extLst>
      <p:ext uri="{BB962C8B-B14F-4D97-AF65-F5344CB8AC3E}">
        <p14:creationId xmlns:p14="http://schemas.microsoft.com/office/powerpoint/2010/main" val="1765658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7236205-0268-4E9A-B51A-FD663D6D642B}" type="datetime5">
              <a:rPr lang="en-GB"/>
              <a:pPr/>
              <a:t>30-Nov-16</a:t>
            </a:fld>
            <a:endParaRPr lang="en-GB"/>
          </a:p>
        </p:txBody>
      </p:sp>
      <p:sp>
        <p:nvSpPr>
          <p:cNvPr id="5" name="Slide Number Placeholder 5"/>
          <p:cNvSpPr>
            <a:spLocks noGrp="1"/>
          </p:cNvSpPr>
          <p:nvPr>
            <p:ph type="sldNum" sz="quarter" idx="12"/>
          </p:nvPr>
        </p:nvSpPr>
        <p:spPr/>
        <p:txBody>
          <a:bodyPr/>
          <a:lstStyle/>
          <a:p>
            <a:fld id="{F36B274A-5D82-4C7D-B0E3-D81E1B0E9A8E}" type="slidenum">
              <a:rPr lang="en-GB"/>
              <a:pPr/>
              <a:t>38</a:t>
            </a:fld>
            <a:endParaRPr lang="en-GB"/>
          </a:p>
        </p:txBody>
      </p:sp>
      <p:sp>
        <p:nvSpPr>
          <p:cNvPr id="84994" name="Rectangle 2"/>
          <p:cNvSpPr>
            <a:spLocks noGrp="1" noChangeArrowheads="1"/>
          </p:cNvSpPr>
          <p:nvPr>
            <p:ph type="title"/>
          </p:nvPr>
        </p:nvSpPr>
        <p:spPr/>
        <p:txBody>
          <a:bodyPr/>
          <a:lstStyle/>
          <a:p>
            <a:r>
              <a:rPr lang="en-GB"/>
              <a:t>The Submission Process</a:t>
            </a:r>
          </a:p>
        </p:txBody>
      </p:sp>
      <p:sp>
        <p:nvSpPr>
          <p:cNvPr id="84995" name="Rectangle 3"/>
          <p:cNvSpPr>
            <a:spLocks noGrp="1" noChangeArrowheads="1"/>
          </p:cNvSpPr>
          <p:nvPr>
            <p:ph type="body" idx="1"/>
          </p:nvPr>
        </p:nvSpPr>
        <p:spPr>
          <a:xfrm>
            <a:off x="1066800" y="1905000"/>
            <a:ext cx="8077200" cy="4343400"/>
          </a:xfrm>
        </p:spPr>
        <p:txBody>
          <a:bodyPr/>
          <a:lstStyle/>
          <a:p>
            <a:pPr>
              <a:lnSpc>
                <a:spcPct val="90000"/>
              </a:lnSpc>
            </a:pPr>
            <a:r>
              <a:rPr lang="en-GB" sz="2800" dirty="0"/>
              <a:t>Choose a journal or conference.</a:t>
            </a:r>
          </a:p>
          <a:p>
            <a:pPr lvl="1">
              <a:lnSpc>
                <a:spcPct val="90000"/>
              </a:lnSpc>
            </a:pPr>
            <a:r>
              <a:rPr lang="en-GB" sz="2400" dirty="0"/>
              <a:t>Note submission instructions (and deadline).</a:t>
            </a:r>
          </a:p>
          <a:p>
            <a:pPr>
              <a:lnSpc>
                <a:spcPct val="90000"/>
              </a:lnSpc>
            </a:pPr>
            <a:r>
              <a:rPr lang="en-GB" sz="2800" dirty="0"/>
              <a:t>Prepare the manuscript.</a:t>
            </a:r>
          </a:p>
          <a:p>
            <a:pPr lvl="1">
              <a:lnSpc>
                <a:spcPct val="90000"/>
              </a:lnSpc>
            </a:pPr>
            <a:r>
              <a:rPr lang="en-GB" sz="2400" dirty="0"/>
              <a:t>To meet publisher’s instructions. </a:t>
            </a:r>
          </a:p>
          <a:p>
            <a:pPr>
              <a:lnSpc>
                <a:spcPct val="90000"/>
              </a:lnSpc>
            </a:pPr>
            <a:r>
              <a:rPr lang="en-GB" sz="2800" dirty="0"/>
              <a:t>Submit Manuscript.</a:t>
            </a:r>
          </a:p>
          <a:p>
            <a:pPr lvl="1">
              <a:lnSpc>
                <a:spcPct val="90000"/>
              </a:lnSpc>
            </a:pPr>
            <a:r>
              <a:rPr lang="en-GB" sz="2400" dirty="0"/>
              <a:t>By deadline, if conference or special issue. </a:t>
            </a:r>
          </a:p>
          <a:p>
            <a:pPr>
              <a:lnSpc>
                <a:spcPct val="90000"/>
              </a:lnSpc>
            </a:pPr>
            <a:r>
              <a:rPr lang="en-GB" sz="2800" dirty="0"/>
              <a:t>Receive referees’ reports.</a:t>
            </a:r>
          </a:p>
          <a:p>
            <a:pPr lvl="1">
              <a:lnSpc>
                <a:spcPct val="90000"/>
              </a:lnSpc>
            </a:pPr>
            <a:r>
              <a:rPr lang="en-US" sz="2400" dirty="0"/>
              <a:t>May be chance to respond before final decision.</a:t>
            </a:r>
            <a:endParaRPr lang="en-GB" sz="2400" dirty="0"/>
          </a:p>
          <a:p>
            <a:pPr lvl="1">
              <a:lnSpc>
                <a:spcPct val="90000"/>
              </a:lnSpc>
            </a:pPr>
            <a:r>
              <a:rPr lang="en-GB" sz="2400" dirty="0"/>
              <a:t>Make corrections and resubmit, maybe </a:t>
            </a:r>
            <a:r>
              <a:rPr lang="en-GB" sz="2400" dirty="0" err="1"/>
              <a:t>recurse</a:t>
            </a:r>
            <a:r>
              <a:rPr lang="en-GB" sz="2400" dirty="0"/>
              <a:t>.</a:t>
            </a:r>
          </a:p>
          <a:p>
            <a:pPr>
              <a:lnSpc>
                <a:spcPct val="90000"/>
              </a:lnSpc>
            </a:pPr>
            <a:r>
              <a:rPr lang="en-GB" sz="2800" dirty="0"/>
              <a:t>Receive galley proofs (rarely),</a:t>
            </a:r>
            <a:endParaRPr lang="en-GB" sz="2400" dirty="0"/>
          </a:p>
          <a:p>
            <a:pPr lvl="1">
              <a:lnSpc>
                <a:spcPct val="90000"/>
              </a:lnSpc>
            </a:pPr>
            <a:r>
              <a:rPr lang="en-GB" sz="2400" dirty="0"/>
              <a:t>Answer printer’s questions, check proof.</a:t>
            </a:r>
          </a:p>
        </p:txBody>
      </p:sp>
    </p:spTree>
    <p:extLst>
      <p:ext uri="{BB962C8B-B14F-4D97-AF65-F5344CB8AC3E}">
        <p14:creationId xmlns:p14="http://schemas.microsoft.com/office/powerpoint/2010/main" val="395718380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8FE1409-63C9-4819-B5C9-E445118F2740}" type="datetime5">
              <a:rPr lang="en-GB"/>
              <a:pPr/>
              <a:t>30-Nov-16</a:t>
            </a:fld>
            <a:endParaRPr lang="en-GB"/>
          </a:p>
        </p:txBody>
      </p:sp>
      <p:sp>
        <p:nvSpPr>
          <p:cNvPr id="5" name="Slide Number Placeholder 5"/>
          <p:cNvSpPr>
            <a:spLocks noGrp="1"/>
          </p:cNvSpPr>
          <p:nvPr>
            <p:ph type="sldNum" sz="quarter" idx="12"/>
          </p:nvPr>
        </p:nvSpPr>
        <p:spPr/>
        <p:txBody>
          <a:bodyPr/>
          <a:lstStyle/>
          <a:p>
            <a:fld id="{49083C4C-3C73-4D49-AB4E-54085D11B023}" type="slidenum">
              <a:rPr lang="en-GB"/>
              <a:pPr/>
              <a:t>39</a:t>
            </a:fld>
            <a:endParaRPr lang="en-GB"/>
          </a:p>
        </p:txBody>
      </p:sp>
      <p:sp>
        <p:nvSpPr>
          <p:cNvPr id="65538" name="Rectangle 1026"/>
          <p:cNvSpPr>
            <a:spLocks noGrp="1" noChangeArrowheads="1"/>
          </p:cNvSpPr>
          <p:nvPr>
            <p:ph type="title"/>
          </p:nvPr>
        </p:nvSpPr>
        <p:spPr/>
        <p:txBody>
          <a:bodyPr/>
          <a:lstStyle/>
          <a:p>
            <a:r>
              <a:rPr lang="en-GB"/>
              <a:t>Choosing a Publication</a:t>
            </a:r>
          </a:p>
        </p:txBody>
      </p:sp>
      <p:sp>
        <p:nvSpPr>
          <p:cNvPr id="65539" name="Rectangle 1027"/>
          <p:cNvSpPr>
            <a:spLocks noGrp="1" noChangeArrowheads="1"/>
          </p:cNvSpPr>
          <p:nvPr>
            <p:ph type="body" idx="1"/>
          </p:nvPr>
        </p:nvSpPr>
        <p:spPr>
          <a:xfrm>
            <a:off x="685800" y="1905000"/>
            <a:ext cx="8153400" cy="4343400"/>
          </a:xfrm>
        </p:spPr>
        <p:txBody>
          <a:bodyPr/>
          <a:lstStyle/>
          <a:p>
            <a:pPr>
              <a:lnSpc>
                <a:spcPct val="90000"/>
              </a:lnSpc>
            </a:pPr>
            <a:r>
              <a:rPr lang="en-GB" sz="2800"/>
              <a:t>Journals/conferences vary in quality.</a:t>
            </a:r>
          </a:p>
          <a:p>
            <a:pPr lvl="1">
              <a:lnSpc>
                <a:spcPct val="90000"/>
              </a:lnSpc>
            </a:pPr>
            <a:r>
              <a:rPr lang="en-GB" sz="2400"/>
              <a:t>Always choose highest quality outlet that your work will merit.</a:t>
            </a:r>
          </a:p>
          <a:p>
            <a:pPr lvl="1">
              <a:lnSpc>
                <a:spcPct val="90000"/>
              </a:lnSpc>
            </a:pPr>
            <a:r>
              <a:rPr lang="en-GB" sz="2400"/>
              <a:t>Can check status via ISI/Citeseer impact factor.</a:t>
            </a:r>
          </a:p>
          <a:p>
            <a:pPr lvl="1">
              <a:lnSpc>
                <a:spcPct val="90000"/>
              </a:lnSpc>
            </a:pPr>
            <a:r>
              <a:rPr lang="en-GB" sz="2400"/>
              <a:t>Some conferences rated higher than most related journals.</a:t>
            </a:r>
          </a:p>
          <a:p>
            <a:pPr>
              <a:lnSpc>
                <a:spcPct val="90000"/>
              </a:lnSpc>
            </a:pPr>
            <a:r>
              <a:rPr lang="en-GB" sz="2800"/>
              <a:t>Type of outlet depends on state of work: </a:t>
            </a:r>
          </a:p>
          <a:p>
            <a:pPr lvl="1">
              <a:lnSpc>
                <a:spcPct val="90000"/>
              </a:lnSpc>
            </a:pPr>
            <a:r>
              <a:rPr lang="en-GB" sz="2400"/>
              <a:t>in progress, complete, etc.</a:t>
            </a:r>
          </a:p>
          <a:p>
            <a:pPr>
              <a:lnSpc>
                <a:spcPct val="90000"/>
              </a:lnSpc>
            </a:pPr>
            <a:r>
              <a:rPr lang="en-GB" sz="2800"/>
              <a:t>Always aim for eventual journal publication. </a:t>
            </a:r>
          </a:p>
          <a:p>
            <a:pPr lvl="1">
              <a:lnSpc>
                <a:spcPct val="90000"/>
              </a:lnSpc>
            </a:pPr>
            <a:r>
              <a:rPr lang="en-GB" sz="2400"/>
              <a:t>Use workshops &amp; conferences as stepping stones. </a:t>
            </a:r>
          </a:p>
        </p:txBody>
      </p:sp>
    </p:spTree>
    <p:extLst>
      <p:ext uri="{BB962C8B-B14F-4D97-AF65-F5344CB8AC3E}">
        <p14:creationId xmlns:p14="http://schemas.microsoft.com/office/powerpoint/2010/main" val="28413924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6997A9E-8522-4430-AF8A-8ED2B15D9170}" type="datetime5">
              <a:rPr lang="en-GB">
                <a:solidFill>
                  <a:srgbClr val="FFFFFF"/>
                </a:solidFill>
              </a:rPr>
              <a:pPr/>
              <a:t>30-Nov-16</a:t>
            </a:fld>
            <a:endParaRPr lang="en-GB">
              <a:solidFill>
                <a:srgbClr val="FFFFFF"/>
              </a:solidFill>
            </a:endParaRPr>
          </a:p>
        </p:txBody>
      </p:sp>
      <p:sp>
        <p:nvSpPr>
          <p:cNvPr id="5" name="Slide Number Placeholder 5"/>
          <p:cNvSpPr>
            <a:spLocks noGrp="1"/>
          </p:cNvSpPr>
          <p:nvPr>
            <p:ph type="sldNum" sz="quarter" idx="12"/>
          </p:nvPr>
        </p:nvSpPr>
        <p:spPr/>
        <p:txBody>
          <a:bodyPr/>
          <a:lstStyle/>
          <a:p>
            <a:fld id="{157006DA-3EE9-42C2-BBA8-FDFAB9810C71}" type="slidenum">
              <a:rPr lang="en-GB">
                <a:solidFill>
                  <a:srgbClr val="FFFFFF"/>
                </a:solidFill>
              </a:rPr>
              <a:pPr/>
              <a:t>4</a:t>
            </a:fld>
            <a:endParaRPr lang="en-GB">
              <a:solidFill>
                <a:srgbClr val="FFFFFF"/>
              </a:solidFill>
            </a:endParaRPr>
          </a:p>
        </p:txBody>
      </p:sp>
      <p:sp>
        <p:nvSpPr>
          <p:cNvPr id="31746" name="Rectangle 2"/>
          <p:cNvSpPr>
            <a:spLocks noGrp="1" noChangeArrowheads="1"/>
          </p:cNvSpPr>
          <p:nvPr>
            <p:ph type="title"/>
          </p:nvPr>
        </p:nvSpPr>
        <p:spPr/>
        <p:txBody>
          <a:bodyPr/>
          <a:lstStyle/>
          <a:p>
            <a:r>
              <a:rPr lang="en-GB"/>
              <a:t>Why Write Papers</a:t>
            </a:r>
          </a:p>
        </p:txBody>
      </p:sp>
      <p:sp>
        <p:nvSpPr>
          <p:cNvPr id="31747" name="Rectangle 3"/>
          <p:cNvSpPr>
            <a:spLocks noGrp="1" noChangeArrowheads="1"/>
          </p:cNvSpPr>
          <p:nvPr>
            <p:ph type="body" idx="1"/>
          </p:nvPr>
        </p:nvSpPr>
        <p:spPr>
          <a:xfrm>
            <a:off x="685800" y="2362200"/>
            <a:ext cx="8207375" cy="4306888"/>
          </a:xfrm>
        </p:spPr>
        <p:txBody>
          <a:bodyPr/>
          <a:lstStyle/>
          <a:p>
            <a:r>
              <a:rPr lang="en-GB" dirty="0"/>
              <a:t>To disseminate your research ideas and achievements. </a:t>
            </a:r>
          </a:p>
          <a:p>
            <a:r>
              <a:rPr lang="en-GB" dirty="0"/>
              <a:t>To attract feedback on your research.</a:t>
            </a:r>
          </a:p>
          <a:p>
            <a:r>
              <a:rPr lang="en-GB" dirty="0"/>
              <a:t>To promote your career.</a:t>
            </a:r>
          </a:p>
          <a:p>
            <a:pPr lvl="1"/>
            <a:r>
              <a:rPr lang="en-GB" dirty="0"/>
              <a:t>Appointments &amp; promotions depend on a healthy publication record.</a:t>
            </a:r>
          </a:p>
          <a:p>
            <a:pPr lvl="1"/>
            <a:r>
              <a:rPr lang="en-GB" dirty="0"/>
              <a:t>RAE/REF prefers four 4* papers to forty 1*.</a:t>
            </a:r>
          </a:p>
        </p:txBody>
      </p:sp>
    </p:spTree>
    <p:extLst>
      <p:ext uri="{BB962C8B-B14F-4D97-AF65-F5344CB8AC3E}">
        <p14:creationId xmlns:p14="http://schemas.microsoft.com/office/powerpoint/2010/main" val="21030054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54F4C83-2583-4842-B10F-DAE5F7C1D6C4}" type="datetime5">
              <a:rPr lang="en-GB"/>
              <a:pPr/>
              <a:t>30-Nov-16</a:t>
            </a:fld>
            <a:endParaRPr lang="en-GB"/>
          </a:p>
        </p:txBody>
      </p:sp>
      <p:sp>
        <p:nvSpPr>
          <p:cNvPr id="5" name="Slide Number Placeholder 5"/>
          <p:cNvSpPr>
            <a:spLocks noGrp="1"/>
          </p:cNvSpPr>
          <p:nvPr>
            <p:ph type="sldNum" sz="quarter" idx="12"/>
          </p:nvPr>
        </p:nvSpPr>
        <p:spPr/>
        <p:txBody>
          <a:bodyPr/>
          <a:lstStyle/>
          <a:p>
            <a:fld id="{61192611-0BF3-426C-99B2-D89C49B5D5E1}" type="slidenum">
              <a:rPr lang="en-GB"/>
              <a:pPr/>
              <a:t>40</a:t>
            </a:fld>
            <a:endParaRPr lang="en-GB"/>
          </a:p>
        </p:txBody>
      </p:sp>
      <p:sp>
        <p:nvSpPr>
          <p:cNvPr id="69634" name="Rectangle 2"/>
          <p:cNvSpPr>
            <a:spLocks noGrp="1" noChangeArrowheads="1"/>
          </p:cNvSpPr>
          <p:nvPr>
            <p:ph type="title"/>
          </p:nvPr>
        </p:nvSpPr>
        <p:spPr/>
        <p:txBody>
          <a:bodyPr/>
          <a:lstStyle/>
          <a:p>
            <a:r>
              <a:rPr lang="en-GB"/>
              <a:t>Publisher’s Instructions</a:t>
            </a:r>
          </a:p>
        </p:txBody>
      </p:sp>
      <p:sp>
        <p:nvSpPr>
          <p:cNvPr id="69635" name="Rectangle 3"/>
          <p:cNvSpPr>
            <a:spLocks noGrp="1" noChangeArrowheads="1"/>
          </p:cNvSpPr>
          <p:nvPr>
            <p:ph type="body" idx="1"/>
          </p:nvPr>
        </p:nvSpPr>
        <p:spPr/>
        <p:txBody>
          <a:bodyPr/>
          <a:lstStyle/>
          <a:p>
            <a:r>
              <a:rPr lang="en-GB" dirty="0"/>
              <a:t>Read the submission instructions carefully.</a:t>
            </a:r>
          </a:p>
          <a:p>
            <a:pPr lvl="1"/>
            <a:r>
              <a:rPr lang="en-GB" dirty="0"/>
              <a:t>See call for papers, publisher’s web page or journal inside cover.</a:t>
            </a:r>
          </a:p>
          <a:p>
            <a:r>
              <a:rPr lang="en-GB" dirty="0"/>
              <a:t>You will be expected to follow the publisher’s house-style.</a:t>
            </a:r>
          </a:p>
          <a:p>
            <a:pPr lvl="1"/>
            <a:r>
              <a:rPr lang="en-GB" dirty="0"/>
              <a:t>Layout, punctuation, spelling, etc.</a:t>
            </a:r>
          </a:p>
          <a:p>
            <a:pPr lvl="1"/>
            <a:r>
              <a:rPr lang="en-GB" dirty="0"/>
              <a:t>Sometimes there is a </a:t>
            </a:r>
            <a:r>
              <a:rPr lang="en-GB" dirty="0" err="1"/>
              <a:t>LaTeX</a:t>
            </a:r>
            <a:r>
              <a:rPr lang="en-GB" dirty="0"/>
              <a:t> style file.</a:t>
            </a:r>
          </a:p>
        </p:txBody>
      </p:sp>
    </p:spTree>
    <p:extLst>
      <p:ext uri="{BB962C8B-B14F-4D97-AF65-F5344CB8AC3E}">
        <p14:creationId xmlns:p14="http://schemas.microsoft.com/office/powerpoint/2010/main" val="161448243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638C16C-E6EC-4950-8A4C-BA7CDC1C0748}" type="datetime5">
              <a:rPr lang="en-GB"/>
              <a:pPr/>
              <a:t>30-Nov-16</a:t>
            </a:fld>
            <a:endParaRPr lang="en-GB"/>
          </a:p>
        </p:txBody>
      </p:sp>
      <p:sp>
        <p:nvSpPr>
          <p:cNvPr id="5" name="Slide Number Placeholder 5"/>
          <p:cNvSpPr>
            <a:spLocks noGrp="1"/>
          </p:cNvSpPr>
          <p:nvPr>
            <p:ph type="sldNum" sz="quarter" idx="12"/>
          </p:nvPr>
        </p:nvSpPr>
        <p:spPr/>
        <p:txBody>
          <a:bodyPr/>
          <a:lstStyle/>
          <a:p>
            <a:fld id="{F60783C0-80C5-40E1-A35E-7CFFDEDD80D6}" type="slidenum">
              <a:rPr lang="en-GB"/>
              <a:pPr/>
              <a:t>41</a:t>
            </a:fld>
            <a:endParaRPr lang="en-GB"/>
          </a:p>
        </p:txBody>
      </p:sp>
      <p:sp>
        <p:nvSpPr>
          <p:cNvPr id="66562" name="Rectangle 2"/>
          <p:cNvSpPr>
            <a:spLocks noGrp="1" noChangeArrowheads="1"/>
          </p:cNvSpPr>
          <p:nvPr>
            <p:ph type="title"/>
          </p:nvPr>
        </p:nvSpPr>
        <p:spPr>
          <a:xfrm>
            <a:off x="685800" y="414338"/>
            <a:ext cx="7772400" cy="1143000"/>
          </a:xfrm>
        </p:spPr>
        <p:txBody>
          <a:bodyPr/>
          <a:lstStyle/>
          <a:p>
            <a:r>
              <a:rPr lang="en-GB"/>
              <a:t>Preparing a Manuscript</a:t>
            </a:r>
          </a:p>
        </p:txBody>
      </p:sp>
      <p:sp>
        <p:nvSpPr>
          <p:cNvPr id="66563" name="Rectangle 3"/>
          <p:cNvSpPr>
            <a:spLocks noGrp="1" noChangeArrowheads="1"/>
          </p:cNvSpPr>
          <p:nvPr>
            <p:ph type="body" idx="1"/>
          </p:nvPr>
        </p:nvSpPr>
        <p:spPr>
          <a:xfrm>
            <a:off x="250825" y="1989138"/>
            <a:ext cx="8642350" cy="4319587"/>
          </a:xfrm>
        </p:spPr>
        <p:txBody>
          <a:bodyPr/>
          <a:lstStyle/>
          <a:p>
            <a:pPr>
              <a:lnSpc>
                <a:spcPct val="80000"/>
              </a:lnSpc>
            </a:pPr>
            <a:r>
              <a:rPr lang="en-GB" sz="2800" dirty="0"/>
              <a:t>Write a first draft.</a:t>
            </a:r>
          </a:p>
          <a:p>
            <a:pPr>
              <a:lnSpc>
                <a:spcPct val="80000"/>
              </a:lnSpc>
            </a:pPr>
            <a:r>
              <a:rPr lang="en-GB" sz="2800" dirty="0"/>
              <a:t>Read it through and make corrections.</a:t>
            </a:r>
          </a:p>
          <a:p>
            <a:pPr>
              <a:lnSpc>
                <a:spcPct val="80000"/>
              </a:lnSpc>
            </a:pPr>
            <a:r>
              <a:rPr lang="en-GB" sz="2800" dirty="0"/>
              <a:t>Ask some colleagues to read it.</a:t>
            </a:r>
          </a:p>
          <a:p>
            <a:pPr lvl="1">
              <a:lnSpc>
                <a:spcPct val="80000"/>
              </a:lnSpc>
            </a:pPr>
            <a:r>
              <a:rPr lang="en-GB" sz="2400" dirty="0"/>
              <a:t>Never ask a colleague to read a draft you are not happy with.</a:t>
            </a:r>
          </a:p>
          <a:p>
            <a:pPr lvl="1">
              <a:lnSpc>
                <a:spcPct val="80000"/>
              </a:lnSpc>
            </a:pPr>
            <a:r>
              <a:rPr lang="en-GB" sz="2400" dirty="0"/>
              <a:t>Never ask someone to re-read a draft you have not corrected.</a:t>
            </a:r>
          </a:p>
          <a:p>
            <a:pPr lvl="1">
              <a:lnSpc>
                <a:spcPct val="80000"/>
              </a:lnSpc>
            </a:pPr>
            <a:r>
              <a:rPr lang="en-GB" sz="2400" dirty="0"/>
              <a:t>If you are a non-native writer, ask a native writer to check grammar and style.</a:t>
            </a:r>
          </a:p>
          <a:p>
            <a:pPr lvl="1">
              <a:lnSpc>
                <a:spcPct val="80000"/>
              </a:lnSpc>
            </a:pPr>
            <a:r>
              <a:rPr lang="en-GB" sz="2400" dirty="0"/>
              <a:t>Don’t pass your boss a rough draft.</a:t>
            </a:r>
          </a:p>
          <a:p>
            <a:pPr lvl="1">
              <a:lnSpc>
                <a:spcPct val="80000"/>
              </a:lnSpc>
            </a:pPr>
            <a:r>
              <a:rPr lang="en-GB" sz="2400" dirty="0"/>
              <a:t>If someone misunderstands then you need to reword.</a:t>
            </a:r>
          </a:p>
        </p:txBody>
      </p:sp>
    </p:spTree>
    <p:extLst>
      <p:ext uri="{BB962C8B-B14F-4D97-AF65-F5344CB8AC3E}">
        <p14:creationId xmlns:p14="http://schemas.microsoft.com/office/powerpoint/2010/main" val="222295665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95F7F6F-D1BB-47E0-9095-6E5F6EDB1A11}" type="datetime5">
              <a:rPr lang="en-GB"/>
              <a:pPr/>
              <a:t>30-Nov-16</a:t>
            </a:fld>
            <a:endParaRPr lang="en-GB"/>
          </a:p>
        </p:txBody>
      </p:sp>
      <p:sp>
        <p:nvSpPr>
          <p:cNvPr id="5" name="Slide Number Placeholder 5"/>
          <p:cNvSpPr>
            <a:spLocks noGrp="1"/>
          </p:cNvSpPr>
          <p:nvPr>
            <p:ph type="sldNum" sz="quarter" idx="12"/>
          </p:nvPr>
        </p:nvSpPr>
        <p:spPr/>
        <p:txBody>
          <a:bodyPr/>
          <a:lstStyle/>
          <a:p>
            <a:fld id="{CE0E1271-ABFC-4C0D-9370-44A76DA1AF5B}" type="slidenum">
              <a:rPr lang="en-GB"/>
              <a:pPr/>
              <a:t>42</a:t>
            </a:fld>
            <a:endParaRPr lang="en-GB"/>
          </a:p>
        </p:txBody>
      </p:sp>
      <p:sp>
        <p:nvSpPr>
          <p:cNvPr id="67586" name="Rectangle 2"/>
          <p:cNvSpPr>
            <a:spLocks noGrp="1" noChangeArrowheads="1"/>
          </p:cNvSpPr>
          <p:nvPr>
            <p:ph type="title"/>
          </p:nvPr>
        </p:nvSpPr>
        <p:spPr/>
        <p:txBody>
          <a:bodyPr/>
          <a:lstStyle/>
          <a:p>
            <a:r>
              <a:rPr lang="en-GB"/>
              <a:t>Writing the First Draft</a:t>
            </a:r>
          </a:p>
        </p:txBody>
      </p:sp>
      <p:sp>
        <p:nvSpPr>
          <p:cNvPr id="67587" name="Rectangle 3"/>
          <p:cNvSpPr>
            <a:spLocks noGrp="1" noChangeArrowheads="1"/>
          </p:cNvSpPr>
          <p:nvPr>
            <p:ph type="body" idx="1"/>
          </p:nvPr>
        </p:nvSpPr>
        <p:spPr>
          <a:xfrm>
            <a:off x="395288" y="2060575"/>
            <a:ext cx="8424862" cy="3816350"/>
          </a:xfrm>
        </p:spPr>
        <p:txBody>
          <a:bodyPr/>
          <a:lstStyle/>
          <a:p>
            <a:pPr>
              <a:lnSpc>
                <a:spcPct val="90000"/>
              </a:lnSpc>
            </a:pPr>
            <a:r>
              <a:rPr lang="en-GB" sz="2800"/>
              <a:t>Write as you go.</a:t>
            </a:r>
          </a:p>
          <a:p>
            <a:pPr lvl="1">
              <a:lnSpc>
                <a:spcPct val="90000"/>
              </a:lnSpc>
            </a:pPr>
            <a:r>
              <a:rPr lang="en-GB" sz="2400"/>
              <a:t>Especially the literature survey.</a:t>
            </a:r>
          </a:p>
          <a:p>
            <a:pPr lvl="1">
              <a:lnSpc>
                <a:spcPct val="90000"/>
              </a:lnSpc>
            </a:pPr>
            <a:r>
              <a:rPr lang="en-GB" sz="2400"/>
              <a:t>Write short notes on each phase of your research.</a:t>
            </a:r>
          </a:p>
          <a:p>
            <a:pPr>
              <a:lnSpc>
                <a:spcPct val="90000"/>
              </a:lnSpc>
            </a:pPr>
            <a:r>
              <a:rPr lang="en-GB" sz="2800"/>
              <a:t>Start in the middle,</a:t>
            </a:r>
          </a:p>
          <a:p>
            <a:pPr lvl="1">
              <a:lnSpc>
                <a:spcPct val="90000"/>
              </a:lnSpc>
            </a:pPr>
            <a:r>
              <a:rPr lang="en-GB" sz="2400"/>
              <a:t>with the novel contributions material.</a:t>
            </a:r>
          </a:p>
          <a:p>
            <a:pPr lvl="1">
              <a:lnSpc>
                <a:spcPct val="90000"/>
              </a:lnSpc>
            </a:pPr>
            <a:r>
              <a:rPr lang="en-GB" sz="2400"/>
              <a:t>Work backwards to the beginning,</a:t>
            </a:r>
          </a:p>
          <a:p>
            <a:pPr lvl="1">
              <a:lnSpc>
                <a:spcPct val="90000"/>
              </a:lnSpc>
            </a:pPr>
            <a:r>
              <a:rPr lang="en-GB" sz="2400"/>
              <a:t>and forwards to the end.</a:t>
            </a:r>
          </a:p>
          <a:p>
            <a:pPr>
              <a:lnSpc>
                <a:spcPct val="90000"/>
              </a:lnSpc>
            </a:pPr>
            <a:r>
              <a:rPr lang="en-GB" sz="2800"/>
              <a:t>Don’t get too attached to your draft.</a:t>
            </a:r>
          </a:p>
          <a:p>
            <a:pPr lvl="1">
              <a:lnSpc>
                <a:spcPct val="90000"/>
              </a:lnSpc>
            </a:pPr>
            <a:r>
              <a:rPr lang="en-GB" sz="2400"/>
              <a:t>You will have to make far more revisions than you imagined. </a:t>
            </a:r>
          </a:p>
        </p:txBody>
      </p:sp>
    </p:spTree>
    <p:extLst>
      <p:ext uri="{BB962C8B-B14F-4D97-AF65-F5344CB8AC3E}">
        <p14:creationId xmlns:p14="http://schemas.microsoft.com/office/powerpoint/2010/main" val="172174914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C7DF05F-CCB3-46AA-BEA4-AAFE54619429}" type="datetime5">
              <a:rPr lang="en-GB"/>
              <a:pPr/>
              <a:t>30-Nov-16</a:t>
            </a:fld>
            <a:endParaRPr lang="en-GB"/>
          </a:p>
        </p:txBody>
      </p:sp>
      <p:sp>
        <p:nvSpPr>
          <p:cNvPr id="5" name="Slide Number Placeholder 5"/>
          <p:cNvSpPr>
            <a:spLocks noGrp="1"/>
          </p:cNvSpPr>
          <p:nvPr>
            <p:ph type="sldNum" sz="quarter" idx="12"/>
          </p:nvPr>
        </p:nvSpPr>
        <p:spPr/>
        <p:txBody>
          <a:bodyPr/>
          <a:lstStyle/>
          <a:p>
            <a:fld id="{F22E0EA4-A275-47EA-ACD3-245FE1CD855D}" type="slidenum">
              <a:rPr lang="en-GB"/>
              <a:pPr/>
              <a:t>43</a:t>
            </a:fld>
            <a:endParaRPr lang="en-GB"/>
          </a:p>
        </p:txBody>
      </p:sp>
      <p:sp>
        <p:nvSpPr>
          <p:cNvPr id="68610" name="Rectangle 2"/>
          <p:cNvSpPr>
            <a:spLocks noGrp="1" noChangeArrowheads="1"/>
          </p:cNvSpPr>
          <p:nvPr>
            <p:ph type="title"/>
          </p:nvPr>
        </p:nvSpPr>
        <p:spPr/>
        <p:txBody>
          <a:bodyPr/>
          <a:lstStyle/>
          <a:p>
            <a:r>
              <a:rPr lang="en-GB"/>
              <a:t>Writing Style</a:t>
            </a:r>
          </a:p>
        </p:txBody>
      </p:sp>
      <p:sp>
        <p:nvSpPr>
          <p:cNvPr id="68611" name="Rectangle 3"/>
          <p:cNvSpPr>
            <a:spLocks noGrp="1" noChangeArrowheads="1"/>
          </p:cNvSpPr>
          <p:nvPr>
            <p:ph type="body" idx="1"/>
          </p:nvPr>
        </p:nvSpPr>
        <p:spPr>
          <a:xfrm>
            <a:off x="914400" y="1981200"/>
            <a:ext cx="7010400" cy="4343400"/>
          </a:xfrm>
        </p:spPr>
        <p:txBody>
          <a:bodyPr/>
          <a:lstStyle/>
          <a:p>
            <a:pPr>
              <a:lnSpc>
                <a:spcPct val="90000"/>
              </a:lnSpc>
            </a:pPr>
            <a:r>
              <a:rPr lang="en-GB" sz="2800"/>
              <a:t>Simple is always best.</a:t>
            </a:r>
          </a:p>
          <a:p>
            <a:pPr lvl="1">
              <a:lnSpc>
                <a:spcPct val="90000"/>
              </a:lnSpc>
            </a:pPr>
            <a:r>
              <a:rPr lang="en-GB" sz="2400"/>
              <a:t>Make points as succinctly as possible.</a:t>
            </a:r>
          </a:p>
          <a:p>
            <a:pPr lvl="1">
              <a:lnSpc>
                <a:spcPct val="90000"/>
              </a:lnSpc>
            </a:pPr>
            <a:r>
              <a:rPr lang="en-GB" sz="2400"/>
              <a:t>Use short sentences.</a:t>
            </a:r>
          </a:p>
          <a:p>
            <a:pPr lvl="1">
              <a:lnSpc>
                <a:spcPct val="90000"/>
              </a:lnSpc>
            </a:pPr>
            <a:r>
              <a:rPr lang="en-GB" sz="2400"/>
              <a:t>Use graphics whenever you can.</a:t>
            </a:r>
          </a:p>
          <a:p>
            <a:pPr lvl="1">
              <a:lnSpc>
                <a:spcPct val="90000"/>
              </a:lnSpc>
            </a:pPr>
            <a:r>
              <a:rPr lang="en-GB" sz="2400"/>
              <a:t>Strive for the clearest notation.</a:t>
            </a:r>
          </a:p>
          <a:p>
            <a:pPr>
              <a:lnSpc>
                <a:spcPct val="90000"/>
              </a:lnSpc>
            </a:pPr>
            <a:r>
              <a:rPr lang="en-GB" sz="2800"/>
              <a:t>Annotate figures with explanations.</a:t>
            </a:r>
          </a:p>
          <a:p>
            <a:pPr>
              <a:lnSpc>
                <a:spcPct val="90000"/>
              </a:lnSpc>
            </a:pPr>
            <a:r>
              <a:rPr lang="en-GB" sz="2800"/>
              <a:t>Define all technical terms.</a:t>
            </a:r>
          </a:p>
          <a:p>
            <a:pPr lvl="1">
              <a:lnSpc>
                <a:spcPct val="90000"/>
              </a:lnSpc>
            </a:pPr>
            <a:r>
              <a:rPr lang="en-GB" sz="2400"/>
              <a:t>And use them consistently.</a:t>
            </a:r>
          </a:p>
          <a:p>
            <a:pPr>
              <a:lnSpc>
                <a:spcPct val="90000"/>
              </a:lnSpc>
            </a:pPr>
            <a:r>
              <a:rPr lang="en-GB" sz="2800"/>
              <a:t>Keep to one point per paragraph.</a:t>
            </a:r>
          </a:p>
          <a:p>
            <a:pPr lvl="1">
              <a:lnSpc>
                <a:spcPct val="90000"/>
              </a:lnSpc>
            </a:pPr>
            <a:r>
              <a:rPr lang="en-GB" sz="2400"/>
              <a:t>Start with a topic sentence.</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26077" y="0"/>
            <a:ext cx="1743075" cy="2857500"/>
          </a:xfrm>
          <a:prstGeom prst="rect">
            <a:avLst/>
          </a:prstGeom>
        </p:spPr>
      </p:pic>
    </p:spTree>
    <p:extLst>
      <p:ext uri="{BB962C8B-B14F-4D97-AF65-F5344CB8AC3E}">
        <p14:creationId xmlns:p14="http://schemas.microsoft.com/office/powerpoint/2010/main" val="146243227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4665EAC-DF52-42CA-80C6-E4469317ED7D}" type="datetime5">
              <a:rPr lang="en-GB"/>
              <a:pPr/>
              <a:t>30-Nov-16</a:t>
            </a:fld>
            <a:endParaRPr lang="en-GB"/>
          </a:p>
        </p:txBody>
      </p:sp>
      <p:sp>
        <p:nvSpPr>
          <p:cNvPr id="5" name="Slide Number Placeholder 5"/>
          <p:cNvSpPr>
            <a:spLocks noGrp="1"/>
          </p:cNvSpPr>
          <p:nvPr>
            <p:ph type="sldNum" sz="quarter" idx="12"/>
          </p:nvPr>
        </p:nvSpPr>
        <p:spPr/>
        <p:txBody>
          <a:bodyPr/>
          <a:lstStyle/>
          <a:p>
            <a:fld id="{DDEBE2EF-BE24-4E8D-8130-CA6D08EF53BE}" type="slidenum">
              <a:rPr lang="en-GB"/>
              <a:pPr/>
              <a:t>44</a:t>
            </a:fld>
            <a:endParaRPr lang="en-GB"/>
          </a:p>
        </p:txBody>
      </p:sp>
      <p:sp>
        <p:nvSpPr>
          <p:cNvPr id="97282" name="Rectangle 2"/>
          <p:cNvSpPr>
            <a:spLocks noGrp="1" noChangeArrowheads="1"/>
          </p:cNvSpPr>
          <p:nvPr>
            <p:ph type="title"/>
          </p:nvPr>
        </p:nvSpPr>
        <p:spPr/>
        <p:txBody>
          <a:bodyPr/>
          <a:lstStyle/>
          <a:p>
            <a:r>
              <a:rPr lang="en-GB"/>
              <a:t>Thesis Message</a:t>
            </a:r>
          </a:p>
        </p:txBody>
      </p:sp>
      <p:sp>
        <p:nvSpPr>
          <p:cNvPr id="97283" name="Rectangle 3"/>
          <p:cNvSpPr>
            <a:spLocks noGrp="1" noChangeArrowheads="1"/>
          </p:cNvSpPr>
          <p:nvPr>
            <p:ph type="body" idx="1"/>
          </p:nvPr>
        </p:nvSpPr>
        <p:spPr>
          <a:xfrm>
            <a:off x="762000" y="2133600"/>
            <a:ext cx="8202613" cy="4114800"/>
          </a:xfrm>
        </p:spPr>
        <p:txBody>
          <a:bodyPr/>
          <a:lstStyle/>
          <a:p>
            <a:r>
              <a:rPr lang="en-GB" sz="2800" dirty="0"/>
              <a:t>Series of bullets, simultaneously:</a:t>
            </a:r>
          </a:p>
          <a:p>
            <a:pPr lvl="1"/>
            <a:r>
              <a:rPr lang="en-GB" sz="2400" dirty="0"/>
              <a:t>Describing the main argument;</a:t>
            </a:r>
          </a:p>
          <a:p>
            <a:pPr lvl="1"/>
            <a:r>
              <a:rPr lang="en-GB" sz="2400" dirty="0"/>
              <a:t>Outlining the chapter contents.</a:t>
            </a:r>
          </a:p>
          <a:p>
            <a:r>
              <a:rPr lang="en-GB" sz="2800" dirty="0"/>
              <a:t>Ensures that argument hangs together.</a:t>
            </a:r>
          </a:p>
          <a:p>
            <a:pPr lvl="1"/>
            <a:r>
              <a:rPr lang="en-GB" sz="2400" dirty="0"/>
              <a:t>No gaps.</a:t>
            </a:r>
          </a:p>
          <a:p>
            <a:pPr lvl="1"/>
            <a:r>
              <a:rPr lang="en-GB" sz="2400" dirty="0"/>
              <a:t>Right order.</a:t>
            </a:r>
          </a:p>
          <a:p>
            <a:r>
              <a:rPr lang="en-GB" sz="2800" dirty="0"/>
              <a:t>Example in Researchers Bible.</a:t>
            </a:r>
          </a:p>
          <a:p>
            <a:pPr lvl="1"/>
            <a:r>
              <a:rPr lang="en-GB" sz="2000" dirty="0"/>
              <a:t>http://homepages.inf.ed.ac.uk/bundy/how-tos/resbible.html</a:t>
            </a:r>
          </a:p>
          <a:p>
            <a:pPr lvl="1"/>
            <a:r>
              <a:rPr lang="en-GB" sz="2000" dirty="0"/>
              <a:t>Also on web page. </a:t>
            </a:r>
          </a:p>
        </p:txBody>
      </p:sp>
    </p:spTree>
    <p:extLst>
      <p:ext uri="{BB962C8B-B14F-4D97-AF65-F5344CB8AC3E}">
        <p14:creationId xmlns:p14="http://schemas.microsoft.com/office/powerpoint/2010/main" val="3442722398"/>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A6678AB-39A2-4572-AF5A-B368E226BCEA}" type="datetime5">
              <a:rPr lang="en-GB"/>
              <a:pPr/>
              <a:t>30-Nov-16</a:t>
            </a:fld>
            <a:endParaRPr lang="en-GB"/>
          </a:p>
        </p:txBody>
      </p:sp>
      <p:sp>
        <p:nvSpPr>
          <p:cNvPr id="5" name="Slide Number Placeholder 5"/>
          <p:cNvSpPr>
            <a:spLocks noGrp="1"/>
          </p:cNvSpPr>
          <p:nvPr>
            <p:ph type="sldNum" sz="quarter" idx="12"/>
          </p:nvPr>
        </p:nvSpPr>
        <p:spPr/>
        <p:txBody>
          <a:bodyPr/>
          <a:lstStyle/>
          <a:p>
            <a:fld id="{36801849-4E0B-4EE4-B850-0999DEF3E338}" type="slidenum">
              <a:rPr lang="en-GB"/>
              <a:pPr/>
              <a:t>45</a:t>
            </a:fld>
            <a:endParaRPr lang="en-GB"/>
          </a:p>
        </p:txBody>
      </p:sp>
      <p:sp>
        <p:nvSpPr>
          <p:cNvPr id="98306" name="Rectangle 2"/>
          <p:cNvSpPr>
            <a:spLocks noGrp="1" noChangeArrowheads="1"/>
          </p:cNvSpPr>
          <p:nvPr>
            <p:ph type="title"/>
          </p:nvPr>
        </p:nvSpPr>
        <p:spPr>
          <a:xfrm>
            <a:off x="990600" y="0"/>
            <a:ext cx="6934200" cy="1524000"/>
          </a:xfrm>
        </p:spPr>
        <p:txBody>
          <a:bodyPr/>
          <a:lstStyle/>
          <a:p>
            <a:pPr algn="ctr"/>
            <a:r>
              <a:rPr lang="en-US" sz="3600"/>
              <a:t>The Computational Modelling </a:t>
            </a:r>
            <a:br>
              <a:rPr lang="en-US" sz="3600"/>
            </a:br>
            <a:r>
              <a:rPr lang="en-US" sz="3600"/>
              <a:t>of Religious Concepts</a:t>
            </a:r>
            <a:r>
              <a:rPr lang="en-US"/>
              <a:t> </a:t>
            </a:r>
            <a:br>
              <a:rPr lang="en-US"/>
            </a:br>
            <a:r>
              <a:rPr lang="en-US" sz="2800"/>
              <a:t>Fr. Aloysius Hacker</a:t>
            </a:r>
          </a:p>
        </p:txBody>
      </p:sp>
      <p:sp>
        <p:nvSpPr>
          <p:cNvPr id="98307" name="Rectangle 3"/>
          <p:cNvSpPr>
            <a:spLocks noGrp="1" noChangeArrowheads="1"/>
          </p:cNvSpPr>
          <p:nvPr>
            <p:ph type="body" idx="1"/>
          </p:nvPr>
        </p:nvSpPr>
        <p:spPr>
          <a:xfrm>
            <a:off x="457200" y="2057400"/>
            <a:ext cx="8686800" cy="3962400"/>
          </a:xfrm>
        </p:spPr>
        <p:txBody>
          <a:bodyPr/>
          <a:lstStyle/>
          <a:p>
            <a:pPr marL="533400" indent="-533400">
              <a:lnSpc>
                <a:spcPct val="90000"/>
              </a:lnSpc>
              <a:buFont typeface="Wingdings" panose="05000000000000000000" pitchFamily="2" charset="2"/>
              <a:buAutoNum type="arabicPeriod"/>
            </a:pPr>
            <a:r>
              <a:rPr lang="en-US" sz="2400"/>
              <a:t>We apply ideas from Computer Science to the understanding of religious concepts.</a:t>
            </a:r>
          </a:p>
          <a:p>
            <a:pPr marL="533400" indent="-533400">
              <a:lnSpc>
                <a:spcPct val="90000"/>
              </a:lnSpc>
              <a:buFont typeface="Wingdings" panose="05000000000000000000" pitchFamily="2" charset="2"/>
              <a:buAutoNum type="arabicPeriod"/>
            </a:pPr>
            <a:r>
              <a:rPr lang="en-US" sz="2400"/>
              <a:t>Previous attempts to explain religious concepts, e.g. the holy trinity and miracles, have often encountered philosophical problems.</a:t>
            </a:r>
          </a:p>
          <a:p>
            <a:pPr marL="533400" indent="-533400">
              <a:lnSpc>
                <a:spcPct val="90000"/>
              </a:lnSpc>
              <a:buFont typeface="Wingdings" panose="05000000000000000000" pitchFamily="2" charset="2"/>
              <a:buAutoNum type="arabicPeriod"/>
            </a:pPr>
            <a:r>
              <a:rPr lang="en-US" sz="2400"/>
              <a:t>These problems arose because the appropriate terminology was not available. Computational terminology often provides an appropriate analogy.</a:t>
            </a:r>
          </a:p>
          <a:p>
            <a:pPr marL="533400" indent="-533400">
              <a:lnSpc>
                <a:spcPct val="90000"/>
              </a:lnSpc>
              <a:buFont typeface="Wingdings" panose="05000000000000000000" pitchFamily="2" charset="2"/>
              <a:buAutoNum type="arabicPeriod"/>
            </a:pPr>
            <a:r>
              <a:rPr lang="en-US" sz="2400"/>
              <a:t>Although some problems still remain, e.g. free will.</a:t>
            </a:r>
          </a:p>
          <a:p>
            <a:pPr marL="533400" indent="-533400">
              <a:lnSpc>
                <a:spcPct val="90000"/>
              </a:lnSpc>
              <a:buFont typeface="Wingdings" panose="05000000000000000000" pitchFamily="2" charset="2"/>
              <a:buAutoNum type="arabicPeriod"/>
            </a:pPr>
            <a:r>
              <a:rPr lang="en-US" sz="2400"/>
              <a:t>We are seeing the beginning of a new, computational theology. </a:t>
            </a:r>
          </a:p>
        </p:txBody>
      </p:sp>
    </p:spTree>
    <p:extLst>
      <p:ext uri="{BB962C8B-B14F-4D97-AF65-F5344CB8AC3E}">
        <p14:creationId xmlns:p14="http://schemas.microsoft.com/office/powerpoint/2010/main" val="162044002"/>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F9E975E-6F41-4605-876A-32E80052CE04}" type="datetime5">
              <a:rPr lang="en-GB"/>
              <a:pPr/>
              <a:t>30-Nov-16</a:t>
            </a:fld>
            <a:endParaRPr lang="en-GB"/>
          </a:p>
        </p:txBody>
      </p:sp>
      <p:sp>
        <p:nvSpPr>
          <p:cNvPr id="5" name="Slide Number Placeholder 5"/>
          <p:cNvSpPr>
            <a:spLocks noGrp="1"/>
          </p:cNvSpPr>
          <p:nvPr>
            <p:ph type="sldNum" sz="quarter" idx="12"/>
          </p:nvPr>
        </p:nvSpPr>
        <p:spPr/>
        <p:txBody>
          <a:bodyPr/>
          <a:lstStyle/>
          <a:p>
            <a:fld id="{46BFCB66-47F7-45ED-ADCA-31FF979B9BAD}" type="slidenum">
              <a:rPr lang="en-GB"/>
              <a:pPr/>
              <a:t>46</a:t>
            </a:fld>
            <a:endParaRPr lang="en-GB"/>
          </a:p>
        </p:txBody>
      </p:sp>
      <p:sp>
        <p:nvSpPr>
          <p:cNvPr id="91138" name="Rectangle 2"/>
          <p:cNvSpPr>
            <a:spLocks noGrp="1" noChangeArrowheads="1"/>
          </p:cNvSpPr>
          <p:nvPr>
            <p:ph type="title"/>
          </p:nvPr>
        </p:nvSpPr>
        <p:spPr/>
        <p:txBody>
          <a:bodyPr/>
          <a:lstStyle/>
          <a:p>
            <a:r>
              <a:rPr lang="en-GB" dirty="0"/>
              <a:t>Reviewing Manuscript</a:t>
            </a:r>
          </a:p>
        </p:txBody>
      </p:sp>
      <p:sp>
        <p:nvSpPr>
          <p:cNvPr id="91139" name="Rectangle 3"/>
          <p:cNvSpPr>
            <a:spLocks noGrp="1" noChangeArrowheads="1"/>
          </p:cNvSpPr>
          <p:nvPr>
            <p:ph type="body" idx="1"/>
          </p:nvPr>
        </p:nvSpPr>
        <p:spPr>
          <a:xfrm>
            <a:off x="611188" y="1916113"/>
            <a:ext cx="8713787" cy="4895850"/>
          </a:xfrm>
        </p:spPr>
        <p:txBody>
          <a:bodyPr/>
          <a:lstStyle/>
          <a:p>
            <a:pPr>
              <a:lnSpc>
                <a:spcPct val="90000"/>
              </a:lnSpc>
            </a:pPr>
            <a:r>
              <a:rPr lang="en-GB" sz="2800"/>
              <a:t>Use a spelling corrector.</a:t>
            </a:r>
          </a:p>
          <a:p>
            <a:pPr>
              <a:lnSpc>
                <a:spcPct val="90000"/>
              </a:lnSpc>
            </a:pPr>
            <a:r>
              <a:rPr lang="en-GB" sz="2800"/>
              <a:t>Use a grammar corrector.</a:t>
            </a:r>
          </a:p>
          <a:p>
            <a:pPr>
              <a:lnSpc>
                <a:spcPct val="90000"/>
              </a:lnSpc>
            </a:pPr>
            <a:r>
              <a:rPr lang="en-GB" sz="2800"/>
              <a:t>Use change bars.</a:t>
            </a:r>
          </a:p>
          <a:p>
            <a:pPr>
              <a:lnSpc>
                <a:spcPct val="90000"/>
              </a:lnSpc>
            </a:pPr>
            <a:r>
              <a:rPr lang="en-GB" sz="2800"/>
              <a:t>Re-read after a break.</a:t>
            </a:r>
          </a:p>
          <a:p>
            <a:pPr>
              <a:lnSpc>
                <a:spcPct val="90000"/>
              </a:lnSpc>
            </a:pPr>
            <a:r>
              <a:rPr lang="en-GB" sz="2800"/>
              <a:t>Skim for rhythm:</a:t>
            </a:r>
          </a:p>
          <a:p>
            <a:pPr lvl="1">
              <a:lnSpc>
                <a:spcPct val="90000"/>
              </a:lnSpc>
            </a:pPr>
            <a:r>
              <a:rPr lang="en-GB" sz="2400"/>
              <a:t>Spot overlong and awkward constructions;</a:t>
            </a:r>
          </a:p>
          <a:p>
            <a:pPr lvl="1">
              <a:lnSpc>
                <a:spcPct val="90000"/>
              </a:lnSpc>
            </a:pPr>
            <a:r>
              <a:rPr lang="en-GB" sz="2400"/>
              <a:t>Break-up long sentences;</a:t>
            </a:r>
          </a:p>
          <a:p>
            <a:pPr lvl="1">
              <a:lnSpc>
                <a:spcPct val="90000"/>
              </a:lnSpc>
            </a:pPr>
            <a:r>
              <a:rPr lang="en-GB" sz="2400"/>
              <a:t>Reorder clauses/phrases.</a:t>
            </a:r>
          </a:p>
          <a:p>
            <a:pPr>
              <a:lnSpc>
                <a:spcPct val="90000"/>
              </a:lnSpc>
            </a:pPr>
            <a:r>
              <a:rPr lang="en-GB" sz="2800"/>
              <a:t>Make sure material is well organised.</a:t>
            </a:r>
          </a:p>
          <a:p>
            <a:pPr lvl="1">
              <a:lnSpc>
                <a:spcPct val="90000"/>
              </a:lnSpc>
            </a:pPr>
            <a:r>
              <a:rPr lang="en-GB" sz="2400"/>
              <a:t>Use paragraphs &amp; sections to signal topic changes.</a:t>
            </a:r>
          </a:p>
        </p:txBody>
      </p:sp>
    </p:spTree>
    <p:extLst>
      <p:ext uri="{BB962C8B-B14F-4D97-AF65-F5344CB8AC3E}">
        <p14:creationId xmlns:p14="http://schemas.microsoft.com/office/powerpoint/2010/main" val="388083709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9C48B84-6E10-4216-B09D-43543ABD1360}" type="datetime5">
              <a:rPr lang="en-GB"/>
              <a:pPr/>
              <a:t>30-Nov-16</a:t>
            </a:fld>
            <a:endParaRPr lang="en-GB"/>
          </a:p>
        </p:txBody>
      </p:sp>
      <p:sp>
        <p:nvSpPr>
          <p:cNvPr id="5" name="Slide Number Placeholder 5"/>
          <p:cNvSpPr>
            <a:spLocks noGrp="1"/>
          </p:cNvSpPr>
          <p:nvPr>
            <p:ph type="sldNum" sz="quarter" idx="12"/>
          </p:nvPr>
        </p:nvSpPr>
        <p:spPr/>
        <p:txBody>
          <a:bodyPr/>
          <a:lstStyle/>
          <a:p>
            <a:fld id="{91E76491-5AE3-4E6E-9E94-E3DE5C5109D9}" type="slidenum">
              <a:rPr lang="en-GB"/>
              <a:pPr/>
              <a:t>47</a:t>
            </a:fld>
            <a:endParaRPr lang="en-GB"/>
          </a:p>
        </p:txBody>
      </p:sp>
      <p:sp>
        <p:nvSpPr>
          <p:cNvPr id="92162" name="Rectangle 2"/>
          <p:cNvSpPr>
            <a:spLocks noGrp="1" noChangeArrowheads="1"/>
          </p:cNvSpPr>
          <p:nvPr>
            <p:ph type="title"/>
          </p:nvPr>
        </p:nvSpPr>
        <p:spPr/>
        <p:txBody>
          <a:bodyPr/>
          <a:lstStyle/>
          <a:p>
            <a:r>
              <a:rPr lang="en-GB"/>
              <a:t>Submitting the Paper</a:t>
            </a:r>
          </a:p>
        </p:txBody>
      </p:sp>
      <p:sp>
        <p:nvSpPr>
          <p:cNvPr id="92163" name="Rectangle 3"/>
          <p:cNvSpPr>
            <a:spLocks noGrp="1" noChangeArrowheads="1"/>
          </p:cNvSpPr>
          <p:nvPr>
            <p:ph type="body" idx="1"/>
          </p:nvPr>
        </p:nvSpPr>
        <p:spPr/>
        <p:txBody>
          <a:bodyPr/>
          <a:lstStyle/>
          <a:p>
            <a:pPr>
              <a:lnSpc>
                <a:spcPct val="90000"/>
              </a:lnSpc>
            </a:pPr>
            <a:r>
              <a:rPr lang="en-GB" sz="2800" dirty="0"/>
              <a:t>Ensure publisher’s instructions met.</a:t>
            </a:r>
          </a:p>
          <a:p>
            <a:pPr>
              <a:lnSpc>
                <a:spcPct val="90000"/>
              </a:lnSpc>
            </a:pPr>
            <a:r>
              <a:rPr lang="en-GB" sz="2800" dirty="0"/>
              <a:t>Cut/précis material to meet size restrictions.</a:t>
            </a:r>
          </a:p>
          <a:p>
            <a:pPr>
              <a:lnSpc>
                <a:spcPct val="90000"/>
              </a:lnSpc>
            </a:pPr>
            <a:r>
              <a:rPr lang="en-GB" sz="2800" dirty="0"/>
              <a:t>Circulate to colleagues to get feedback.</a:t>
            </a:r>
          </a:p>
          <a:p>
            <a:pPr lvl="1">
              <a:lnSpc>
                <a:spcPct val="90000"/>
              </a:lnSpc>
            </a:pPr>
            <a:r>
              <a:rPr lang="en-GB" sz="2400" dirty="0"/>
              <a:t>Ensure you leave them plenty of time.</a:t>
            </a:r>
          </a:p>
          <a:p>
            <a:pPr>
              <a:lnSpc>
                <a:spcPct val="90000"/>
              </a:lnSpc>
            </a:pPr>
            <a:r>
              <a:rPr lang="en-GB" sz="2800" dirty="0"/>
              <a:t>If you are running late ask for an extension.</a:t>
            </a:r>
          </a:p>
          <a:p>
            <a:pPr lvl="1">
              <a:lnSpc>
                <a:spcPct val="90000"/>
              </a:lnSpc>
            </a:pPr>
            <a:r>
              <a:rPr lang="en-GB" sz="2400" dirty="0"/>
              <a:t>Always ask </a:t>
            </a:r>
            <a:r>
              <a:rPr lang="en-GB" sz="2400" i="1" dirty="0"/>
              <a:t>before</a:t>
            </a:r>
            <a:r>
              <a:rPr lang="en-GB" sz="2400" dirty="0"/>
              <a:t> the deadline.</a:t>
            </a:r>
          </a:p>
          <a:p>
            <a:pPr>
              <a:lnSpc>
                <a:spcPct val="90000"/>
              </a:lnSpc>
            </a:pPr>
            <a:r>
              <a:rPr lang="en-GB" sz="2800" dirty="0"/>
              <a:t>Submit in required form.</a:t>
            </a:r>
          </a:p>
          <a:p>
            <a:pPr lvl="1">
              <a:lnSpc>
                <a:spcPct val="90000"/>
              </a:lnSpc>
            </a:pPr>
            <a:r>
              <a:rPr lang="en-US" sz="2400" dirty="0"/>
              <a:t>Look at the submission site ahead of deadline.</a:t>
            </a:r>
            <a:endParaRPr lang="en-GB" sz="2400" dirty="0"/>
          </a:p>
        </p:txBody>
      </p:sp>
    </p:spTree>
    <p:extLst>
      <p:ext uri="{BB962C8B-B14F-4D97-AF65-F5344CB8AC3E}">
        <p14:creationId xmlns:p14="http://schemas.microsoft.com/office/powerpoint/2010/main" val="296700193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AADD16D-B4C0-4112-AB3F-D311816601EF}" type="datetime5">
              <a:rPr lang="en-GB"/>
              <a:pPr/>
              <a:t>30-Nov-16</a:t>
            </a:fld>
            <a:endParaRPr lang="en-GB"/>
          </a:p>
        </p:txBody>
      </p:sp>
      <p:sp>
        <p:nvSpPr>
          <p:cNvPr id="5" name="Slide Number Placeholder 5"/>
          <p:cNvSpPr>
            <a:spLocks noGrp="1"/>
          </p:cNvSpPr>
          <p:nvPr>
            <p:ph type="sldNum" sz="quarter" idx="12"/>
          </p:nvPr>
        </p:nvSpPr>
        <p:spPr/>
        <p:txBody>
          <a:bodyPr/>
          <a:lstStyle/>
          <a:p>
            <a:fld id="{477C0694-C3D9-4478-8E1D-B4FB9412ACB1}" type="slidenum">
              <a:rPr lang="en-GB"/>
              <a:pPr/>
              <a:t>48</a:t>
            </a:fld>
            <a:endParaRPr lang="en-GB"/>
          </a:p>
        </p:txBody>
      </p:sp>
      <p:sp>
        <p:nvSpPr>
          <p:cNvPr id="93186" name="Rectangle 2"/>
          <p:cNvSpPr>
            <a:spLocks noGrp="1" noChangeArrowheads="1"/>
          </p:cNvSpPr>
          <p:nvPr>
            <p:ph type="title"/>
          </p:nvPr>
        </p:nvSpPr>
        <p:spPr/>
        <p:txBody>
          <a:bodyPr/>
          <a:lstStyle/>
          <a:p>
            <a:r>
              <a:rPr lang="en-GB"/>
              <a:t>Responding to Referees</a:t>
            </a:r>
          </a:p>
        </p:txBody>
      </p:sp>
      <p:sp>
        <p:nvSpPr>
          <p:cNvPr id="93187" name="Rectangle 3"/>
          <p:cNvSpPr>
            <a:spLocks noGrp="1" noChangeArrowheads="1"/>
          </p:cNvSpPr>
          <p:nvPr>
            <p:ph type="body" idx="1"/>
          </p:nvPr>
        </p:nvSpPr>
        <p:spPr>
          <a:xfrm>
            <a:off x="609600" y="2057400"/>
            <a:ext cx="8229600" cy="4114800"/>
          </a:xfrm>
        </p:spPr>
        <p:txBody>
          <a:bodyPr/>
          <a:lstStyle/>
          <a:p>
            <a:r>
              <a:rPr lang="en-GB" sz="2800" dirty="0"/>
              <a:t>Politely remind journal editor if no response after a few months. </a:t>
            </a:r>
          </a:p>
          <a:p>
            <a:r>
              <a:rPr lang="en-GB" sz="2800" dirty="0"/>
              <a:t>Read through referee’s comments carefully.</a:t>
            </a:r>
          </a:p>
          <a:p>
            <a:pPr lvl="1"/>
            <a:r>
              <a:rPr lang="en-GB" sz="2400" dirty="0"/>
              <a:t>Sleep on them before correcting.</a:t>
            </a:r>
          </a:p>
          <a:p>
            <a:r>
              <a:rPr lang="en-GB" sz="2800" dirty="0"/>
              <a:t>Ensure you address </a:t>
            </a:r>
            <a:r>
              <a:rPr lang="en-GB" sz="2800" i="1" dirty="0"/>
              <a:t>all</a:t>
            </a:r>
            <a:r>
              <a:rPr lang="en-GB" sz="2800" dirty="0"/>
              <a:t> comments:</a:t>
            </a:r>
          </a:p>
          <a:p>
            <a:pPr lvl="1"/>
            <a:r>
              <a:rPr lang="en-GB" sz="2400" dirty="0"/>
              <a:t>May need to head-off misunderstanding;</a:t>
            </a:r>
          </a:p>
          <a:p>
            <a:pPr lvl="1"/>
            <a:r>
              <a:rPr lang="en-GB" sz="2400" dirty="0"/>
              <a:t>Ask colleague to check comments met.</a:t>
            </a:r>
          </a:p>
          <a:p>
            <a:pPr lvl="1"/>
            <a:r>
              <a:rPr lang="en-GB" sz="2400" dirty="0"/>
              <a:t>Include covering note on how comments addressed (or why ignored).</a:t>
            </a:r>
          </a:p>
        </p:txBody>
      </p:sp>
    </p:spTree>
    <p:extLst>
      <p:ext uri="{BB962C8B-B14F-4D97-AF65-F5344CB8AC3E}">
        <p14:creationId xmlns:p14="http://schemas.microsoft.com/office/powerpoint/2010/main" val="403390174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ACFE22F-C9C5-4858-9700-A7F6BD8A9E6B}" type="datetime5">
              <a:rPr lang="en-GB"/>
              <a:pPr/>
              <a:t>30-Nov-16</a:t>
            </a:fld>
            <a:endParaRPr lang="en-GB"/>
          </a:p>
        </p:txBody>
      </p:sp>
      <p:sp>
        <p:nvSpPr>
          <p:cNvPr id="5" name="Slide Number Placeholder 5"/>
          <p:cNvSpPr>
            <a:spLocks noGrp="1"/>
          </p:cNvSpPr>
          <p:nvPr>
            <p:ph type="sldNum" sz="quarter" idx="12"/>
          </p:nvPr>
        </p:nvSpPr>
        <p:spPr/>
        <p:txBody>
          <a:bodyPr/>
          <a:lstStyle/>
          <a:p>
            <a:fld id="{7EA0A136-334D-4569-BED2-7F803D71FF5A}" type="slidenum">
              <a:rPr lang="en-GB"/>
              <a:pPr/>
              <a:t>49</a:t>
            </a:fld>
            <a:endParaRPr lang="en-GB"/>
          </a:p>
        </p:txBody>
      </p:sp>
      <p:sp>
        <p:nvSpPr>
          <p:cNvPr id="90114" name="Rectangle 2"/>
          <p:cNvSpPr>
            <a:spLocks noGrp="1" noChangeArrowheads="1"/>
          </p:cNvSpPr>
          <p:nvPr>
            <p:ph type="title"/>
          </p:nvPr>
        </p:nvSpPr>
        <p:spPr/>
        <p:txBody>
          <a:bodyPr/>
          <a:lstStyle/>
          <a:p>
            <a:r>
              <a:rPr lang="en-GB"/>
              <a:t>The Final Stages</a:t>
            </a:r>
          </a:p>
        </p:txBody>
      </p:sp>
      <p:sp>
        <p:nvSpPr>
          <p:cNvPr id="90115" name="Rectangle 3"/>
          <p:cNvSpPr>
            <a:spLocks noGrp="1" noChangeArrowheads="1"/>
          </p:cNvSpPr>
          <p:nvPr>
            <p:ph type="body" idx="1"/>
          </p:nvPr>
        </p:nvSpPr>
        <p:spPr>
          <a:xfrm>
            <a:off x="609600" y="2057400"/>
            <a:ext cx="7772400" cy="4114800"/>
          </a:xfrm>
        </p:spPr>
        <p:txBody>
          <a:bodyPr/>
          <a:lstStyle/>
          <a:p>
            <a:pPr>
              <a:lnSpc>
                <a:spcPct val="80000"/>
              </a:lnSpc>
            </a:pPr>
            <a:r>
              <a:rPr lang="en-GB" sz="2800" dirty="0"/>
              <a:t>Prepare camera-ready manuscript.</a:t>
            </a:r>
          </a:p>
          <a:p>
            <a:pPr>
              <a:lnSpc>
                <a:spcPct val="80000"/>
              </a:lnSpc>
            </a:pPr>
            <a:r>
              <a:rPr lang="en-GB" sz="2800" dirty="0"/>
              <a:t>May submit source and/or object versions.</a:t>
            </a:r>
          </a:p>
          <a:p>
            <a:pPr lvl="1">
              <a:lnSpc>
                <a:spcPct val="80000"/>
              </a:lnSpc>
            </a:pPr>
            <a:r>
              <a:rPr lang="en-GB" sz="2400" dirty="0"/>
              <a:t>Depends on type of publication:</a:t>
            </a:r>
          </a:p>
          <a:p>
            <a:pPr lvl="2">
              <a:lnSpc>
                <a:spcPct val="80000"/>
              </a:lnSpc>
            </a:pPr>
            <a:r>
              <a:rPr lang="en-GB" sz="2000" dirty="0"/>
              <a:t>Journal </a:t>
            </a:r>
            <a:r>
              <a:rPr lang="en-GB" sz="2000" dirty="0" err="1"/>
              <a:t>vs</a:t>
            </a:r>
            <a:r>
              <a:rPr lang="en-GB" sz="2000" dirty="0"/>
              <a:t> conference </a:t>
            </a:r>
            <a:r>
              <a:rPr lang="en-GB" sz="2000" dirty="0" err="1"/>
              <a:t>vs</a:t>
            </a:r>
            <a:r>
              <a:rPr lang="en-GB" sz="2000" dirty="0"/>
              <a:t> book;</a:t>
            </a:r>
          </a:p>
          <a:p>
            <a:pPr lvl="2">
              <a:lnSpc>
                <a:spcPct val="80000"/>
              </a:lnSpc>
            </a:pPr>
            <a:r>
              <a:rPr lang="en-GB" sz="2000" dirty="0"/>
              <a:t>Electronic </a:t>
            </a:r>
            <a:r>
              <a:rPr lang="en-GB" sz="2000" dirty="0" err="1"/>
              <a:t>vs</a:t>
            </a:r>
            <a:r>
              <a:rPr lang="en-GB" sz="2000" dirty="0"/>
              <a:t> hardcopy journal.</a:t>
            </a:r>
          </a:p>
          <a:p>
            <a:pPr>
              <a:lnSpc>
                <a:spcPct val="80000"/>
              </a:lnSpc>
            </a:pPr>
            <a:r>
              <a:rPr lang="en-GB" sz="2800" dirty="0"/>
              <a:t>May get galley proofs from printers.</a:t>
            </a:r>
          </a:p>
          <a:p>
            <a:pPr lvl="1">
              <a:lnSpc>
                <a:spcPct val="80000"/>
              </a:lnSpc>
            </a:pPr>
            <a:r>
              <a:rPr lang="en-GB" sz="2400" dirty="0"/>
              <a:t>Need to address printer’s comments.</a:t>
            </a:r>
          </a:p>
          <a:p>
            <a:pPr lvl="1">
              <a:lnSpc>
                <a:spcPct val="80000"/>
              </a:lnSpc>
            </a:pPr>
            <a:r>
              <a:rPr lang="en-GB" sz="2400" dirty="0"/>
              <a:t>Learn printer’s annotations.</a:t>
            </a:r>
          </a:p>
          <a:p>
            <a:pPr>
              <a:lnSpc>
                <a:spcPct val="80000"/>
              </a:lnSpc>
            </a:pPr>
            <a:r>
              <a:rPr lang="en-GB" sz="2800" dirty="0"/>
              <a:t>Submit to University Publication Repository (ERA)</a:t>
            </a:r>
          </a:p>
        </p:txBody>
      </p:sp>
    </p:spTree>
    <p:extLst>
      <p:ext uri="{BB962C8B-B14F-4D97-AF65-F5344CB8AC3E}">
        <p14:creationId xmlns:p14="http://schemas.microsoft.com/office/powerpoint/2010/main" val="13902824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81D1E5F-C04D-4414-BCB3-0E9F94EBED97}" type="datetime5">
              <a:rPr lang="en-GB"/>
              <a:pPr/>
              <a:t>30-Nov-16</a:t>
            </a:fld>
            <a:endParaRPr lang="en-GB"/>
          </a:p>
        </p:txBody>
      </p:sp>
      <p:sp>
        <p:nvSpPr>
          <p:cNvPr id="5" name="Slide Number Placeholder 5"/>
          <p:cNvSpPr>
            <a:spLocks noGrp="1"/>
          </p:cNvSpPr>
          <p:nvPr>
            <p:ph type="sldNum" sz="quarter" idx="12"/>
          </p:nvPr>
        </p:nvSpPr>
        <p:spPr/>
        <p:txBody>
          <a:bodyPr/>
          <a:lstStyle/>
          <a:p>
            <a:fld id="{41B244B4-7EA8-4722-A977-40D3D58B3B4E}" type="slidenum">
              <a:rPr lang="en-GB"/>
              <a:pPr/>
              <a:t>5</a:t>
            </a:fld>
            <a:endParaRPr lang="en-GB"/>
          </a:p>
        </p:txBody>
      </p:sp>
      <p:sp>
        <p:nvSpPr>
          <p:cNvPr id="32770" name="Rectangle 2"/>
          <p:cNvSpPr>
            <a:spLocks noGrp="1" noChangeArrowheads="1"/>
          </p:cNvSpPr>
          <p:nvPr>
            <p:ph type="title"/>
          </p:nvPr>
        </p:nvSpPr>
        <p:spPr/>
        <p:txBody>
          <a:bodyPr/>
          <a:lstStyle/>
          <a:p>
            <a:r>
              <a:rPr lang="en-GB"/>
              <a:t>Types of Publication 1</a:t>
            </a:r>
          </a:p>
        </p:txBody>
      </p:sp>
      <p:sp>
        <p:nvSpPr>
          <p:cNvPr id="32771" name="Rectangle 3"/>
          <p:cNvSpPr>
            <a:spLocks noGrp="1" noChangeArrowheads="1"/>
          </p:cNvSpPr>
          <p:nvPr>
            <p:ph type="body" idx="1"/>
          </p:nvPr>
        </p:nvSpPr>
        <p:spPr>
          <a:xfrm>
            <a:off x="914400" y="2057400"/>
            <a:ext cx="7620000" cy="3962400"/>
          </a:xfrm>
        </p:spPr>
        <p:txBody>
          <a:bodyPr/>
          <a:lstStyle/>
          <a:p>
            <a:r>
              <a:rPr lang="en-GB" sz="2800"/>
              <a:t>Internal notes and working papers.</a:t>
            </a:r>
          </a:p>
          <a:p>
            <a:pPr lvl="1"/>
            <a:r>
              <a:rPr lang="en-GB" sz="2400"/>
              <a:t>For personal record, research development and internal dissemination.</a:t>
            </a:r>
          </a:p>
          <a:p>
            <a:r>
              <a:rPr lang="en-GB" sz="2800"/>
              <a:t>Workshop papers.</a:t>
            </a:r>
          </a:p>
          <a:p>
            <a:pPr lvl="1"/>
            <a:r>
              <a:rPr lang="en-GB" sz="2400"/>
              <a:t>For work in progress &amp; to promote discussion.</a:t>
            </a:r>
          </a:p>
          <a:p>
            <a:r>
              <a:rPr lang="en-GB" sz="2800"/>
              <a:t>Conference papers.</a:t>
            </a:r>
          </a:p>
          <a:p>
            <a:pPr lvl="1"/>
            <a:r>
              <a:rPr lang="en-GB" sz="2400"/>
              <a:t>For nearly complete work &amp; dissemination.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46A372A-E6A3-4EF6-B2C8-B5F89AF6E95E}" type="datetime5">
              <a:rPr lang="en-GB"/>
              <a:pPr/>
              <a:t>30-Nov-16</a:t>
            </a:fld>
            <a:endParaRPr lang="en-GB"/>
          </a:p>
        </p:txBody>
      </p:sp>
      <p:sp>
        <p:nvSpPr>
          <p:cNvPr id="5" name="Slide Number Placeholder 5"/>
          <p:cNvSpPr>
            <a:spLocks noGrp="1"/>
          </p:cNvSpPr>
          <p:nvPr>
            <p:ph type="sldNum" sz="quarter" idx="12"/>
          </p:nvPr>
        </p:nvSpPr>
        <p:spPr/>
        <p:txBody>
          <a:bodyPr/>
          <a:lstStyle/>
          <a:p>
            <a:fld id="{DB79B134-5714-44AA-BC87-58B823F08020}" type="slidenum">
              <a:rPr lang="en-GB"/>
              <a:pPr/>
              <a:t>50</a:t>
            </a:fld>
            <a:endParaRPr lang="en-GB"/>
          </a:p>
        </p:txBody>
      </p:sp>
      <p:sp>
        <p:nvSpPr>
          <p:cNvPr id="96258" name="Rectangle 2"/>
          <p:cNvSpPr>
            <a:spLocks noGrp="1" noChangeArrowheads="1"/>
          </p:cNvSpPr>
          <p:nvPr>
            <p:ph type="title"/>
          </p:nvPr>
        </p:nvSpPr>
        <p:spPr/>
        <p:txBody>
          <a:bodyPr/>
          <a:lstStyle/>
          <a:p>
            <a:r>
              <a:rPr lang="en-GB"/>
              <a:t>Edinburgh Research Archive</a:t>
            </a:r>
          </a:p>
        </p:txBody>
      </p:sp>
      <p:sp>
        <p:nvSpPr>
          <p:cNvPr id="96259" name="Rectangle 3"/>
          <p:cNvSpPr>
            <a:spLocks noGrp="1" noChangeArrowheads="1"/>
          </p:cNvSpPr>
          <p:nvPr>
            <p:ph type="body" idx="1"/>
          </p:nvPr>
        </p:nvSpPr>
        <p:spPr>
          <a:xfrm>
            <a:off x="685800" y="2057400"/>
            <a:ext cx="7772400" cy="4038600"/>
          </a:xfrm>
        </p:spPr>
        <p:txBody>
          <a:bodyPr/>
          <a:lstStyle/>
          <a:p>
            <a:pPr>
              <a:lnSpc>
                <a:spcPct val="90000"/>
              </a:lnSpc>
            </a:pPr>
            <a:r>
              <a:rPr lang="en-GB" sz="2800" dirty="0"/>
              <a:t>Online research paper collection.</a:t>
            </a:r>
          </a:p>
          <a:p>
            <a:pPr lvl="1">
              <a:lnSpc>
                <a:spcPct val="90000"/>
              </a:lnSpc>
            </a:pPr>
            <a:r>
              <a:rPr lang="en-GB" dirty="0">
                <a:hlinkClick r:id="rId2"/>
              </a:rPr>
              <a:t>http://www.era.lib.ed.ac.uk/</a:t>
            </a:r>
            <a:endParaRPr lang="en-GB" dirty="0"/>
          </a:p>
          <a:p>
            <a:pPr lvl="1">
              <a:lnSpc>
                <a:spcPct val="90000"/>
              </a:lnSpc>
            </a:pPr>
            <a:r>
              <a:rPr lang="en-GB" sz="2400" dirty="0"/>
              <a:t>Series for PhD thesis too.</a:t>
            </a:r>
          </a:p>
          <a:p>
            <a:pPr>
              <a:lnSpc>
                <a:spcPct val="90000"/>
              </a:lnSpc>
            </a:pPr>
            <a:r>
              <a:rPr lang="en-GB" sz="2800" dirty="0"/>
              <a:t>Retain electronic rights.</a:t>
            </a:r>
          </a:p>
          <a:p>
            <a:pPr lvl="1">
              <a:lnSpc>
                <a:spcPct val="90000"/>
              </a:lnSpc>
            </a:pPr>
            <a:r>
              <a:rPr lang="en-GB" sz="2400" dirty="0"/>
              <a:t>So you can mount paper online.</a:t>
            </a:r>
          </a:p>
          <a:p>
            <a:pPr lvl="1">
              <a:lnSpc>
                <a:spcPct val="90000"/>
              </a:lnSpc>
            </a:pPr>
            <a:r>
              <a:rPr lang="en-GB" sz="2400" dirty="0"/>
              <a:t>Follow School policy on copyright.</a:t>
            </a:r>
          </a:p>
          <a:p>
            <a:pPr lvl="2">
              <a:lnSpc>
                <a:spcPct val="90000"/>
              </a:lnSpc>
            </a:pPr>
            <a:r>
              <a:rPr lang="en-GB" sz="2000" dirty="0"/>
              <a:t>Link on web page.</a:t>
            </a:r>
          </a:p>
          <a:p>
            <a:pPr lvl="1">
              <a:lnSpc>
                <a:spcPct val="90000"/>
              </a:lnSpc>
            </a:pPr>
            <a:r>
              <a:rPr lang="en-GB" sz="2400" dirty="0"/>
              <a:t>Ask portfolio manager, if in doubt.</a:t>
            </a:r>
          </a:p>
          <a:p>
            <a:pPr lvl="1">
              <a:lnSpc>
                <a:spcPct val="90000"/>
              </a:lnSpc>
            </a:pPr>
            <a:r>
              <a:rPr lang="en-GB" sz="2400" dirty="0"/>
              <a:t>Check policy of journal/conference.</a:t>
            </a:r>
          </a:p>
        </p:txBody>
      </p:sp>
    </p:spTree>
    <p:extLst>
      <p:ext uri="{BB962C8B-B14F-4D97-AF65-F5344CB8AC3E}">
        <p14:creationId xmlns:p14="http://schemas.microsoft.com/office/powerpoint/2010/main" val="242526904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EF4C9EA-E3EB-4CEE-9176-93F5C75E462D}" type="datetime5">
              <a:rPr lang="en-GB"/>
              <a:pPr/>
              <a:t>30-Nov-16</a:t>
            </a:fld>
            <a:endParaRPr lang="en-GB"/>
          </a:p>
        </p:txBody>
      </p:sp>
      <p:sp>
        <p:nvSpPr>
          <p:cNvPr id="5" name="Slide Number Placeholder 5"/>
          <p:cNvSpPr>
            <a:spLocks noGrp="1"/>
          </p:cNvSpPr>
          <p:nvPr>
            <p:ph type="sldNum" sz="quarter" idx="12"/>
          </p:nvPr>
        </p:nvSpPr>
        <p:spPr/>
        <p:txBody>
          <a:bodyPr/>
          <a:lstStyle/>
          <a:p>
            <a:fld id="{BAEAB582-DAFE-44A0-9A2E-9A3BDF27790E}" type="slidenum">
              <a:rPr lang="en-GB"/>
              <a:pPr/>
              <a:t>51</a:t>
            </a:fld>
            <a:endParaRPr lang="en-GB"/>
          </a:p>
        </p:txBody>
      </p:sp>
      <p:sp>
        <p:nvSpPr>
          <p:cNvPr id="73730" name="Rectangle 2"/>
          <p:cNvSpPr>
            <a:spLocks noGrp="1" noChangeArrowheads="1"/>
          </p:cNvSpPr>
          <p:nvPr>
            <p:ph type="title"/>
          </p:nvPr>
        </p:nvSpPr>
        <p:spPr/>
        <p:txBody>
          <a:bodyPr/>
          <a:lstStyle/>
          <a:p>
            <a:r>
              <a:rPr lang="en-GB"/>
              <a:t>Concluding Remarks</a:t>
            </a:r>
          </a:p>
        </p:txBody>
      </p:sp>
      <p:sp>
        <p:nvSpPr>
          <p:cNvPr id="73731" name="Rectangle 3"/>
          <p:cNvSpPr>
            <a:spLocks noGrp="1" noChangeArrowheads="1"/>
          </p:cNvSpPr>
          <p:nvPr>
            <p:ph type="body" idx="1"/>
          </p:nvPr>
        </p:nvSpPr>
        <p:spPr>
          <a:xfrm>
            <a:off x="685800" y="2057400"/>
            <a:ext cx="7772400" cy="3886200"/>
          </a:xfrm>
        </p:spPr>
        <p:txBody>
          <a:bodyPr/>
          <a:lstStyle/>
          <a:p>
            <a:pPr>
              <a:lnSpc>
                <a:spcPct val="90000"/>
              </a:lnSpc>
            </a:pPr>
            <a:r>
              <a:rPr lang="en-GB" sz="2800" dirty="0"/>
              <a:t>(Initially) paper publication is the main product of your research,</a:t>
            </a:r>
          </a:p>
          <a:p>
            <a:pPr lvl="1">
              <a:lnSpc>
                <a:spcPct val="90000"/>
              </a:lnSpc>
            </a:pPr>
            <a:r>
              <a:rPr lang="en-GB" sz="2400" dirty="0"/>
              <a:t>and the key to a successful career.</a:t>
            </a:r>
          </a:p>
          <a:p>
            <a:pPr lvl="1">
              <a:lnSpc>
                <a:spcPct val="90000"/>
              </a:lnSpc>
            </a:pPr>
            <a:r>
              <a:rPr lang="en-GB" sz="2400" dirty="0"/>
              <a:t>So give it your best shot.</a:t>
            </a:r>
          </a:p>
          <a:p>
            <a:pPr>
              <a:lnSpc>
                <a:spcPct val="90000"/>
              </a:lnSpc>
            </a:pPr>
            <a:r>
              <a:rPr lang="en-GB" sz="2800" dirty="0"/>
              <a:t>Writing a paper will be harder work than you imagine. </a:t>
            </a:r>
          </a:p>
          <a:p>
            <a:pPr lvl="1">
              <a:lnSpc>
                <a:spcPct val="90000"/>
              </a:lnSpc>
            </a:pPr>
            <a:r>
              <a:rPr lang="en-GB" sz="2400" dirty="0"/>
              <a:t>Multiple rounds of feedback and correction.</a:t>
            </a:r>
          </a:p>
          <a:p>
            <a:pPr>
              <a:lnSpc>
                <a:spcPct val="90000"/>
              </a:lnSpc>
            </a:pPr>
            <a:r>
              <a:rPr lang="en-GB" sz="2800" dirty="0"/>
              <a:t>Receiving and responding to criticism positively is the key to success,</a:t>
            </a:r>
          </a:p>
          <a:p>
            <a:pPr lvl="1">
              <a:lnSpc>
                <a:spcPct val="90000"/>
              </a:lnSpc>
            </a:pPr>
            <a:r>
              <a:rPr lang="en-GB" sz="2400" dirty="0"/>
              <a:t>but is still tough to deal with.</a:t>
            </a:r>
          </a:p>
        </p:txBody>
      </p:sp>
    </p:spTree>
    <p:extLst>
      <p:ext uri="{BB962C8B-B14F-4D97-AF65-F5344CB8AC3E}">
        <p14:creationId xmlns:p14="http://schemas.microsoft.com/office/powerpoint/2010/main" val="226186699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Break</a:t>
            </a:r>
          </a:p>
        </p:txBody>
      </p:sp>
      <p:sp>
        <p:nvSpPr>
          <p:cNvPr id="3" name="Text Placeholder 2"/>
          <p:cNvSpPr>
            <a:spLocks noGrp="1"/>
          </p:cNvSpPr>
          <p:nvPr>
            <p:ph type="body" idx="1"/>
          </p:nvPr>
        </p:nvSpPr>
        <p:spPr/>
        <p:txBody>
          <a:bodyPr/>
          <a:lstStyle/>
          <a:p>
            <a:r>
              <a:rPr lang="en-GB" dirty="0"/>
              <a:t>2:45-3:00pm</a:t>
            </a:r>
          </a:p>
        </p:txBody>
      </p:sp>
      <p:sp>
        <p:nvSpPr>
          <p:cNvPr id="4" name="Date Placeholder 3"/>
          <p:cNvSpPr>
            <a:spLocks noGrp="1"/>
          </p:cNvSpPr>
          <p:nvPr>
            <p:ph type="dt" sz="half" idx="10"/>
          </p:nvPr>
        </p:nvSpPr>
        <p:spPr/>
        <p:txBody>
          <a:bodyPr/>
          <a:lstStyle/>
          <a:p>
            <a:fld id="{779488A2-9419-4E15-95DD-C80A747B1FF7}" type="datetime5">
              <a:rPr lang="en-GB" smtClean="0"/>
              <a:pPr/>
              <a:t>30-Nov-16</a:t>
            </a:fld>
            <a:endParaRPr lang="en-GB"/>
          </a:p>
        </p:txBody>
      </p:sp>
      <p:sp>
        <p:nvSpPr>
          <p:cNvPr id="5" name="Slide Number Placeholder 4"/>
          <p:cNvSpPr>
            <a:spLocks noGrp="1"/>
          </p:cNvSpPr>
          <p:nvPr>
            <p:ph type="sldNum" sz="quarter" idx="12"/>
          </p:nvPr>
        </p:nvSpPr>
        <p:spPr/>
        <p:txBody>
          <a:bodyPr/>
          <a:lstStyle/>
          <a:p>
            <a:fld id="{08571662-72AD-4B0A-B8E2-66DAC23B6CFD}" type="slidenum">
              <a:rPr lang="en-GB" smtClean="0"/>
              <a:pPr/>
              <a:t>52</a:t>
            </a:fld>
            <a:endParaRPr lang="en-GB"/>
          </a:p>
        </p:txBody>
      </p:sp>
    </p:spTree>
    <p:extLst>
      <p:ext uri="{BB962C8B-B14F-4D97-AF65-F5344CB8AC3E}">
        <p14:creationId xmlns:p14="http://schemas.microsoft.com/office/powerpoint/2010/main" val="284895711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2"/>
          <p:cNvSpPr>
            <a:spLocks noGrp="1"/>
          </p:cNvSpPr>
          <p:nvPr>
            <p:ph type="dt" sz="half" idx="10"/>
          </p:nvPr>
        </p:nvSpPr>
        <p:spPr/>
        <p:txBody>
          <a:bodyPr/>
          <a:lstStyle/>
          <a:p>
            <a:fld id="{88191B7B-C35E-40DC-9C48-E3C5F584E581}" type="datetime5">
              <a:rPr lang="en-GB"/>
              <a:pPr/>
              <a:t>30-Nov-16</a:t>
            </a:fld>
            <a:endParaRPr lang="en-GB"/>
          </a:p>
        </p:txBody>
      </p:sp>
      <p:sp>
        <p:nvSpPr>
          <p:cNvPr id="5" name="Slide Number Placeholder 4"/>
          <p:cNvSpPr>
            <a:spLocks noGrp="1"/>
          </p:cNvSpPr>
          <p:nvPr>
            <p:ph type="sldNum" sz="quarter" idx="12"/>
          </p:nvPr>
        </p:nvSpPr>
        <p:spPr/>
        <p:txBody>
          <a:bodyPr/>
          <a:lstStyle/>
          <a:p>
            <a:fld id="{A6B8FCCF-B59D-42E4-AD00-A4092BCBD27C}" type="slidenum">
              <a:rPr lang="en-GB"/>
              <a:pPr/>
              <a:t>53</a:t>
            </a:fld>
            <a:endParaRPr lang="en-GB"/>
          </a:p>
        </p:txBody>
      </p:sp>
      <p:sp>
        <p:nvSpPr>
          <p:cNvPr id="80898" name="Rectangle 2"/>
          <p:cNvSpPr>
            <a:spLocks noGrp="1" noChangeArrowheads="1"/>
          </p:cNvSpPr>
          <p:nvPr>
            <p:ph type="title"/>
          </p:nvPr>
        </p:nvSpPr>
        <p:spPr/>
        <p:txBody>
          <a:bodyPr/>
          <a:lstStyle/>
          <a:p>
            <a:r>
              <a:rPr lang="en-GB" dirty="0"/>
              <a:t>5: The Refereeing Process</a:t>
            </a:r>
          </a:p>
        </p:txBody>
      </p:sp>
      <p:pic>
        <p:nvPicPr>
          <p:cNvPr id="80899" name="Picture 3" descr="erratic-revie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1676400"/>
            <a:ext cx="3821113" cy="4851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648385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Example: POPL 2017</a:t>
            </a:r>
          </a:p>
        </p:txBody>
      </p:sp>
      <p:sp>
        <p:nvSpPr>
          <p:cNvPr id="3" name="Date Placeholder 2"/>
          <p:cNvSpPr>
            <a:spLocks noGrp="1"/>
          </p:cNvSpPr>
          <p:nvPr>
            <p:ph type="dt" sz="half" idx="10"/>
          </p:nvPr>
        </p:nvSpPr>
        <p:spPr/>
        <p:txBody>
          <a:bodyPr/>
          <a:lstStyle/>
          <a:p>
            <a:fld id="{41FF38A5-DA28-46AC-836D-3CF72F4999F0}" type="datetime5">
              <a:rPr lang="en-GB" smtClean="0"/>
              <a:pPr/>
              <a:t>30-Nov-16</a:t>
            </a:fld>
            <a:endParaRPr lang="en-GB"/>
          </a:p>
        </p:txBody>
      </p:sp>
      <p:sp>
        <p:nvSpPr>
          <p:cNvPr id="4" name="Slide Number Placeholder 3"/>
          <p:cNvSpPr>
            <a:spLocks noGrp="1"/>
          </p:cNvSpPr>
          <p:nvPr>
            <p:ph type="sldNum" sz="quarter" idx="12"/>
          </p:nvPr>
        </p:nvSpPr>
        <p:spPr/>
        <p:txBody>
          <a:bodyPr/>
          <a:lstStyle/>
          <a:p>
            <a:fld id="{3B62528B-B271-432A-A6D7-1E03D852E27A}" type="slidenum">
              <a:rPr lang="en-GB" smtClean="0"/>
              <a:pPr/>
              <a:t>54</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2228131025"/>
              </p:ext>
            </p:extLst>
          </p:nvPr>
        </p:nvGraphicFramePr>
        <p:xfrm>
          <a:off x="1043607" y="1752599"/>
          <a:ext cx="7414593" cy="4700733"/>
        </p:xfrm>
        <a:graphic>
          <a:graphicData uri="http://schemas.openxmlformats.org/drawingml/2006/table">
            <a:tbl>
              <a:tblPr>
                <a:tableStyleId>{5C22544A-7EE6-4342-B048-85BDC9FD1C3A}</a:tableStyleId>
              </a:tblPr>
              <a:tblGrid>
                <a:gridCol w="1149262">
                  <a:extLst>
                    <a:ext uri="{9D8B030D-6E8A-4147-A177-3AD203B41FA5}">
                      <a16:colId xmlns:a16="http://schemas.microsoft.com/office/drawing/2014/main" val="779377774"/>
                    </a:ext>
                  </a:extLst>
                </a:gridCol>
                <a:gridCol w="1082987">
                  <a:extLst>
                    <a:ext uri="{9D8B030D-6E8A-4147-A177-3AD203B41FA5}">
                      <a16:colId xmlns:a16="http://schemas.microsoft.com/office/drawing/2014/main" val="1467278658"/>
                    </a:ext>
                  </a:extLst>
                </a:gridCol>
                <a:gridCol w="5182344">
                  <a:extLst>
                    <a:ext uri="{9D8B030D-6E8A-4147-A177-3AD203B41FA5}">
                      <a16:colId xmlns:a16="http://schemas.microsoft.com/office/drawing/2014/main" val="2976617548"/>
                    </a:ext>
                  </a:extLst>
                </a:gridCol>
              </a:tblGrid>
              <a:tr h="247407">
                <a:tc>
                  <a:txBody>
                    <a:bodyPr/>
                    <a:lstStyle/>
                    <a:p>
                      <a:pPr algn="l" fontAlgn="b"/>
                      <a:r>
                        <a:rPr lang="en-GB" sz="1100" u="none" strike="noStrike">
                          <a:effectLst/>
                        </a:rPr>
                        <a:t>Day</a:t>
                      </a:r>
                      <a:endParaRPr lang="en-GB" sz="1100" b="1" i="0" u="none" strike="noStrike">
                        <a:solidFill>
                          <a:srgbClr val="FFFFFF"/>
                        </a:solidFill>
                        <a:effectLst/>
                        <a:latin typeface="Calibri" panose="020F0502020204030204" pitchFamily="34" charset="0"/>
                      </a:endParaRPr>
                    </a:p>
                  </a:txBody>
                  <a:tcPr marL="7620" marR="7620" marT="7620" marB="0" anchor="b"/>
                </a:tc>
                <a:tc>
                  <a:txBody>
                    <a:bodyPr/>
                    <a:lstStyle/>
                    <a:p>
                      <a:pPr algn="l" fontAlgn="b"/>
                      <a:r>
                        <a:rPr lang="en-GB" sz="1100" u="none" strike="noStrike">
                          <a:effectLst/>
                        </a:rPr>
                        <a:t>Date</a:t>
                      </a:r>
                      <a:endParaRPr lang="en-GB" sz="1100" b="1" i="0" u="none" strike="noStrike">
                        <a:solidFill>
                          <a:srgbClr val="FFFFFF"/>
                        </a:solidFill>
                        <a:effectLst/>
                        <a:latin typeface="Calibri" panose="020F0502020204030204" pitchFamily="34" charset="0"/>
                      </a:endParaRPr>
                    </a:p>
                  </a:txBody>
                  <a:tcPr marL="7620" marR="7620" marT="7620" marB="0" anchor="b"/>
                </a:tc>
                <a:tc>
                  <a:txBody>
                    <a:bodyPr/>
                    <a:lstStyle/>
                    <a:p>
                      <a:pPr algn="l" fontAlgn="b"/>
                      <a:r>
                        <a:rPr lang="en-GB" sz="1100" u="none" strike="noStrike">
                          <a:effectLst/>
                        </a:rPr>
                        <a:t>Event</a:t>
                      </a:r>
                      <a:endParaRPr lang="en-GB" sz="1100" b="1" i="0" u="none" strike="noStrike">
                        <a:solidFill>
                          <a:srgbClr val="FFFFFF"/>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49935320"/>
                  </a:ext>
                </a:extLst>
              </a:tr>
              <a:tr h="247407">
                <a:tc>
                  <a:txBody>
                    <a:bodyPr/>
                    <a:lstStyle/>
                    <a:p>
                      <a:pPr algn="l" fontAlgn="b"/>
                      <a:r>
                        <a:rPr lang="en-GB" sz="1100" u="none" strike="noStrike">
                          <a:effectLst/>
                        </a:rPr>
                        <a:t>Wednesday</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a:effectLst/>
                        </a:rPr>
                        <a:t>20/01/2016</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a:effectLst/>
                        </a:rPr>
                        <a:t>Distribute our call-for-papers at POPL 2016</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896271588"/>
                  </a:ext>
                </a:extLst>
              </a:tr>
              <a:tr h="247407">
                <a:tc>
                  <a:txBody>
                    <a:bodyPr/>
                    <a:lstStyle/>
                    <a:p>
                      <a:pPr algn="l" fontAlgn="b"/>
                      <a:r>
                        <a:rPr lang="en-GB" sz="1100" u="none" strike="noStrike">
                          <a:effectLst/>
                        </a:rPr>
                        <a:t>Sunday</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a:effectLst/>
                        </a:rPr>
                        <a:t>01/05/2016</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a:effectLst/>
                        </a:rPr>
                        <a:t>Accounts created on </a:t>
                      </a:r>
                      <a:r>
                        <a:rPr lang="en-GB" sz="1100" u="none" strike="noStrike" dirty="0" err="1">
                          <a:effectLst/>
                        </a:rPr>
                        <a:t>HotCRP</a:t>
                      </a:r>
                      <a:r>
                        <a:rPr lang="en-GB" sz="1100" u="none" strike="noStrike" dirty="0">
                          <a:effectLst/>
                        </a:rPr>
                        <a:t> service</a:t>
                      </a:r>
                      <a:endParaRPr lang="en-GB"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974554262"/>
                  </a:ext>
                </a:extLst>
              </a:tr>
              <a:tr h="247407">
                <a:tc>
                  <a:txBody>
                    <a:bodyPr/>
                    <a:lstStyle/>
                    <a:p>
                      <a:pPr algn="l" fontAlgn="b"/>
                      <a:r>
                        <a:rPr lang="en-GB" sz="1100" u="none" strike="noStrike">
                          <a:effectLst/>
                        </a:rPr>
                        <a:t>Friday</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a:effectLst/>
                        </a:rPr>
                        <a:t>01/07/2016</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a:effectLst/>
                        </a:rPr>
                        <a:t>Deadline: paper registration</a:t>
                      </a:r>
                      <a:endParaRPr lang="en-GB"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266154535"/>
                  </a:ext>
                </a:extLst>
              </a:tr>
              <a:tr h="247407">
                <a:tc>
                  <a:txBody>
                    <a:bodyPr/>
                    <a:lstStyle/>
                    <a:p>
                      <a:pPr algn="l" fontAlgn="b"/>
                      <a:r>
                        <a:rPr lang="en-GB" sz="1100" u="none" strike="noStrike">
                          <a:effectLst/>
                        </a:rPr>
                        <a:t>Thursday</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a:effectLst/>
                        </a:rPr>
                        <a:t>06/07/2017</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a:effectLst/>
                        </a:rPr>
                        <a:t>Deadline: paper submission</a:t>
                      </a:r>
                      <a:endParaRPr lang="en-GB"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782143455"/>
                  </a:ext>
                </a:extLst>
              </a:tr>
              <a:tr h="247407">
                <a:tc>
                  <a:txBody>
                    <a:bodyPr/>
                    <a:lstStyle/>
                    <a:p>
                      <a:pPr algn="l" fontAlgn="b"/>
                      <a:r>
                        <a:rPr lang="en-GB" sz="1100" u="none" strike="noStrike">
                          <a:effectLst/>
                        </a:rPr>
                        <a:t>Friday</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a:effectLst/>
                        </a:rPr>
                        <a:t>08/07/2016</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a:effectLst/>
                        </a:rPr>
                        <a:t>Deadline: paper bidding by PC/ERC members</a:t>
                      </a:r>
                      <a:endParaRPr lang="en-GB"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359966644"/>
                  </a:ext>
                </a:extLst>
              </a:tr>
              <a:tr h="247407">
                <a:tc>
                  <a:txBody>
                    <a:bodyPr/>
                    <a:lstStyle/>
                    <a:p>
                      <a:pPr algn="l" fontAlgn="b"/>
                      <a:r>
                        <a:rPr lang="en-GB" sz="1100" u="none" strike="noStrike">
                          <a:effectLst/>
                        </a:rPr>
                        <a:t>Tuesday</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a:effectLst/>
                        </a:rPr>
                        <a:t>12/07/2016</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a:effectLst/>
                        </a:rPr>
                        <a:t>First round allocation</a:t>
                      </a:r>
                      <a:endParaRPr lang="en-GB"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417631171"/>
                  </a:ext>
                </a:extLst>
              </a:tr>
              <a:tr h="247407">
                <a:tc>
                  <a:txBody>
                    <a:bodyPr/>
                    <a:lstStyle/>
                    <a:p>
                      <a:pPr algn="l" fontAlgn="b"/>
                      <a:r>
                        <a:rPr lang="en-GB" sz="1100" u="none" strike="noStrike">
                          <a:effectLst/>
                        </a:rPr>
                        <a:t>Friday</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a:effectLst/>
                        </a:rPr>
                        <a:t>12/08/2016</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a:effectLst/>
                        </a:rPr>
                        <a:t>Guardian reviews due</a:t>
                      </a:r>
                      <a:endParaRPr lang="en-GB"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117521894"/>
                  </a:ext>
                </a:extLst>
              </a:tr>
              <a:tr h="247407">
                <a:tc>
                  <a:txBody>
                    <a:bodyPr/>
                    <a:lstStyle/>
                    <a:p>
                      <a:pPr algn="l" fontAlgn="b"/>
                      <a:r>
                        <a:rPr lang="en-GB" sz="1100" u="none" strike="noStrike">
                          <a:effectLst/>
                        </a:rPr>
                        <a:t>Friday</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a:effectLst/>
                        </a:rPr>
                        <a:t>19/08/2016</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a:effectLst/>
                        </a:rPr>
                        <a:t>First round reviews due</a:t>
                      </a:r>
                      <a:endParaRPr lang="en-GB"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173497920"/>
                  </a:ext>
                </a:extLst>
              </a:tr>
              <a:tr h="247407">
                <a:tc>
                  <a:txBody>
                    <a:bodyPr/>
                    <a:lstStyle/>
                    <a:p>
                      <a:pPr algn="l" fontAlgn="b"/>
                      <a:r>
                        <a:rPr lang="en-GB" sz="1100" u="none" strike="noStrike">
                          <a:effectLst/>
                        </a:rPr>
                        <a:t>Monday</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a:effectLst/>
                        </a:rPr>
                        <a:t>22/08/2016</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a:effectLst/>
                        </a:rPr>
                        <a:t>Second round allocation</a:t>
                      </a:r>
                      <a:endParaRPr lang="en-GB"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266323504"/>
                  </a:ext>
                </a:extLst>
              </a:tr>
              <a:tr h="247407">
                <a:tc>
                  <a:txBody>
                    <a:bodyPr/>
                    <a:lstStyle/>
                    <a:p>
                      <a:pPr algn="l" fontAlgn="b"/>
                      <a:r>
                        <a:rPr lang="en-GB" sz="1100" u="none" strike="noStrike">
                          <a:effectLst/>
                        </a:rPr>
                        <a:t>Friday</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a:effectLst/>
                        </a:rPr>
                        <a:t>16/09/2016</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a:effectLst/>
                        </a:rPr>
                        <a:t>Second round reviews due</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47946775"/>
                  </a:ext>
                </a:extLst>
              </a:tr>
              <a:tr h="247407">
                <a:tc>
                  <a:txBody>
                    <a:bodyPr/>
                    <a:lstStyle/>
                    <a:p>
                      <a:pPr algn="l" fontAlgn="b"/>
                      <a:r>
                        <a:rPr lang="en-GB" sz="1100" u="none" strike="noStrike">
                          <a:effectLst/>
                        </a:rPr>
                        <a:t>Monday</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a:effectLst/>
                        </a:rPr>
                        <a:t>19/09/2016</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a:effectLst/>
                        </a:rPr>
                        <a:t>Start of rebuttal period</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683059230"/>
                  </a:ext>
                </a:extLst>
              </a:tr>
              <a:tr h="247407">
                <a:tc>
                  <a:txBody>
                    <a:bodyPr/>
                    <a:lstStyle/>
                    <a:p>
                      <a:pPr algn="l" fontAlgn="b"/>
                      <a:r>
                        <a:rPr lang="en-GB" sz="1100" u="none" strike="noStrike">
                          <a:effectLst/>
                        </a:rPr>
                        <a:t>Wednesday</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a:effectLst/>
                        </a:rPr>
                        <a:t>21/09/2016</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a:effectLst/>
                        </a:rPr>
                        <a:t>Deadline: rebuttal response</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783244146"/>
                  </a:ext>
                </a:extLst>
              </a:tr>
              <a:tr h="247407">
                <a:tc>
                  <a:txBody>
                    <a:bodyPr/>
                    <a:lstStyle/>
                    <a:p>
                      <a:pPr algn="l" fontAlgn="b"/>
                      <a:r>
                        <a:rPr lang="en-GB" sz="1100" u="none" strike="noStrike">
                          <a:effectLst/>
                        </a:rPr>
                        <a:t>Thursday</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a:effectLst/>
                        </a:rPr>
                        <a:t>29/09/2016</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a:effectLst/>
                        </a:rPr>
                        <a:t>PC Meeting Day 1, MSR Cambridge</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448826138"/>
                  </a:ext>
                </a:extLst>
              </a:tr>
              <a:tr h="247407">
                <a:tc>
                  <a:txBody>
                    <a:bodyPr/>
                    <a:lstStyle/>
                    <a:p>
                      <a:pPr algn="l" fontAlgn="b"/>
                      <a:r>
                        <a:rPr lang="en-GB" sz="1100" u="none" strike="noStrike">
                          <a:effectLst/>
                        </a:rPr>
                        <a:t>Friday</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a:effectLst/>
                        </a:rPr>
                        <a:t>30/09/2016</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a:effectLst/>
                        </a:rPr>
                        <a:t>PC Meeting Day 2, MSR Cambridge</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949605695"/>
                  </a:ext>
                </a:extLst>
              </a:tr>
              <a:tr h="247407">
                <a:tc>
                  <a:txBody>
                    <a:bodyPr/>
                    <a:lstStyle/>
                    <a:p>
                      <a:pPr algn="l" fontAlgn="b"/>
                      <a:r>
                        <a:rPr lang="en-GB" sz="1100" u="none" strike="noStrike">
                          <a:effectLst/>
                        </a:rPr>
                        <a:t>Monday</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a:effectLst/>
                        </a:rPr>
                        <a:t>03/10/2016</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a:effectLst/>
                        </a:rPr>
                        <a:t>Author notification</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765488117"/>
                  </a:ext>
                </a:extLst>
              </a:tr>
              <a:tr h="247407">
                <a:tc>
                  <a:txBody>
                    <a:bodyPr/>
                    <a:lstStyle/>
                    <a:p>
                      <a:pPr algn="l" fontAlgn="b"/>
                      <a:r>
                        <a:rPr lang="en-GB" sz="1100" u="none" strike="noStrike">
                          <a:effectLst/>
                        </a:rPr>
                        <a:t>Friday</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a:effectLst/>
                        </a:rPr>
                        <a:t>04/11/2016</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a:effectLst/>
                        </a:rPr>
                        <a:t>Camera-ready</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020875433"/>
                  </a:ext>
                </a:extLst>
              </a:tr>
              <a:tr h="247407">
                <a:tc>
                  <a:txBody>
                    <a:bodyPr/>
                    <a:lstStyle/>
                    <a:p>
                      <a:pPr algn="l" fontAlgn="b"/>
                      <a:r>
                        <a:rPr lang="en-GB" sz="1100" u="none" strike="noStrike">
                          <a:effectLst/>
                        </a:rPr>
                        <a:t>Friday</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a:effectLst/>
                        </a:rPr>
                        <a:t>11/11/2016</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a:effectLst/>
                        </a:rPr>
                        <a:t>Schedule including session chairs</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147300399"/>
                  </a:ext>
                </a:extLst>
              </a:tr>
              <a:tr h="247407">
                <a:tc>
                  <a:txBody>
                    <a:bodyPr/>
                    <a:lstStyle/>
                    <a:p>
                      <a:pPr algn="l" fontAlgn="b"/>
                      <a:r>
                        <a:rPr lang="en-GB" sz="1100" u="none" strike="noStrike">
                          <a:effectLst/>
                        </a:rPr>
                        <a:t>Monday</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a:effectLst/>
                        </a:rPr>
                        <a:t>16/01/2017</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a:effectLst/>
                        </a:rPr>
                        <a:t>Main conference</a:t>
                      </a:r>
                      <a:endParaRPr lang="en-GB"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967154440"/>
                  </a:ext>
                </a:extLst>
              </a:tr>
            </a:tbl>
          </a:graphicData>
        </a:graphic>
      </p:graphicFrame>
    </p:spTree>
    <p:extLst>
      <p:ext uri="{BB962C8B-B14F-4D97-AF65-F5344CB8AC3E}">
        <p14:creationId xmlns:p14="http://schemas.microsoft.com/office/powerpoint/2010/main" val="316144213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93D7574-D891-452C-93AA-7FD93FCFD8C2}" type="datetime5">
              <a:rPr lang="en-GB"/>
              <a:pPr/>
              <a:t>30-Nov-16</a:t>
            </a:fld>
            <a:endParaRPr lang="en-GB"/>
          </a:p>
        </p:txBody>
      </p:sp>
      <p:sp>
        <p:nvSpPr>
          <p:cNvPr id="5" name="Slide Number Placeholder 5"/>
          <p:cNvSpPr>
            <a:spLocks noGrp="1"/>
          </p:cNvSpPr>
          <p:nvPr>
            <p:ph type="sldNum" sz="quarter" idx="12"/>
          </p:nvPr>
        </p:nvSpPr>
        <p:spPr/>
        <p:txBody>
          <a:bodyPr/>
          <a:lstStyle/>
          <a:p>
            <a:fld id="{307BF2CF-FF29-47CC-AFE5-4716C49FA084}" type="slidenum">
              <a:rPr lang="en-GB"/>
              <a:pPr/>
              <a:t>55</a:t>
            </a:fld>
            <a:endParaRPr lang="en-GB"/>
          </a:p>
        </p:txBody>
      </p:sp>
      <p:sp>
        <p:nvSpPr>
          <p:cNvPr id="86018" name="Rectangle 2"/>
          <p:cNvSpPr>
            <a:spLocks noGrp="1" noChangeArrowheads="1"/>
          </p:cNvSpPr>
          <p:nvPr>
            <p:ph type="title"/>
          </p:nvPr>
        </p:nvSpPr>
        <p:spPr/>
        <p:txBody>
          <a:bodyPr/>
          <a:lstStyle/>
          <a:p>
            <a:r>
              <a:rPr lang="en-GB"/>
              <a:t>The Refereeing Process</a:t>
            </a:r>
          </a:p>
        </p:txBody>
      </p:sp>
      <p:sp>
        <p:nvSpPr>
          <p:cNvPr id="86019" name="Rectangle 3"/>
          <p:cNvSpPr>
            <a:spLocks noGrp="1" noChangeArrowheads="1"/>
          </p:cNvSpPr>
          <p:nvPr>
            <p:ph type="body" idx="1"/>
          </p:nvPr>
        </p:nvSpPr>
        <p:spPr>
          <a:xfrm>
            <a:off x="685800" y="2133600"/>
            <a:ext cx="7772400" cy="4114800"/>
          </a:xfrm>
        </p:spPr>
        <p:txBody>
          <a:bodyPr/>
          <a:lstStyle/>
          <a:p>
            <a:pPr>
              <a:lnSpc>
                <a:spcPct val="90000"/>
              </a:lnSpc>
            </a:pPr>
            <a:r>
              <a:rPr lang="en-GB"/>
              <a:t>Journal Editor or Conference Programme Chair chooses 2 or more referees.</a:t>
            </a:r>
          </a:p>
          <a:p>
            <a:pPr>
              <a:lnSpc>
                <a:spcPct val="90000"/>
              </a:lnSpc>
            </a:pPr>
            <a:r>
              <a:rPr lang="en-GB"/>
              <a:t>Each referee reads paper, writes report and makes recommendation.</a:t>
            </a:r>
          </a:p>
          <a:p>
            <a:pPr>
              <a:lnSpc>
                <a:spcPct val="90000"/>
              </a:lnSpc>
            </a:pPr>
            <a:r>
              <a:rPr lang="en-GB"/>
              <a:t>Editor/PC makes final decision.</a:t>
            </a:r>
          </a:p>
          <a:p>
            <a:pPr>
              <a:lnSpc>
                <a:spcPct val="90000"/>
              </a:lnSpc>
            </a:pPr>
            <a:r>
              <a:rPr lang="en-GB"/>
              <a:t>Journal may involve multiple rounds,</a:t>
            </a:r>
          </a:p>
          <a:p>
            <a:pPr lvl="1">
              <a:lnSpc>
                <a:spcPct val="90000"/>
              </a:lnSpc>
            </a:pPr>
            <a:r>
              <a:rPr lang="en-GB"/>
              <a:t>usually no more than two.</a:t>
            </a:r>
          </a:p>
        </p:txBody>
      </p:sp>
    </p:spTree>
    <p:extLst>
      <p:ext uri="{BB962C8B-B14F-4D97-AF65-F5344CB8AC3E}">
        <p14:creationId xmlns:p14="http://schemas.microsoft.com/office/powerpoint/2010/main" val="328095813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Double-Blind Reviewing</a:t>
            </a:r>
            <a:endParaRPr lang="en-US" dirty="0"/>
          </a:p>
        </p:txBody>
      </p:sp>
      <p:sp>
        <p:nvSpPr>
          <p:cNvPr id="6" name="Content Placeholder 5"/>
          <p:cNvSpPr>
            <a:spLocks noGrp="1"/>
          </p:cNvSpPr>
          <p:nvPr>
            <p:ph idx="1"/>
          </p:nvPr>
        </p:nvSpPr>
        <p:spPr/>
        <p:txBody>
          <a:bodyPr/>
          <a:lstStyle/>
          <a:p>
            <a:r>
              <a:rPr kumimoji="1" lang="en-GB" sz="2400" dirty="0"/>
              <a:t>Our goal is to give each a reviewer an unbiased "first look" at each paper.</a:t>
            </a:r>
          </a:p>
          <a:p>
            <a:r>
              <a:rPr kumimoji="1" lang="en-GB" sz="2400" dirty="0"/>
              <a:t>Authors omit their names from their submissions, and avoid revealing their identity through citation</a:t>
            </a:r>
          </a:p>
          <a:p>
            <a:r>
              <a:rPr kumimoji="1" lang="en-GB" sz="2400" dirty="0"/>
              <a:t>Studies have shown that a reviewer's attitude toward a submission may be affected, even unconsciously, by the identity of the author</a:t>
            </a:r>
          </a:p>
          <a:p>
            <a:r>
              <a:rPr kumimoji="1" lang="en-GB" sz="2400" dirty="0"/>
              <a:t>Intend this process to be cooperative, not adversarial </a:t>
            </a:r>
            <a:endParaRPr lang="en-US" sz="2400" dirty="0"/>
          </a:p>
        </p:txBody>
      </p:sp>
      <p:sp>
        <p:nvSpPr>
          <p:cNvPr id="3" name="Date Placeholder 2"/>
          <p:cNvSpPr>
            <a:spLocks noGrp="1"/>
          </p:cNvSpPr>
          <p:nvPr>
            <p:ph type="dt" sz="half" idx="10"/>
          </p:nvPr>
        </p:nvSpPr>
        <p:spPr/>
        <p:txBody>
          <a:bodyPr/>
          <a:lstStyle/>
          <a:p>
            <a:fld id="{41FF38A5-DA28-46AC-836D-3CF72F4999F0}" type="datetime5">
              <a:rPr lang="en-GB" smtClean="0"/>
              <a:pPr/>
              <a:t>30-Nov-16</a:t>
            </a:fld>
            <a:endParaRPr lang="en-GB"/>
          </a:p>
        </p:txBody>
      </p:sp>
      <p:sp>
        <p:nvSpPr>
          <p:cNvPr id="4" name="Slide Number Placeholder 3"/>
          <p:cNvSpPr>
            <a:spLocks noGrp="1"/>
          </p:cNvSpPr>
          <p:nvPr>
            <p:ph type="sldNum" sz="quarter" idx="12"/>
          </p:nvPr>
        </p:nvSpPr>
        <p:spPr/>
        <p:txBody>
          <a:bodyPr/>
          <a:lstStyle/>
          <a:p>
            <a:fld id="{3B62528B-B271-432A-A6D7-1E03D852E27A}" type="slidenum">
              <a:rPr lang="en-GB" smtClean="0"/>
              <a:pPr/>
              <a:t>56</a:t>
            </a:fld>
            <a:endParaRPr lang="en-GB"/>
          </a:p>
        </p:txBody>
      </p:sp>
    </p:spTree>
    <p:extLst>
      <p:ext uri="{BB962C8B-B14F-4D97-AF65-F5344CB8AC3E}">
        <p14:creationId xmlns:p14="http://schemas.microsoft.com/office/powerpoint/2010/main" val="23995039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4132303-5DE2-4098-824D-C1E658935DD1}" type="datetime5">
              <a:rPr lang="en-GB"/>
              <a:pPr/>
              <a:t>30-Nov-16</a:t>
            </a:fld>
            <a:endParaRPr lang="en-GB"/>
          </a:p>
        </p:txBody>
      </p:sp>
      <p:sp>
        <p:nvSpPr>
          <p:cNvPr id="5" name="Slide Number Placeholder 5"/>
          <p:cNvSpPr>
            <a:spLocks noGrp="1"/>
          </p:cNvSpPr>
          <p:nvPr>
            <p:ph type="sldNum" sz="quarter" idx="12"/>
          </p:nvPr>
        </p:nvSpPr>
        <p:spPr/>
        <p:txBody>
          <a:bodyPr/>
          <a:lstStyle/>
          <a:p>
            <a:fld id="{8FFA471E-840B-4034-8774-6160A365C23D}" type="slidenum">
              <a:rPr lang="en-GB"/>
              <a:pPr/>
              <a:t>57</a:t>
            </a:fld>
            <a:endParaRPr lang="en-GB"/>
          </a:p>
        </p:txBody>
      </p:sp>
      <p:sp>
        <p:nvSpPr>
          <p:cNvPr id="87042" name="Rectangle 2"/>
          <p:cNvSpPr>
            <a:spLocks noGrp="1" noChangeArrowheads="1"/>
          </p:cNvSpPr>
          <p:nvPr>
            <p:ph type="title"/>
          </p:nvPr>
        </p:nvSpPr>
        <p:spPr/>
        <p:txBody>
          <a:bodyPr/>
          <a:lstStyle/>
          <a:p>
            <a:r>
              <a:rPr lang="en-GB"/>
              <a:t>Possible Outcomes</a:t>
            </a:r>
          </a:p>
        </p:txBody>
      </p:sp>
      <p:sp>
        <p:nvSpPr>
          <p:cNvPr id="87043" name="Rectangle 3"/>
          <p:cNvSpPr>
            <a:spLocks noGrp="1" noChangeArrowheads="1"/>
          </p:cNvSpPr>
          <p:nvPr>
            <p:ph type="body" idx="1"/>
          </p:nvPr>
        </p:nvSpPr>
        <p:spPr>
          <a:xfrm>
            <a:off x="685800" y="2133600"/>
            <a:ext cx="7772400" cy="3962400"/>
          </a:xfrm>
        </p:spPr>
        <p:txBody>
          <a:bodyPr/>
          <a:lstStyle/>
          <a:p>
            <a:r>
              <a:rPr lang="en-GB" dirty="0"/>
              <a:t>Accept with no change (unusual).</a:t>
            </a:r>
          </a:p>
          <a:p>
            <a:r>
              <a:rPr lang="en-GB" dirty="0"/>
              <a:t>Accept with minor change.</a:t>
            </a:r>
          </a:p>
          <a:p>
            <a:r>
              <a:rPr lang="en-GB" dirty="0"/>
              <a:t>Accept after major rewrite (journal only).</a:t>
            </a:r>
          </a:p>
          <a:p>
            <a:r>
              <a:rPr lang="en-GB" dirty="0"/>
              <a:t>Accept as poster or short paper (conference only).</a:t>
            </a:r>
          </a:p>
          <a:p>
            <a:r>
              <a:rPr lang="en-GB" dirty="0"/>
              <a:t>Reject.</a:t>
            </a:r>
          </a:p>
        </p:txBody>
      </p:sp>
    </p:spTree>
    <p:extLst>
      <p:ext uri="{BB962C8B-B14F-4D97-AF65-F5344CB8AC3E}">
        <p14:creationId xmlns:p14="http://schemas.microsoft.com/office/powerpoint/2010/main" val="19852889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fld id="{332F8ECB-2375-41D8-83A2-6BF515C1D5C5}" type="datetime5">
              <a:rPr lang="en-GB"/>
              <a:pPr/>
              <a:t>30-Nov-16</a:t>
            </a:fld>
            <a:endParaRPr lang="en-GB"/>
          </a:p>
        </p:txBody>
      </p:sp>
      <p:sp>
        <p:nvSpPr>
          <p:cNvPr id="6" name="Slide Number Placeholder 5"/>
          <p:cNvSpPr>
            <a:spLocks noGrp="1"/>
          </p:cNvSpPr>
          <p:nvPr>
            <p:ph type="sldNum" sz="quarter" idx="12"/>
          </p:nvPr>
        </p:nvSpPr>
        <p:spPr/>
        <p:txBody>
          <a:bodyPr/>
          <a:lstStyle/>
          <a:p>
            <a:fld id="{D737A91A-5D18-472E-8572-8DC047D0102F}" type="slidenum">
              <a:rPr lang="en-GB"/>
              <a:pPr/>
              <a:t>58</a:t>
            </a:fld>
            <a:endParaRPr lang="en-GB"/>
          </a:p>
        </p:txBody>
      </p:sp>
      <p:sp>
        <p:nvSpPr>
          <p:cNvPr id="88066" name="Rectangle 2050"/>
          <p:cNvSpPr>
            <a:spLocks noGrp="1" noChangeArrowheads="1"/>
          </p:cNvSpPr>
          <p:nvPr>
            <p:ph type="title"/>
          </p:nvPr>
        </p:nvSpPr>
        <p:spPr/>
        <p:txBody>
          <a:bodyPr/>
          <a:lstStyle/>
          <a:p>
            <a:r>
              <a:rPr lang="en-GB"/>
              <a:t>Basis of Decision</a:t>
            </a:r>
          </a:p>
        </p:txBody>
      </p:sp>
      <p:sp>
        <p:nvSpPr>
          <p:cNvPr id="88067" name="Rectangle 2051"/>
          <p:cNvSpPr>
            <a:spLocks noGrp="1" noChangeArrowheads="1"/>
          </p:cNvSpPr>
          <p:nvPr>
            <p:ph type="body" idx="1"/>
          </p:nvPr>
        </p:nvSpPr>
        <p:spPr>
          <a:xfrm>
            <a:off x="990600" y="1981200"/>
            <a:ext cx="7239000" cy="3429000"/>
          </a:xfrm>
        </p:spPr>
        <p:txBody>
          <a:bodyPr/>
          <a:lstStyle/>
          <a:p>
            <a:r>
              <a:rPr lang="en-GB"/>
              <a:t>Relevance to remit of journal/conference.</a:t>
            </a:r>
          </a:p>
          <a:p>
            <a:r>
              <a:rPr lang="en-GB"/>
              <a:t>Significance of achievements.</a:t>
            </a:r>
          </a:p>
          <a:p>
            <a:r>
              <a:rPr lang="en-GB"/>
              <a:t>Originality of achievements.</a:t>
            </a:r>
          </a:p>
          <a:p>
            <a:r>
              <a:rPr lang="en-GB"/>
              <a:t>Technical/methodological validity.</a:t>
            </a:r>
          </a:p>
          <a:p>
            <a:r>
              <a:rPr lang="en-GB"/>
              <a:t>Presentation.</a:t>
            </a:r>
          </a:p>
        </p:txBody>
      </p:sp>
    </p:spTree>
    <p:extLst>
      <p:ext uri="{BB962C8B-B14F-4D97-AF65-F5344CB8AC3E}">
        <p14:creationId xmlns:p14="http://schemas.microsoft.com/office/powerpoint/2010/main" val="162725490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8AABB1F-3E9A-439A-9F34-D6BC8279FACB}" type="datetime5">
              <a:rPr lang="en-GB"/>
              <a:pPr/>
              <a:t>30-Nov-16</a:t>
            </a:fld>
            <a:endParaRPr lang="en-GB"/>
          </a:p>
        </p:txBody>
      </p:sp>
      <p:sp>
        <p:nvSpPr>
          <p:cNvPr id="5" name="Slide Number Placeholder 5"/>
          <p:cNvSpPr>
            <a:spLocks noGrp="1"/>
          </p:cNvSpPr>
          <p:nvPr>
            <p:ph type="sldNum" sz="quarter" idx="12"/>
          </p:nvPr>
        </p:nvSpPr>
        <p:spPr/>
        <p:txBody>
          <a:bodyPr/>
          <a:lstStyle/>
          <a:p>
            <a:fld id="{A548863F-0891-4279-8AB5-63D25FD17287}" type="slidenum">
              <a:rPr lang="en-GB"/>
              <a:pPr/>
              <a:t>59</a:t>
            </a:fld>
            <a:endParaRPr lang="en-GB"/>
          </a:p>
        </p:txBody>
      </p:sp>
      <p:sp>
        <p:nvSpPr>
          <p:cNvPr id="59394" name="Rectangle 2"/>
          <p:cNvSpPr>
            <a:spLocks noGrp="1" noChangeArrowheads="1"/>
          </p:cNvSpPr>
          <p:nvPr>
            <p:ph type="title"/>
          </p:nvPr>
        </p:nvSpPr>
        <p:spPr>
          <a:xfrm>
            <a:off x="609600" y="152400"/>
            <a:ext cx="7772400" cy="1447800"/>
          </a:xfrm>
        </p:spPr>
        <p:txBody>
          <a:bodyPr/>
          <a:lstStyle/>
          <a:p>
            <a:r>
              <a:rPr lang="en-GB"/>
              <a:t>Refereeing Process: </a:t>
            </a:r>
            <a:br>
              <a:rPr lang="en-GB"/>
            </a:br>
            <a:r>
              <a:rPr lang="en-GB"/>
              <a:t>Workshops and Conferences</a:t>
            </a:r>
          </a:p>
        </p:txBody>
      </p:sp>
      <p:sp>
        <p:nvSpPr>
          <p:cNvPr id="59395" name="Rectangle 3"/>
          <p:cNvSpPr>
            <a:spLocks noGrp="1" noChangeArrowheads="1"/>
          </p:cNvSpPr>
          <p:nvPr>
            <p:ph type="body" idx="1"/>
          </p:nvPr>
        </p:nvSpPr>
        <p:spPr/>
        <p:txBody>
          <a:bodyPr/>
          <a:lstStyle/>
          <a:p>
            <a:pPr>
              <a:lnSpc>
                <a:spcPct val="90000"/>
              </a:lnSpc>
            </a:pPr>
            <a:r>
              <a:rPr lang="en-GB" dirty="0"/>
              <a:t>Most Informatics workshops and conferences are refereed.</a:t>
            </a:r>
          </a:p>
          <a:p>
            <a:pPr lvl="1">
              <a:lnSpc>
                <a:spcPct val="90000"/>
              </a:lnSpc>
            </a:pPr>
            <a:r>
              <a:rPr lang="en-GB" dirty="0"/>
              <a:t>Allows you to include in pub list. </a:t>
            </a:r>
          </a:p>
          <a:p>
            <a:pPr>
              <a:lnSpc>
                <a:spcPct val="90000"/>
              </a:lnSpc>
            </a:pPr>
            <a:r>
              <a:rPr lang="en-GB" dirty="0"/>
              <a:t>Limited space allowed: 2-20 pages.</a:t>
            </a:r>
          </a:p>
          <a:p>
            <a:pPr lvl="1">
              <a:lnSpc>
                <a:spcPct val="90000"/>
              </a:lnSpc>
            </a:pPr>
            <a:r>
              <a:rPr lang="en-GB" dirty="0"/>
              <a:t>Usually too short for archival account.</a:t>
            </a:r>
          </a:p>
          <a:p>
            <a:pPr>
              <a:lnSpc>
                <a:spcPct val="90000"/>
              </a:lnSpc>
            </a:pPr>
            <a:r>
              <a:rPr lang="en-GB" dirty="0"/>
              <a:t>Strict deadline for submission.</a:t>
            </a:r>
          </a:p>
          <a:p>
            <a:pPr>
              <a:lnSpc>
                <a:spcPct val="90000"/>
              </a:lnSpc>
            </a:pPr>
            <a:r>
              <a:rPr lang="en-GB" dirty="0"/>
              <a:t>Only one round of refereeing. </a:t>
            </a:r>
          </a:p>
          <a:p>
            <a:pPr>
              <a:lnSpc>
                <a:spcPct val="90000"/>
              </a:lnSpc>
            </a:pPr>
            <a:r>
              <a:rPr lang="en-GB" dirty="0"/>
              <a:t>Can lead to miscarriages of justice.</a:t>
            </a:r>
          </a:p>
        </p:txBody>
      </p:sp>
    </p:spTree>
    <p:extLst>
      <p:ext uri="{BB962C8B-B14F-4D97-AF65-F5344CB8AC3E}">
        <p14:creationId xmlns:p14="http://schemas.microsoft.com/office/powerpoint/2010/main" val="38563266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7405594-79EB-4393-9E06-897C5EB9CA21}" type="datetime5">
              <a:rPr lang="en-GB"/>
              <a:pPr/>
              <a:t>30-Nov-16</a:t>
            </a:fld>
            <a:endParaRPr lang="en-GB"/>
          </a:p>
        </p:txBody>
      </p:sp>
      <p:sp>
        <p:nvSpPr>
          <p:cNvPr id="5" name="Slide Number Placeholder 5"/>
          <p:cNvSpPr>
            <a:spLocks noGrp="1"/>
          </p:cNvSpPr>
          <p:nvPr>
            <p:ph type="sldNum" sz="quarter" idx="12"/>
          </p:nvPr>
        </p:nvSpPr>
        <p:spPr/>
        <p:txBody>
          <a:bodyPr/>
          <a:lstStyle/>
          <a:p>
            <a:fld id="{A8D4A331-93DE-4062-AF74-0BFF1630184F}" type="slidenum">
              <a:rPr lang="en-GB"/>
              <a:pPr/>
              <a:t>6</a:t>
            </a:fld>
            <a:endParaRPr lang="en-GB"/>
          </a:p>
        </p:txBody>
      </p:sp>
      <p:sp>
        <p:nvSpPr>
          <p:cNvPr id="36866" name="Rectangle 2"/>
          <p:cNvSpPr>
            <a:spLocks noGrp="1" noChangeArrowheads="1"/>
          </p:cNvSpPr>
          <p:nvPr>
            <p:ph type="title"/>
          </p:nvPr>
        </p:nvSpPr>
        <p:spPr/>
        <p:txBody>
          <a:bodyPr/>
          <a:lstStyle/>
          <a:p>
            <a:r>
              <a:rPr lang="en-GB"/>
              <a:t>Types of Publication 2</a:t>
            </a:r>
          </a:p>
        </p:txBody>
      </p:sp>
      <p:sp>
        <p:nvSpPr>
          <p:cNvPr id="36867" name="Rectangle 3"/>
          <p:cNvSpPr>
            <a:spLocks noGrp="1" noChangeArrowheads="1"/>
          </p:cNvSpPr>
          <p:nvPr>
            <p:ph type="body" idx="1"/>
          </p:nvPr>
        </p:nvSpPr>
        <p:spPr>
          <a:xfrm>
            <a:off x="762000" y="2286000"/>
            <a:ext cx="7772400" cy="3581400"/>
          </a:xfrm>
        </p:spPr>
        <p:txBody>
          <a:bodyPr/>
          <a:lstStyle/>
          <a:p>
            <a:pPr>
              <a:lnSpc>
                <a:spcPct val="90000"/>
              </a:lnSpc>
            </a:pPr>
            <a:r>
              <a:rPr lang="en-GB" dirty="0"/>
              <a:t>Journal papers and book chapters.</a:t>
            </a:r>
          </a:p>
          <a:p>
            <a:pPr lvl="1">
              <a:lnSpc>
                <a:spcPct val="90000"/>
              </a:lnSpc>
            </a:pPr>
            <a:r>
              <a:rPr lang="en-GB" dirty="0"/>
              <a:t>Archival record and dissemination.</a:t>
            </a:r>
          </a:p>
          <a:p>
            <a:pPr lvl="1">
              <a:lnSpc>
                <a:spcPct val="90000"/>
              </a:lnSpc>
            </a:pPr>
            <a:r>
              <a:rPr lang="en-GB" dirty="0"/>
              <a:t>Electronic or hardcopy.</a:t>
            </a:r>
          </a:p>
          <a:p>
            <a:pPr>
              <a:lnSpc>
                <a:spcPct val="90000"/>
              </a:lnSpc>
            </a:pPr>
            <a:r>
              <a:rPr lang="en-GB" dirty="0"/>
              <a:t>Books: monographs and textbooks.</a:t>
            </a:r>
          </a:p>
          <a:p>
            <a:pPr lvl="1">
              <a:lnSpc>
                <a:spcPct val="90000"/>
              </a:lnSpc>
            </a:pPr>
            <a:r>
              <a:rPr lang="en-GB" dirty="0"/>
              <a:t>Archival record of programme of work.</a:t>
            </a:r>
          </a:p>
          <a:p>
            <a:pPr>
              <a:lnSpc>
                <a:spcPct val="90000"/>
              </a:lnSpc>
            </a:pPr>
            <a:r>
              <a:rPr lang="en-GB" dirty="0"/>
              <a:t>Dissertations. </a:t>
            </a:r>
          </a:p>
          <a:p>
            <a:pPr lvl="1">
              <a:lnSpc>
                <a:spcPct val="90000"/>
              </a:lnSpc>
            </a:pPr>
            <a:r>
              <a:rPr lang="en-GB" dirty="0"/>
              <a:t>To gain PhD.</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18FDFB7-63F7-48DF-AB9E-341CF2ABA9C7}" type="datetime5">
              <a:rPr lang="en-GB"/>
              <a:pPr/>
              <a:t>30-Nov-16</a:t>
            </a:fld>
            <a:endParaRPr lang="en-GB"/>
          </a:p>
        </p:txBody>
      </p:sp>
      <p:sp>
        <p:nvSpPr>
          <p:cNvPr id="5" name="Slide Number Placeholder 5"/>
          <p:cNvSpPr>
            <a:spLocks noGrp="1"/>
          </p:cNvSpPr>
          <p:nvPr>
            <p:ph type="sldNum" sz="quarter" idx="12"/>
          </p:nvPr>
        </p:nvSpPr>
        <p:spPr/>
        <p:txBody>
          <a:bodyPr/>
          <a:lstStyle/>
          <a:p>
            <a:fld id="{FB8FD128-C1D7-4FF8-A9D1-D27996AE4C69}" type="slidenum">
              <a:rPr lang="en-GB"/>
              <a:pPr/>
              <a:t>60</a:t>
            </a:fld>
            <a:endParaRPr lang="en-GB"/>
          </a:p>
        </p:txBody>
      </p:sp>
      <p:sp>
        <p:nvSpPr>
          <p:cNvPr id="60418" name="Rectangle 2"/>
          <p:cNvSpPr>
            <a:spLocks noGrp="1" noChangeArrowheads="1"/>
          </p:cNvSpPr>
          <p:nvPr>
            <p:ph type="title"/>
          </p:nvPr>
        </p:nvSpPr>
        <p:spPr/>
        <p:txBody>
          <a:bodyPr/>
          <a:lstStyle/>
          <a:p>
            <a:r>
              <a:rPr lang="en-GB"/>
              <a:t>Refereeing Process: Journals</a:t>
            </a:r>
          </a:p>
        </p:txBody>
      </p:sp>
      <p:sp>
        <p:nvSpPr>
          <p:cNvPr id="60419" name="Rectangle 3"/>
          <p:cNvSpPr>
            <a:spLocks noGrp="1" noChangeArrowheads="1"/>
          </p:cNvSpPr>
          <p:nvPr>
            <p:ph type="body" idx="1"/>
          </p:nvPr>
        </p:nvSpPr>
        <p:spPr/>
        <p:txBody>
          <a:bodyPr/>
          <a:lstStyle/>
          <a:p>
            <a:r>
              <a:rPr lang="en-GB" sz="2800"/>
              <a:t>All journals are refereed.</a:t>
            </a:r>
          </a:p>
          <a:p>
            <a:r>
              <a:rPr lang="en-GB" sz="2800"/>
              <a:t>No space limits:</a:t>
            </a:r>
          </a:p>
          <a:p>
            <a:pPr lvl="1"/>
            <a:r>
              <a:rPr lang="en-GB" sz="2400"/>
              <a:t>Although 30-40 pages is normal.</a:t>
            </a:r>
          </a:p>
          <a:p>
            <a:pPr lvl="1"/>
            <a:r>
              <a:rPr lang="en-GB" sz="2400"/>
              <a:t>Size may be proportional to significance.</a:t>
            </a:r>
          </a:p>
          <a:p>
            <a:r>
              <a:rPr lang="en-GB" sz="2800"/>
              <a:t>No deadlines.</a:t>
            </a:r>
          </a:p>
          <a:p>
            <a:pPr lvl="1"/>
            <a:r>
              <a:rPr lang="en-GB" sz="2400"/>
              <a:t>Except for special issues. </a:t>
            </a:r>
          </a:p>
          <a:p>
            <a:r>
              <a:rPr lang="en-GB" sz="2800"/>
              <a:t>Refereeing can be multiple round.</a:t>
            </a:r>
          </a:p>
          <a:p>
            <a:pPr lvl="1"/>
            <a:r>
              <a:rPr lang="en-GB" sz="2400"/>
              <a:t>Can take years!</a:t>
            </a:r>
          </a:p>
        </p:txBody>
      </p:sp>
    </p:spTree>
    <p:extLst>
      <p:ext uri="{BB962C8B-B14F-4D97-AF65-F5344CB8AC3E}">
        <p14:creationId xmlns:p14="http://schemas.microsoft.com/office/powerpoint/2010/main" val="221746153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28F930A-469A-4000-BA87-7A84F618E6DA}" type="datetime5">
              <a:rPr lang="en-GB"/>
              <a:pPr/>
              <a:t>30-Nov-16</a:t>
            </a:fld>
            <a:endParaRPr lang="en-GB"/>
          </a:p>
        </p:txBody>
      </p:sp>
      <p:sp>
        <p:nvSpPr>
          <p:cNvPr id="5" name="Slide Number Placeholder 5"/>
          <p:cNvSpPr>
            <a:spLocks noGrp="1"/>
          </p:cNvSpPr>
          <p:nvPr>
            <p:ph type="sldNum" sz="quarter" idx="12"/>
          </p:nvPr>
        </p:nvSpPr>
        <p:spPr/>
        <p:txBody>
          <a:bodyPr/>
          <a:lstStyle/>
          <a:p>
            <a:fld id="{61815621-4ED8-4613-93A6-592A8D5DCD79}" type="slidenum">
              <a:rPr lang="en-GB"/>
              <a:pPr/>
              <a:t>61</a:t>
            </a:fld>
            <a:endParaRPr lang="en-GB"/>
          </a:p>
        </p:txBody>
      </p:sp>
      <p:sp>
        <p:nvSpPr>
          <p:cNvPr id="61442" name="Rectangle 2"/>
          <p:cNvSpPr>
            <a:spLocks noGrp="1" noChangeArrowheads="1"/>
          </p:cNvSpPr>
          <p:nvPr>
            <p:ph type="title"/>
          </p:nvPr>
        </p:nvSpPr>
        <p:spPr/>
        <p:txBody>
          <a:bodyPr/>
          <a:lstStyle/>
          <a:p>
            <a:r>
              <a:rPr lang="en-GB" sz="4000" dirty="0"/>
              <a:t>Refereeing Process: Book Chapters</a:t>
            </a:r>
          </a:p>
        </p:txBody>
      </p:sp>
      <p:sp>
        <p:nvSpPr>
          <p:cNvPr id="61443" name="Rectangle 3"/>
          <p:cNvSpPr>
            <a:spLocks noGrp="1" noChangeArrowheads="1"/>
          </p:cNvSpPr>
          <p:nvPr>
            <p:ph type="body" idx="1"/>
          </p:nvPr>
        </p:nvSpPr>
        <p:spPr>
          <a:xfrm>
            <a:off x="685800" y="2133600"/>
            <a:ext cx="7772400" cy="3810000"/>
          </a:xfrm>
        </p:spPr>
        <p:txBody>
          <a:bodyPr/>
          <a:lstStyle/>
          <a:p>
            <a:pPr>
              <a:lnSpc>
                <a:spcPct val="90000"/>
              </a:lnSpc>
            </a:pPr>
            <a:r>
              <a:rPr lang="en-GB" sz="2800"/>
              <a:t>Can arise from post-conference proceedings.</a:t>
            </a:r>
          </a:p>
          <a:p>
            <a:pPr>
              <a:lnSpc>
                <a:spcPct val="90000"/>
              </a:lnSpc>
            </a:pPr>
            <a:r>
              <a:rPr lang="en-GB" sz="2800"/>
              <a:t>Or as collection:</a:t>
            </a:r>
          </a:p>
          <a:p>
            <a:pPr lvl="1">
              <a:lnSpc>
                <a:spcPct val="90000"/>
              </a:lnSpc>
            </a:pPr>
            <a:r>
              <a:rPr lang="en-GB" sz="2400"/>
              <a:t>e.g. survey, collected works, handbook, festschrift, …</a:t>
            </a:r>
          </a:p>
          <a:p>
            <a:pPr>
              <a:lnSpc>
                <a:spcPct val="90000"/>
              </a:lnSpc>
            </a:pPr>
            <a:r>
              <a:rPr lang="en-GB" sz="2800"/>
              <a:t>Latter often by invitation not formally refereed.</a:t>
            </a:r>
          </a:p>
          <a:p>
            <a:pPr lvl="1">
              <a:lnSpc>
                <a:spcPct val="90000"/>
              </a:lnSpc>
            </a:pPr>
            <a:r>
              <a:rPr lang="en-GB" sz="2400"/>
              <a:t>But may get informal feedback from editor or reader.</a:t>
            </a:r>
          </a:p>
          <a:p>
            <a:pPr>
              <a:lnSpc>
                <a:spcPct val="90000"/>
              </a:lnSpc>
            </a:pPr>
            <a:r>
              <a:rPr lang="en-GB" sz="2800"/>
              <a:t>Status ambiguous.</a:t>
            </a:r>
          </a:p>
        </p:txBody>
      </p:sp>
    </p:spTree>
    <p:extLst>
      <p:ext uri="{BB962C8B-B14F-4D97-AF65-F5344CB8AC3E}">
        <p14:creationId xmlns:p14="http://schemas.microsoft.com/office/powerpoint/2010/main" val="254258102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78B876E-D57E-49F0-BDDF-FF825E45815F}" type="datetime5">
              <a:rPr lang="en-GB"/>
              <a:pPr/>
              <a:t>30-Nov-16</a:t>
            </a:fld>
            <a:endParaRPr lang="en-GB"/>
          </a:p>
        </p:txBody>
      </p:sp>
      <p:sp>
        <p:nvSpPr>
          <p:cNvPr id="5" name="Slide Number Placeholder 5"/>
          <p:cNvSpPr>
            <a:spLocks noGrp="1"/>
          </p:cNvSpPr>
          <p:nvPr>
            <p:ph type="sldNum" sz="quarter" idx="12"/>
          </p:nvPr>
        </p:nvSpPr>
        <p:spPr/>
        <p:txBody>
          <a:bodyPr/>
          <a:lstStyle/>
          <a:p>
            <a:fld id="{EE56CEAB-86A6-4952-813F-4DA48E558FEA}" type="slidenum">
              <a:rPr lang="en-GB"/>
              <a:pPr/>
              <a:t>62</a:t>
            </a:fld>
            <a:endParaRPr lang="en-GB"/>
          </a:p>
        </p:txBody>
      </p:sp>
      <p:sp>
        <p:nvSpPr>
          <p:cNvPr id="62466" name="Rectangle 2"/>
          <p:cNvSpPr>
            <a:spLocks noGrp="1" noChangeArrowheads="1"/>
          </p:cNvSpPr>
          <p:nvPr>
            <p:ph type="title"/>
          </p:nvPr>
        </p:nvSpPr>
        <p:spPr/>
        <p:txBody>
          <a:bodyPr/>
          <a:lstStyle/>
          <a:p>
            <a:r>
              <a:rPr lang="en-GB"/>
              <a:t>Refereeing Process: Books</a:t>
            </a:r>
          </a:p>
        </p:txBody>
      </p:sp>
      <p:sp>
        <p:nvSpPr>
          <p:cNvPr id="62467" name="Rectangle 3"/>
          <p:cNvSpPr>
            <a:spLocks noGrp="1" noChangeArrowheads="1"/>
          </p:cNvSpPr>
          <p:nvPr>
            <p:ph type="body" idx="1"/>
          </p:nvPr>
        </p:nvSpPr>
        <p:spPr>
          <a:xfrm>
            <a:off x="685800" y="1981200"/>
            <a:ext cx="7772400" cy="4191000"/>
          </a:xfrm>
        </p:spPr>
        <p:txBody>
          <a:bodyPr/>
          <a:lstStyle/>
          <a:p>
            <a:r>
              <a:rPr lang="en-GB"/>
              <a:t>Types</a:t>
            </a:r>
          </a:p>
          <a:p>
            <a:pPr lvl="1"/>
            <a:r>
              <a:rPr lang="en-GB"/>
              <a:t>Monograph or collected works of individual or team.</a:t>
            </a:r>
          </a:p>
          <a:p>
            <a:pPr lvl="1"/>
            <a:r>
              <a:rPr lang="en-GB"/>
              <a:t>Textbook.</a:t>
            </a:r>
          </a:p>
          <a:p>
            <a:pPr lvl="1"/>
            <a:r>
              <a:rPr lang="en-GB"/>
              <a:t>Revised thesis.</a:t>
            </a:r>
          </a:p>
          <a:p>
            <a:r>
              <a:rPr lang="en-GB"/>
              <a:t>Publisher sends to reader.</a:t>
            </a:r>
          </a:p>
          <a:p>
            <a:pPr lvl="1"/>
            <a:r>
              <a:rPr lang="en-GB"/>
              <a:t>May not read whole book.</a:t>
            </a:r>
          </a:p>
          <a:p>
            <a:pPr lvl="1"/>
            <a:r>
              <a:rPr lang="en-GB"/>
              <a:t>Decision is commercial.</a:t>
            </a:r>
          </a:p>
        </p:txBody>
      </p:sp>
    </p:spTree>
    <p:extLst>
      <p:ext uri="{BB962C8B-B14F-4D97-AF65-F5344CB8AC3E}">
        <p14:creationId xmlns:p14="http://schemas.microsoft.com/office/powerpoint/2010/main" val="236104698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278E782-A6B0-411F-A38F-A60539592F87}" type="datetime5">
              <a:rPr lang="en-GB"/>
              <a:pPr/>
              <a:t>30-Nov-16</a:t>
            </a:fld>
            <a:endParaRPr lang="en-GB"/>
          </a:p>
        </p:txBody>
      </p:sp>
      <p:sp>
        <p:nvSpPr>
          <p:cNvPr id="5" name="Slide Number Placeholder 5"/>
          <p:cNvSpPr>
            <a:spLocks noGrp="1"/>
          </p:cNvSpPr>
          <p:nvPr>
            <p:ph type="sldNum" sz="quarter" idx="12"/>
          </p:nvPr>
        </p:nvSpPr>
        <p:spPr/>
        <p:txBody>
          <a:bodyPr/>
          <a:lstStyle/>
          <a:p>
            <a:fld id="{3A7C5E37-AA37-4177-83B7-56A9BBCC43E3}" type="slidenum">
              <a:rPr lang="en-GB"/>
              <a:pPr/>
              <a:t>63</a:t>
            </a:fld>
            <a:endParaRPr lang="en-GB"/>
          </a:p>
        </p:txBody>
      </p:sp>
      <p:sp>
        <p:nvSpPr>
          <p:cNvPr id="63490" name="Rectangle 2"/>
          <p:cNvSpPr>
            <a:spLocks noGrp="1" noChangeArrowheads="1"/>
          </p:cNvSpPr>
          <p:nvPr>
            <p:ph type="title"/>
          </p:nvPr>
        </p:nvSpPr>
        <p:spPr/>
        <p:txBody>
          <a:bodyPr/>
          <a:lstStyle/>
          <a:p>
            <a:r>
              <a:rPr lang="en-GB"/>
              <a:t>Examining Process: Theses</a:t>
            </a:r>
          </a:p>
        </p:txBody>
      </p:sp>
      <p:sp>
        <p:nvSpPr>
          <p:cNvPr id="63491" name="Rectangle 3"/>
          <p:cNvSpPr>
            <a:spLocks noGrp="1" noChangeArrowheads="1"/>
          </p:cNvSpPr>
          <p:nvPr>
            <p:ph type="body" idx="1"/>
          </p:nvPr>
        </p:nvSpPr>
        <p:spPr>
          <a:xfrm>
            <a:off x="685800" y="2133600"/>
            <a:ext cx="7772400" cy="4114800"/>
          </a:xfrm>
        </p:spPr>
        <p:txBody>
          <a:bodyPr/>
          <a:lstStyle/>
          <a:p>
            <a:r>
              <a:rPr lang="en-GB" sz="2800"/>
              <a:t>External and internal examiners.</a:t>
            </a:r>
          </a:p>
          <a:p>
            <a:r>
              <a:rPr lang="en-GB" sz="2800"/>
              <a:t>University sends submitted thesis to examiners.</a:t>
            </a:r>
          </a:p>
          <a:p>
            <a:r>
              <a:rPr lang="en-GB" sz="2800"/>
              <a:t>Examiners hold oral examination.</a:t>
            </a:r>
          </a:p>
          <a:p>
            <a:pPr lvl="1"/>
            <a:r>
              <a:rPr lang="en-GB" sz="2400"/>
              <a:t>Variety of outcomes: no corrections, minor corrections, major corrections, further research, `consolation prize’, fail, …</a:t>
            </a:r>
          </a:p>
          <a:p>
            <a:pPr lvl="1"/>
            <a:r>
              <a:rPr lang="en-GB" sz="2400"/>
              <a:t>You agree timescale for corrections.</a:t>
            </a:r>
          </a:p>
          <a:p>
            <a:pPr lvl="1"/>
            <a:r>
              <a:rPr lang="en-GB" sz="2400"/>
              <a:t>Examiners check corrections. </a:t>
            </a:r>
          </a:p>
        </p:txBody>
      </p:sp>
    </p:spTree>
    <p:extLst>
      <p:ext uri="{BB962C8B-B14F-4D97-AF65-F5344CB8AC3E}">
        <p14:creationId xmlns:p14="http://schemas.microsoft.com/office/powerpoint/2010/main" val="56715487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4F9B1B9-30E6-47DC-B6C2-004BA1C6EB77}" type="datetime5">
              <a:rPr lang="en-GB"/>
              <a:pPr/>
              <a:t>30-Nov-16</a:t>
            </a:fld>
            <a:endParaRPr lang="en-GB"/>
          </a:p>
        </p:txBody>
      </p:sp>
      <p:sp>
        <p:nvSpPr>
          <p:cNvPr id="5" name="Slide Number Placeholder 5"/>
          <p:cNvSpPr>
            <a:spLocks noGrp="1"/>
          </p:cNvSpPr>
          <p:nvPr>
            <p:ph type="sldNum" sz="quarter" idx="12"/>
          </p:nvPr>
        </p:nvSpPr>
        <p:spPr/>
        <p:txBody>
          <a:bodyPr/>
          <a:lstStyle/>
          <a:p>
            <a:fld id="{3230BB00-7123-4E6F-A057-4C22C5FA8078}" type="slidenum">
              <a:rPr lang="en-GB"/>
              <a:pPr/>
              <a:t>64</a:t>
            </a:fld>
            <a:endParaRPr lang="en-GB"/>
          </a:p>
        </p:txBody>
      </p:sp>
      <p:sp>
        <p:nvSpPr>
          <p:cNvPr id="64514" name="Rectangle 2"/>
          <p:cNvSpPr>
            <a:spLocks noGrp="1" noChangeArrowheads="1"/>
          </p:cNvSpPr>
          <p:nvPr>
            <p:ph type="title"/>
          </p:nvPr>
        </p:nvSpPr>
        <p:spPr/>
        <p:txBody>
          <a:bodyPr/>
          <a:lstStyle/>
          <a:p>
            <a:r>
              <a:rPr lang="en-GB"/>
              <a:t>Dealing with Criticism</a:t>
            </a:r>
          </a:p>
        </p:txBody>
      </p:sp>
      <p:sp>
        <p:nvSpPr>
          <p:cNvPr id="64515" name="Rectangle 3"/>
          <p:cNvSpPr>
            <a:spLocks noGrp="1" noChangeArrowheads="1"/>
          </p:cNvSpPr>
          <p:nvPr>
            <p:ph type="body" idx="1"/>
          </p:nvPr>
        </p:nvSpPr>
        <p:spPr>
          <a:xfrm>
            <a:off x="685800" y="1905000"/>
            <a:ext cx="8229600" cy="4114800"/>
          </a:xfrm>
        </p:spPr>
        <p:txBody>
          <a:bodyPr/>
          <a:lstStyle/>
          <a:p>
            <a:pPr>
              <a:lnSpc>
                <a:spcPct val="90000"/>
              </a:lnSpc>
            </a:pPr>
            <a:r>
              <a:rPr lang="en-GB" sz="2800"/>
              <a:t>Always unpleasant:</a:t>
            </a:r>
          </a:p>
          <a:p>
            <a:pPr lvl="1">
              <a:lnSpc>
                <a:spcPct val="90000"/>
              </a:lnSpc>
            </a:pPr>
            <a:r>
              <a:rPr lang="en-GB" sz="2400"/>
              <a:t>Especially if rejected.</a:t>
            </a:r>
          </a:p>
          <a:p>
            <a:pPr lvl="1">
              <a:lnSpc>
                <a:spcPct val="90000"/>
              </a:lnSpc>
            </a:pPr>
            <a:r>
              <a:rPr lang="en-GB" sz="2400">
                <a:solidFill>
                  <a:srgbClr val="FFFF00"/>
                </a:solidFill>
              </a:rPr>
              <a:t>If you never fail then you are insufficiently ambitious.</a:t>
            </a:r>
          </a:p>
          <a:p>
            <a:pPr>
              <a:lnSpc>
                <a:spcPct val="90000"/>
              </a:lnSpc>
            </a:pPr>
            <a:r>
              <a:rPr lang="en-GB" sz="2800"/>
              <a:t>Sleep on it.</a:t>
            </a:r>
          </a:p>
          <a:p>
            <a:pPr>
              <a:lnSpc>
                <a:spcPct val="90000"/>
              </a:lnSpc>
            </a:pPr>
            <a:r>
              <a:rPr lang="en-GB" sz="2800"/>
              <a:t>Learn from it.</a:t>
            </a:r>
          </a:p>
          <a:p>
            <a:pPr>
              <a:lnSpc>
                <a:spcPct val="90000"/>
              </a:lnSpc>
            </a:pPr>
            <a:r>
              <a:rPr lang="en-GB" sz="2800"/>
              <a:t>Ask colleague for advice.</a:t>
            </a:r>
          </a:p>
          <a:p>
            <a:pPr>
              <a:lnSpc>
                <a:spcPct val="90000"/>
              </a:lnSpc>
            </a:pPr>
            <a:r>
              <a:rPr lang="en-GB" sz="2800"/>
              <a:t>Always try to address it:</a:t>
            </a:r>
          </a:p>
          <a:p>
            <a:pPr lvl="1">
              <a:lnSpc>
                <a:spcPct val="90000"/>
              </a:lnSpc>
            </a:pPr>
            <a:r>
              <a:rPr lang="en-GB" sz="2400"/>
              <a:t>But it may be based on misunderstanding. </a:t>
            </a:r>
          </a:p>
          <a:p>
            <a:pPr lvl="1">
              <a:lnSpc>
                <a:spcPct val="90000"/>
              </a:lnSpc>
            </a:pPr>
            <a:r>
              <a:rPr lang="en-GB" sz="2400"/>
              <a:t>Ensure aims, hypothesis, etc are clearly stated.</a:t>
            </a:r>
          </a:p>
        </p:txBody>
      </p:sp>
    </p:spTree>
    <p:extLst>
      <p:ext uri="{BB962C8B-B14F-4D97-AF65-F5344CB8AC3E}">
        <p14:creationId xmlns:p14="http://schemas.microsoft.com/office/powerpoint/2010/main" val="163958184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2"/>
          <p:cNvSpPr>
            <a:spLocks noGrp="1"/>
          </p:cNvSpPr>
          <p:nvPr>
            <p:ph type="dt" sz="half" idx="10"/>
          </p:nvPr>
        </p:nvSpPr>
        <p:spPr/>
        <p:txBody>
          <a:bodyPr/>
          <a:lstStyle/>
          <a:p>
            <a:fld id="{9ABBBC08-5F5B-414C-9113-BCADB3176982}" type="datetime5">
              <a:rPr lang="en-GB"/>
              <a:pPr/>
              <a:t>30-Nov-16</a:t>
            </a:fld>
            <a:endParaRPr lang="en-GB"/>
          </a:p>
        </p:txBody>
      </p:sp>
      <p:sp>
        <p:nvSpPr>
          <p:cNvPr id="6" name="Slide Number Placeholder 4"/>
          <p:cNvSpPr>
            <a:spLocks noGrp="1"/>
          </p:cNvSpPr>
          <p:nvPr>
            <p:ph type="sldNum" sz="quarter" idx="12"/>
          </p:nvPr>
        </p:nvSpPr>
        <p:spPr/>
        <p:txBody>
          <a:bodyPr/>
          <a:lstStyle/>
          <a:p>
            <a:fld id="{B6391E02-7C92-43DA-A164-B6434C947638}" type="slidenum">
              <a:rPr lang="en-GB"/>
              <a:pPr/>
              <a:t>65</a:t>
            </a:fld>
            <a:endParaRPr lang="en-GB"/>
          </a:p>
        </p:txBody>
      </p:sp>
      <p:sp>
        <p:nvSpPr>
          <p:cNvPr id="82946" name="Rectangle 2"/>
          <p:cNvSpPr>
            <a:spLocks noGrp="1" noChangeArrowheads="1"/>
          </p:cNvSpPr>
          <p:nvPr>
            <p:ph type="title"/>
          </p:nvPr>
        </p:nvSpPr>
        <p:spPr/>
        <p:txBody>
          <a:bodyPr/>
          <a:lstStyle/>
          <a:p>
            <a:r>
              <a:rPr lang="en-GB" dirty="0"/>
              <a:t>6: Exercises</a:t>
            </a:r>
          </a:p>
        </p:txBody>
      </p:sp>
      <p:pic>
        <p:nvPicPr>
          <p:cNvPr id="82947" name="Picture 3" descr="exercis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2209800"/>
            <a:ext cx="4495800" cy="4257675"/>
          </a:xfrm>
          <a:prstGeom prst="rect">
            <a:avLst/>
          </a:prstGeom>
          <a:noFill/>
          <a:extLst>
            <a:ext uri="{909E8E84-426E-40DD-AFC4-6F175D3DCCD1}">
              <a14:hiddenFill xmlns:a14="http://schemas.microsoft.com/office/drawing/2010/main">
                <a:solidFill>
                  <a:srgbClr val="FFFFFF"/>
                </a:solidFill>
              </a14:hiddenFill>
            </a:ext>
          </a:extLst>
        </p:spPr>
      </p:pic>
      <p:sp>
        <p:nvSpPr>
          <p:cNvPr id="82948" name="Text Box 4"/>
          <p:cNvSpPr txBox="1">
            <a:spLocks noChangeArrowheads="1"/>
          </p:cNvSpPr>
          <p:nvPr/>
        </p:nvSpPr>
        <p:spPr bwMode="auto">
          <a:xfrm>
            <a:off x="1219200" y="3657600"/>
            <a:ext cx="19812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t>“I can’t answer these questions that I’ve just set.”</a:t>
            </a:r>
          </a:p>
        </p:txBody>
      </p:sp>
    </p:spTree>
    <p:extLst>
      <p:ext uri="{BB962C8B-B14F-4D97-AF65-F5344CB8AC3E}">
        <p14:creationId xmlns:p14="http://schemas.microsoft.com/office/powerpoint/2010/main" val="1115420087"/>
      </p:ext>
    </p:extLst>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53D99F0-2699-443A-BCBC-0807501B0598}" type="datetime5">
              <a:rPr lang="en-GB"/>
              <a:pPr/>
              <a:t>30-Nov-16</a:t>
            </a:fld>
            <a:endParaRPr lang="en-GB"/>
          </a:p>
        </p:txBody>
      </p:sp>
      <p:sp>
        <p:nvSpPr>
          <p:cNvPr id="5" name="Slide Number Placeholder 5"/>
          <p:cNvSpPr>
            <a:spLocks noGrp="1"/>
          </p:cNvSpPr>
          <p:nvPr>
            <p:ph type="sldNum" sz="quarter" idx="12"/>
          </p:nvPr>
        </p:nvSpPr>
        <p:spPr/>
        <p:txBody>
          <a:bodyPr/>
          <a:lstStyle/>
          <a:p>
            <a:fld id="{BD6DCF9C-A679-404C-9F74-9736DBFAF4C8}" type="slidenum">
              <a:rPr lang="en-GB"/>
              <a:pPr/>
              <a:t>66</a:t>
            </a:fld>
            <a:endParaRPr lang="en-GB"/>
          </a:p>
        </p:txBody>
      </p:sp>
      <p:sp>
        <p:nvSpPr>
          <p:cNvPr id="70658" name="Rectangle 2"/>
          <p:cNvSpPr>
            <a:spLocks noGrp="1" noChangeArrowheads="1"/>
          </p:cNvSpPr>
          <p:nvPr>
            <p:ph type="title"/>
          </p:nvPr>
        </p:nvSpPr>
        <p:spPr/>
        <p:txBody>
          <a:bodyPr/>
          <a:lstStyle/>
          <a:p>
            <a:r>
              <a:rPr lang="en-GB"/>
              <a:t>First Exercise</a:t>
            </a:r>
          </a:p>
        </p:txBody>
      </p:sp>
      <p:sp>
        <p:nvSpPr>
          <p:cNvPr id="70659" name="Rectangle 3"/>
          <p:cNvSpPr>
            <a:spLocks noGrp="1" noChangeArrowheads="1"/>
          </p:cNvSpPr>
          <p:nvPr>
            <p:ph type="body" idx="1"/>
          </p:nvPr>
        </p:nvSpPr>
        <p:spPr>
          <a:xfrm>
            <a:off x="685800" y="2133600"/>
            <a:ext cx="7772400" cy="3962400"/>
          </a:xfrm>
        </p:spPr>
        <p:txBody>
          <a:bodyPr/>
          <a:lstStyle/>
          <a:p>
            <a:r>
              <a:rPr lang="en-GB"/>
              <a:t>Swap 1000 word research outlines with a neighbour.</a:t>
            </a:r>
          </a:p>
          <a:p>
            <a:r>
              <a:rPr lang="en-GB"/>
              <a:t>Referee your neighbour’s outline.</a:t>
            </a:r>
          </a:p>
          <a:p>
            <a:r>
              <a:rPr lang="en-GB"/>
              <a:t>Return (and accept) an annotated outline with a smile </a:t>
            </a:r>
            <a:r>
              <a:rPr lang="en-GB">
                <a:sym typeface="Wingdings" panose="05000000000000000000" pitchFamily="2" charset="2"/>
              </a:rPr>
              <a:t>.</a:t>
            </a:r>
            <a:endParaRPr lang="en-GB"/>
          </a:p>
        </p:txBody>
      </p:sp>
    </p:spTree>
    <p:extLst>
      <p:ext uri="{BB962C8B-B14F-4D97-AF65-F5344CB8AC3E}">
        <p14:creationId xmlns:p14="http://schemas.microsoft.com/office/powerpoint/2010/main" val="1749647274"/>
      </p:ext>
    </p:extLst>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Reviewing Criteria</a:t>
            </a:r>
          </a:p>
        </p:txBody>
      </p:sp>
      <p:sp>
        <p:nvSpPr>
          <p:cNvPr id="3" name="Content Placeholder 2"/>
          <p:cNvSpPr>
            <a:spLocks noGrp="1"/>
          </p:cNvSpPr>
          <p:nvPr>
            <p:ph idx="1"/>
          </p:nvPr>
        </p:nvSpPr>
        <p:spPr>
          <a:xfrm>
            <a:off x="685800" y="1981200"/>
            <a:ext cx="7990656" cy="4114800"/>
          </a:xfrm>
        </p:spPr>
        <p:txBody>
          <a:bodyPr/>
          <a:lstStyle/>
          <a:p>
            <a:pPr marL="514350" indent="-514350">
              <a:buFont typeface="+mj-lt"/>
              <a:buAutoNum type="arabicPeriod"/>
            </a:pPr>
            <a:r>
              <a:rPr lang="en-GB" sz="2800" dirty="0"/>
              <a:t>What are your aims and objectives?</a:t>
            </a:r>
          </a:p>
          <a:p>
            <a:pPr marL="514350" indent="-514350">
              <a:buFont typeface="+mj-lt"/>
              <a:buAutoNum type="arabicPeriod"/>
            </a:pPr>
            <a:r>
              <a:rPr lang="en-GB" sz="2800" dirty="0"/>
              <a:t>What is the motivation of your project?</a:t>
            </a:r>
          </a:p>
          <a:p>
            <a:pPr marL="514350" indent="-514350">
              <a:buFont typeface="+mj-lt"/>
              <a:buAutoNum type="arabicPeriod"/>
            </a:pPr>
            <a:r>
              <a:rPr lang="en-GB" sz="2800" dirty="0"/>
              <a:t>What are the main pieces of related work?</a:t>
            </a:r>
          </a:p>
          <a:p>
            <a:pPr marL="514350" indent="-514350">
              <a:buFont typeface="+mj-lt"/>
              <a:buAutoNum type="arabicPeriod"/>
            </a:pPr>
            <a:r>
              <a:rPr lang="en-GB" sz="2800" dirty="0"/>
              <a:t>What is your novel idea?</a:t>
            </a:r>
          </a:p>
          <a:p>
            <a:pPr marL="514350" indent="-514350">
              <a:buFont typeface="+mj-lt"/>
              <a:buAutoNum type="arabicPeriod"/>
            </a:pPr>
            <a:r>
              <a:rPr lang="en-GB" sz="2800" dirty="0"/>
              <a:t>What is your claim or hypothesis?</a:t>
            </a:r>
          </a:p>
          <a:p>
            <a:pPr marL="514350" indent="-514350">
              <a:buFont typeface="+mj-lt"/>
              <a:buAutoNum type="arabicPeriod"/>
            </a:pPr>
            <a:r>
              <a:rPr lang="en-GB" sz="2800" dirty="0"/>
              <a:t>What kind of evidence will be needed to support this claim or hypothesis?</a:t>
            </a:r>
          </a:p>
          <a:p>
            <a:pPr marL="514350" indent="-514350">
              <a:buFont typeface="+mj-lt"/>
              <a:buAutoNum type="arabicPeriod"/>
            </a:pPr>
            <a:r>
              <a:rPr lang="en-GB" sz="2800" dirty="0"/>
              <a:t>At what stage is your project? </a:t>
            </a:r>
          </a:p>
          <a:p>
            <a:endParaRPr lang="en-GB" sz="2800" dirty="0"/>
          </a:p>
        </p:txBody>
      </p:sp>
      <p:sp>
        <p:nvSpPr>
          <p:cNvPr id="4" name="Date Placeholder 3"/>
          <p:cNvSpPr>
            <a:spLocks noGrp="1"/>
          </p:cNvSpPr>
          <p:nvPr>
            <p:ph type="dt" sz="half" idx="10"/>
          </p:nvPr>
        </p:nvSpPr>
        <p:spPr/>
        <p:txBody>
          <a:bodyPr/>
          <a:lstStyle/>
          <a:p>
            <a:fld id="{0A75F1D6-DCFF-4651-B6A1-60C3A101237C}" type="datetime5">
              <a:rPr lang="en-GB" smtClean="0"/>
              <a:pPr/>
              <a:t>30-Nov-16</a:t>
            </a:fld>
            <a:endParaRPr lang="en-GB"/>
          </a:p>
        </p:txBody>
      </p:sp>
      <p:sp>
        <p:nvSpPr>
          <p:cNvPr id="5" name="Slide Number Placeholder 4"/>
          <p:cNvSpPr>
            <a:spLocks noGrp="1"/>
          </p:cNvSpPr>
          <p:nvPr>
            <p:ph type="sldNum" sz="quarter" idx="12"/>
          </p:nvPr>
        </p:nvSpPr>
        <p:spPr/>
        <p:txBody>
          <a:bodyPr/>
          <a:lstStyle/>
          <a:p>
            <a:fld id="{C185D016-4EDF-4145-9BFF-1E5DB765BB06}" type="slidenum">
              <a:rPr lang="en-GB" smtClean="0"/>
              <a:pPr/>
              <a:t>67</a:t>
            </a:fld>
            <a:endParaRPr lang="en-GB"/>
          </a:p>
        </p:txBody>
      </p:sp>
    </p:spTree>
    <p:extLst>
      <p:ext uri="{BB962C8B-B14F-4D97-AF65-F5344CB8AC3E}">
        <p14:creationId xmlns:p14="http://schemas.microsoft.com/office/powerpoint/2010/main" val="124554849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E94782B-37A3-44C6-939B-236707D6521F}" type="datetime5">
              <a:rPr lang="en-GB"/>
              <a:pPr/>
              <a:t>30-Nov-16</a:t>
            </a:fld>
            <a:endParaRPr lang="en-GB"/>
          </a:p>
        </p:txBody>
      </p:sp>
      <p:sp>
        <p:nvSpPr>
          <p:cNvPr id="5" name="Slide Number Placeholder 5"/>
          <p:cNvSpPr>
            <a:spLocks noGrp="1"/>
          </p:cNvSpPr>
          <p:nvPr>
            <p:ph type="sldNum" sz="quarter" idx="12"/>
          </p:nvPr>
        </p:nvSpPr>
        <p:spPr/>
        <p:txBody>
          <a:bodyPr/>
          <a:lstStyle/>
          <a:p>
            <a:fld id="{9E1E52A4-4313-427F-988C-8F5E9CF59207}" type="slidenum">
              <a:rPr lang="en-GB"/>
              <a:pPr/>
              <a:t>68</a:t>
            </a:fld>
            <a:endParaRPr lang="en-GB"/>
          </a:p>
        </p:txBody>
      </p:sp>
      <p:sp>
        <p:nvSpPr>
          <p:cNvPr id="71682" name="Rectangle 2"/>
          <p:cNvSpPr>
            <a:spLocks noGrp="1" noChangeArrowheads="1"/>
          </p:cNvSpPr>
          <p:nvPr>
            <p:ph type="title"/>
          </p:nvPr>
        </p:nvSpPr>
        <p:spPr/>
        <p:txBody>
          <a:bodyPr/>
          <a:lstStyle/>
          <a:p>
            <a:r>
              <a:rPr lang="en-GB"/>
              <a:t>Second Exercise</a:t>
            </a:r>
          </a:p>
        </p:txBody>
      </p:sp>
      <p:sp>
        <p:nvSpPr>
          <p:cNvPr id="71683" name="Rectangle 3"/>
          <p:cNvSpPr>
            <a:spLocks noGrp="1" noChangeArrowheads="1"/>
          </p:cNvSpPr>
          <p:nvPr>
            <p:ph type="body" idx="1"/>
          </p:nvPr>
        </p:nvSpPr>
        <p:spPr>
          <a:xfrm>
            <a:off x="685800" y="2286000"/>
            <a:ext cx="7772400" cy="4114800"/>
          </a:xfrm>
        </p:spPr>
        <p:txBody>
          <a:bodyPr/>
          <a:lstStyle/>
          <a:p>
            <a:r>
              <a:rPr lang="en-GB"/>
              <a:t>Write a 100 word abstract based on your 1000 word one. </a:t>
            </a:r>
          </a:p>
          <a:p>
            <a:r>
              <a:rPr lang="en-GB"/>
              <a:t>Swap it with your neighbour.</a:t>
            </a:r>
          </a:p>
          <a:p>
            <a:r>
              <a:rPr lang="en-GB"/>
              <a:t>Referee your neighbour’s abstract.</a:t>
            </a:r>
          </a:p>
          <a:p>
            <a:r>
              <a:rPr lang="en-GB"/>
              <a:t>Return (and accept) an annotated abstract with a smile </a:t>
            </a:r>
            <a:r>
              <a:rPr lang="en-GB">
                <a:sym typeface="Wingdings" panose="05000000000000000000" pitchFamily="2" charset="2"/>
              </a:rPr>
              <a:t>.</a:t>
            </a:r>
            <a:endParaRPr lang="en-GB"/>
          </a:p>
        </p:txBody>
      </p:sp>
    </p:spTree>
    <p:extLst>
      <p:ext uri="{BB962C8B-B14F-4D97-AF65-F5344CB8AC3E}">
        <p14:creationId xmlns:p14="http://schemas.microsoft.com/office/powerpoint/2010/main" val="2589233635"/>
      </p:ext>
    </p:extLst>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479206A-CF2C-4E30-83EC-721D194D598D}" type="datetime5">
              <a:rPr lang="en-GB"/>
              <a:pPr/>
              <a:t>30-Nov-16</a:t>
            </a:fld>
            <a:endParaRPr lang="en-GB"/>
          </a:p>
        </p:txBody>
      </p:sp>
      <p:sp>
        <p:nvSpPr>
          <p:cNvPr id="5" name="Slide Number Placeholder 5"/>
          <p:cNvSpPr>
            <a:spLocks noGrp="1"/>
          </p:cNvSpPr>
          <p:nvPr>
            <p:ph type="sldNum" sz="quarter" idx="12"/>
          </p:nvPr>
        </p:nvSpPr>
        <p:spPr/>
        <p:txBody>
          <a:bodyPr/>
          <a:lstStyle/>
          <a:p>
            <a:fld id="{EC32A825-6BED-4DF4-B454-C99C308E1B10}" type="slidenum">
              <a:rPr lang="en-GB"/>
              <a:pPr/>
              <a:t>69</a:t>
            </a:fld>
            <a:endParaRPr lang="en-GB"/>
          </a:p>
        </p:txBody>
      </p:sp>
      <p:sp>
        <p:nvSpPr>
          <p:cNvPr id="72706" name="Rectangle 2"/>
          <p:cNvSpPr>
            <a:spLocks noGrp="1" noChangeArrowheads="1"/>
          </p:cNvSpPr>
          <p:nvPr>
            <p:ph type="title"/>
          </p:nvPr>
        </p:nvSpPr>
        <p:spPr/>
        <p:txBody>
          <a:bodyPr/>
          <a:lstStyle/>
          <a:p>
            <a:r>
              <a:rPr lang="en-GB"/>
              <a:t>Third Exercise</a:t>
            </a:r>
          </a:p>
        </p:txBody>
      </p:sp>
      <p:sp>
        <p:nvSpPr>
          <p:cNvPr id="72707" name="Rectangle 3"/>
          <p:cNvSpPr>
            <a:spLocks noGrp="1" noChangeArrowheads="1"/>
          </p:cNvSpPr>
          <p:nvPr>
            <p:ph type="body" idx="1"/>
          </p:nvPr>
        </p:nvSpPr>
        <p:spPr/>
        <p:txBody>
          <a:bodyPr/>
          <a:lstStyle/>
          <a:p>
            <a:r>
              <a:rPr lang="en-GB"/>
              <a:t>Write a title in 10 words or fewer.</a:t>
            </a:r>
          </a:p>
          <a:p>
            <a:r>
              <a:rPr lang="en-GB"/>
              <a:t>Swap it with your neighbour’s.</a:t>
            </a:r>
          </a:p>
          <a:p>
            <a:r>
              <a:rPr lang="en-GB"/>
              <a:t>Referee your neighbour’s title. </a:t>
            </a:r>
          </a:p>
          <a:p>
            <a:r>
              <a:rPr lang="en-GB"/>
              <a:t>Return (and accept) an annotated title with a smile </a:t>
            </a:r>
            <a:r>
              <a:rPr lang="en-GB">
                <a:sym typeface="Wingdings" panose="05000000000000000000" pitchFamily="2" charset="2"/>
              </a:rPr>
              <a:t>.</a:t>
            </a:r>
            <a:endParaRPr lang="en-GB"/>
          </a:p>
        </p:txBody>
      </p:sp>
    </p:spTree>
    <p:extLst>
      <p:ext uri="{BB962C8B-B14F-4D97-AF65-F5344CB8AC3E}">
        <p14:creationId xmlns:p14="http://schemas.microsoft.com/office/powerpoint/2010/main" val="818381619"/>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07C0DF0-6C82-4E66-80A0-CAA13121C5B3}" type="datetime5">
              <a:rPr lang="en-GB"/>
              <a:pPr/>
              <a:t>30-Nov-16</a:t>
            </a:fld>
            <a:endParaRPr lang="en-GB"/>
          </a:p>
        </p:txBody>
      </p:sp>
      <p:sp>
        <p:nvSpPr>
          <p:cNvPr id="5" name="Slide Number Placeholder 5"/>
          <p:cNvSpPr>
            <a:spLocks noGrp="1"/>
          </p:cNvSpPr>
          <p:nvPr>
            <p:ph type="sldNum" sz="quarter" idx="12"/>
          </p:nvPr>
        </p:nvSpPr>
        <p:spPr/>
        <p:txBody>
          <a:bodyPr/>
          <a:lstStyle/>
          <a:p>
            <a:fld id="{76082837-67B3-49D9-B095-69DD561C9D22}" type="slidenum">
              <a:rPr lang="en-GB"/>
              <a:pPr/>
              <a:t>7</a:t>
            </a:fld>
            <a:endParaRPr lang="en-GB"/>
          </a:p>
        </p:txBody>
      </p:sp>
      <p:sp>
        <p:nvSpPr>
          <p:cNvPr id="74754" name="Rectangle 2"/>
          <p:cNvSpPr>
            <a:spLocks noGrp="1" noChangeArrowheads="1"/>
          </p:cNvSpPr>
          <p:nvPr>
            <p:ph type="title"/>
          </p:nvPr>
        </p:nvSpPr>
        <p:spPr/>
        <p:txBody>
          <a:bodyPr/>
          <a:lstStyle/>
          <a:p>
            <a:r>
              <a:rPr lang="en-GB"/>
              <a:t>Informal Notes</a:t>
            </a:r>
          </a:p>
        </p:txBody>
      </p:sp>
      <p:sp>
        <p:nvSpPr>
          <p:cNvPr id="74755" name="Rectangle 3"/>
          <p:cNvSpPr>
            <a:spLocks noGrp="1" noChangeArrowheads="1"/>
          </p:cNvSpPr>
          <p:nvPr>
            <p:ph type="body" idx="1"/>
          </p:nvPr>
        </p:nvSpPr>
        <p:spPr>
          <a:xfrm>
            <a:off x="1524000" y="1905000"/>
            <a:ext cx="7086600" cy="4267200"/>
          </a:xfrm>
        </p:spPr>
        <p:txBody>
          <a:bodyPr/>
          <a:lstStyle/>
          <a:p>
            <a:pPr>
              <a:lnSpc>
                <a:spcPct val="90000"/>
              </a:lnSpc>
            </a:pPr>
            <a:r>
              <a:rPr lang="en-GB" sz="2800"/>
              <a:t>Record your progress and thoughts.</a:t>
            </a:r>
          </a:p>
          <a:p>
            <a:pPr lvl="1">
              <a:lnSpc>
                <a:spcPct val="90000"/>
              </a:lnSpc>
            </a:pPr>
            <a:r>
              <a:rPr lang="en-GB" sz="2400"/>
              <a:t>Set no lower-bound quality threshold.</a:t>
            </a:r>
          </a:p>
          <a:p>
            <a:pPr>
              <a:lnSpc>
                <a:spcPct val="90000"/>
              </a:lnSpc>
            </a:pPr>
            <a:r>
              <a:rPr lang="en-GB" sz="2800"/>
              <a:t>Flesh out half-baked ideas,</a:t>
            </a:r>
          </a:p>
          <a:p>
            <a:pPr lvl="1">
              <a:lnSpc>
                <a:spcPct val="90000"/>
              </a:lnSpc>
            </a:pPr>
            <a:r>
              <a:rPr lang="en-GB" sz="2400"/>
              <a:t>and uncover unexpected problems.</a:t>
            </a:r>
          </a:p>
          <a:p>
            <a:pPr>
              <a:lnSpc>
                <a:spcPct val="90000"/>
              </a:lnSpc>
            </a:pPr>
            <a:r>
              <a:rPr lang="en-GB" sz="2800"/>
              <a:t>Present problems you are stuck on,</a:t>
            </a:r>
          </a:p>
          <a:p>
            <a:pPr lvl="1">
              <a:lnSpc>
                <a:spcPct val="90000"/>
              </a:lnSpc>
            </a:pPr>
            <a:r>
              <a:rPr lang="en-GB" sz="2400"/>
              <a:t>and direct your attention to a solution.</a:t>
            </a:r>
          </a:p>
          <a:p>
            <a:pPr>
              <a:lnSpc>
                <a:spcPct val="90000"/>
              </a:lnSpc>
            </a:pPr>
            <a:r>
              <a:rPr lang="en-GB" sz="2800"/>
              <a:t>Disseminate your thoughts to close colleagues,</a:t>
            </a:r>
          </a:p>
          <a:p>
            <a:pPr lvl="1">
              <a:lnSpc>
                <a:spcPct val="90000"/>
              </a:lnSpc>
            </a:pPr>
            <a:r>
              <a:rPr lang="en-GB" sz="2400"/>
              <a:t>and gather feedback from them.</a:t>
            </a:r>
          </a:p>
          <a:p>
            <a:pPr>
              <a:lnSpc>
                <a:spcPct val="90000"/>
              </a:lnSpc>
            </a:pPr>
            <a:r>
              <a:rPr lang="en-GB" sz="2800"/>
              <a:t>Build up zero</a:t>
            </a:r>
            <a:r>
              <a:rPr lang="en-GB" sz="2800" baseline="30000"/>
              <a:t>th</a:t>
            </a:r>
            <a:r>
              <a:rPr lang="en-GB" sz="2800"/>
              <a:t> draft material.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7A28199-9968-492A-AE2B-893571E036E8}" type="datetime5">
              <a:rPr lang="en-GB"/>
              <a:pPr/>
              <a:t>30-Nov-16</a:t>
            </a:fld>
            <a:endParaRPr lang="en-GB"/>
          </a:p>
        </p:txBody>
      </p:sp>
      <p:sp>
        <p:nvSpPr>
          <p:cNvPr id="5" name="Slide Number Placeholder 5"/>
          <p:cNvSpPr>
            <a:spLocks noGrp="1"/>
          </p:cNvSpPr>
          <p:nvPr>
            <p:ph type="sldNum" sz="quarter" idx="12"/>
          </p:nvPr>
        </p:nvSpPr>
        <p:spPr/>
        <p:txBody>
          <a:bodyPr/>
          <a:lstStyle/>
          <a:p>
            <a:fld id="{212BED31-3990-49DA-9C18-DF80C2ECFA07}" type="slidenum">
              <a:rPr lang="en-GB"/>
              <a:pPr/>
              <a:t>8</a:t>
            </a:fld>
            <a:endParaRPr lang="en-GB"/>
          </a:p>
        </p:txBody>
      </p:sp>
      <p:sp>
        <p:nvSpPr>
          <p:cNvPr id="95234" name="Rectangle 2"/>
          <p:cNvSpPr>
            <a:spLocks noGrp="1" noChangeArrowheads="1"/>
          </p:cNvSpPr>
          <p:nvPr>
            <p:ph type="title"/>
          </p:nvPr>
        </p:nvSpPr>
        <p:spPr/>
        <p:txBody>
          <a:bodyPr/>
          <a:lstStyle/>
          <a:p>
            <a:r>
              <a:rPr lang="en-GB"/>
              <a:t>Workshop Publication</a:t>
            </a:r>
          </a:p>
        </p:txBody>
      </p:sp>
      <p:sp>
        <p:nvSpPr>
          <p:cNvPr id="95235" name="Rectangle 3"/>
          <p:cNvSpPr>
            <a:spLocks noGrp="1" noChangeArrowheads="1"/>
          </p:cNvSpPr>
          <p:nvPr>
            <p:ph type="body" idx="1"/>
          </p:nvPr>
        </p:nvSpPr>
        <p:spPr>
          <a:xfrm>
            <a:off x="685800" y="2209800"/>
            <a:ext cx="7772400" cy="3886200"/>
          </a:xfrm>
        </p:spPr>
        <p:txBody>
          <a:bodyPr/>
          <a:lstStyle/>
          <a:p>
            <a:pPr>
              <a:lnSpc>
                <a:spcPct val="90000"/>
              </a:lnSpc>
            </a:pPr>
            <a:r>
              <a:rPr lang="en-GB" sz="2800" dirty="0"/>
              <a:t>Workshops promote informal discussion of work in progress.</a:t>
            </a:r>
          </a:p>
          <a:p>
            <a:pPr>
              <a:lnSpc>
                <a:spcPct val="90000"/>
              </a:lnSpc>
            </a:pPr>
            <a:r>
              <a:rPr lang="en-GB" sz="2800" dirty="0"/>
              <a:t>Not ready for archival publication.</a:t>
            </a:r>
          </a:p>
          <a:p>
            <a:pPr lvl="1">
              <a:lnSpc>
                <a:spcPct val="90000"/>
              </a:lnSpc>
            </a:pPr>
            <a:r>
              <a:rPr lang="en-GB" sz="2400" dirty="0"/>
              <a:t>Unfortunately, becoming more common.</a:t>
            </a:r>
          </a:p>
          <a:p>
            <a:pPr lvl="1">
              <a:lnSpc>
                <a:spcPct val="90000"/>
              </a:lnSpc>
            </a:pPr>
            <a:r>
              <a:rPr lang="en-GB" sz="2400" dirty="0"/>
              <a:t>Either puts unfinished work in archival literature, or</a:t>
            </a:r>
          </a:p>
          <a:p>
            <a:pPr lvl="1">
              <a:lnSpc>
                <a:spcPct val="90000"/>
              </a:lnSpc>
            </a:pPr>
            <a:r>
              <a:rPr lang="en-GB" sz="2400" dirty="0"/>
              <a:t>encourages finished but low significance work.</a:t>
            </a:r>
          </a:p>
          <a:p>
            <a:pPr>
              <a:lnSpc>
                <a:spcPct val="90000"/>
              </a:lnSpc>
            </a:pPr>
            <a:r>
              <a:rPr lang="en-GB" sz="2800" dirty="0"/>
              <a:t>Best to aim at no-publication workshops, or ones with special issue of journal.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Journals vs Conferences</a:t>
            </a:r>
            <a:endParaRPr lang="en-GB" dirty="0"/>
          </a:p>
        </p:txBody>
      </p:sp>
      <p:sp>
        <p:nvSpPr>
          <p:cNvPr id="3" name="Date Placeholder 2"/>
          <p:cNvSpPr>
            <a:spLocks noGrp="1"/>
          </p:cNvSpPr>
          <p:nvPr>
            <p:ph type="dt" sz="half" idx="10"/>
          </p:nvPr>
        </p:nvSpPr>
        <p:spPr/>
        <p:txBody>
          <a:bodyPr/>
          <a:lstStyle/>
          <a:p>
            <a:fld id="{41FF38A5-DA28-46AC-836D-3CF72F4999F0}" type="datetime5">
              <a:rPr lang="en-GB" smtClean="0"/>
              <a:pPr/>
              <a:t>30-Nov-16</a:t>
            </a:fld>
            <a:endParaRPr lang="en-GB"/>
          </a:p>
        </p:txBody>
      </p:sp>
      <p:sp>
        <p:nvSpPr>
          <p:cNvPr id="4" name="Slide Number Placeholder 3"/>
          <p:cNvSpPr>
            <a:spLocks noGrp="1"/>
          </p:cNvSpPr>
          <p:nvPr>
            <p:ph type="sldNum" sz="quarter" idx="12"/>
          </p:nvPr>
        </p:nvSpPr>
        <p:spPr/>
        <p:txBody>
          <a:bodyPr/>
          <a:lstStyle/>
          <a:p>
            <a:fld id="{3B62528B-B271-432A-A6D7-1E03D852E27A}" type="slidenum">
              <a:rPr lang="en-GB" smtClean="0"/>
              <a:pPr/>
              <a:t>9</a:t>
            </a:fld>
            <a:endParaRPr lang="en-GB"/>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t="36482"/>
          <a:stretch/>
        </p:blipFill>
        <p:spPr>
          <a:xfrm>
            <a:off x="297304" y="2132856"/>
            <a:ext cx="3861486" cy="4356081"/>
          </a:xfrm>
          <a:prstGeom prst="rect">
            <a:avLst/>
          </a:prstGeom>
        </p:spPr>
      </p:pic>
      <p:pic>
        <p:nvPicPr>
          <p:cNvPr id="6" name="Picture 5"/>
          <p:cNvPicPr>
            <a:picLocks noChangeAspect="1"/>
          </p:cNvPicPr>
          <p:nvPr/>
        </p:nvPicPr>
        <p:blipFill>
          <a:blip r:embed="rId3"/>
          <a:stretch>
            <a:fillRect/>
          </a:stretch>
        </p:blipFill>
        <p:spPr>
          <a:xfrm>
            <a:off x="2638984" y="1552846"/>
            <a:ext cx="6773813" cy="862272"/>
          </a:xfrm>
          <a:prstGeom prst="rect">
            <a:avLst/>
          </a:prstGeom>
        </p:spPr>
      </p:pic>
      <p:pic>
        <p:nvPicPr>
          <p:cNvPr id="7" name="Picture 6"/>
          <p:cNvPicPr>
            <a:picLocks noChangeAspect="1"/>
          </p:cNvPicPr>
          <p:nvPr/>
        </p:nvPicPr>
        <p:blipFill>
          <a:blip r:embed="rId4"/>
          <a:stretch>
            <a:fillRect/>
          </a:stretch>
        </p:blipFill>
        <p:spPr>
          <a:xfrm>
            <a:off x="3196942" y="2527799"/>
            <a:ext cx="5819164" cy="4176539"/>
          </a:xfrm>
          <a:prstGeom prst="rect">
            <a:avLst/>
          </a:prstGeom>
        </p:spPr>
      </p:pic>
    </p:spTree>
    <p:extLst>
      <p:ext uri="{BB962C8B-B14F-4D97-AF65-F5344CB8AC3E}">
        <p14:creationId xmlns:p14="http://schemas.microsoft.com/office/powerpoint/2010/main" val="2745665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EXPOINTINIT" val="\alpha"/>
  <p:tag name="USEAMSFONTS" val="True"/>
  <p:tag name="EMBEDFONTS" val="False"/>
  <p:tag name="USEBOLDAMS" val="True"/>
  <p:tag name="DEFAULTDISPLAYSOURCE" val="\documentclass{slides}\pagestyle{empty}&#10;\begin{document}&#10;\alpha&#10;\end{document}&#10;"/>
  <p:tag name="TEX2PS" val="latex $(base).tex; dvips -D $(res) -E -o $(base).ps $(base).dvi"/>
  <p:tag name="TEX2PSBATCH" val="latex --interaction=nonstopmode $(base).tex; dvips -D $(res) -E -o $(base).ps $(base).dvi"/>
  <p:tag name="DEFAULTWIDTH" val="324"/>
  <p:tag name="DEFAULTHEIGHT" val="370"/>
  <p:tag name="DEFAULTMAGNIFICATION" val="2"/>
  <p:tag name="DEFAULTFONTSIZE" val="10"/>
</p:tagLst>
</file>

<file path=ppt/theme/theme1.xml><?xml version="1.0" encoding="utf-8"?>
<a:theme xmlns:a="http://schemas.openxmlformats.org/drawingml/2006/main" name="Project Overview">
  <a:themeElements>
    <a:clrScheme name="">
      <a:dk1>
        <a:srgbClr val="000000"/>
      </a:dk1>
      <a:lt1>
        <a:srgbClr val="FFFFFF"/>
      </a:lt1>
      <a:dk2>
        <a:srgbClr val="0066CC"/>
      </a:dk2>
      <a:lt2>
        <a:srgbClr val="F0F0A6"/>
      </a:lt2>
      <a:accent1>
        <a:srgbClr val="00CCFF"/>
      </a:accent1>
      <a:accent2>
        <a:srgbClr val="00FFCC"/>
      </a:accent2>
      <a:accent3>
        <a:srgbClr val="AAB8E2"/>
      </a:accent3>
      <a:accent4>
        <a:srgbClr val="DADADA"/>
      </a:accent4>
      <a:accent5>
        <a:srgbClr val="AAE2FF"/>
      </a:accent5>
      <a:accent6>
        <a:srgbClr val="00E7B9"/>
      </a:accent6>
      <a:hlink>
        <a:srgbClr val="FF3300"/>
      </a:hlink>
      <a:folHlink>
        <a:srgbClr val="FF7C80"/>
      </a:folHlink>
    </a:clrScheme>
    <a:fontScheme name="Project Overview">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Project Overview 1">
        <a:dk1>
          <a:srgbClr val="000000"/>
        </a:dk1>
        <a:lt1>
          <a:srgbClr val="FFFFFF"/>
        </a:lt1>
        <a:dk2>
          <a:srgbClr val="0066CC"/>
        </a:dk2>
        <a:lt2>
          <a:srgbClr val="CBCBCB"/>
        </a:lt2>
        <a:accent1>
          <a:srgbClr val="00CCFF"/>
        </a:accent1>
        <a:accent2>
          <a:srgbClr val="00FFCC"/>
        </a:accent2>
        <a:accent3>
          <a:srgbClr val="AAB8E2"/>
        </a:accent3>
        <a:accent4>
          <a:srgbClr val="DADADA"/>
        </a:accent4>
        <a:accent5>
          <a:srgbClr val="AAE2FF"/>
        </a:accent5>
        <a:accent6>
          <a:srgbClr val="00E7B9"/>
        </a:accent6>
        <a:hlink>
          <a:srgbClr val="FF3300"/>
        </a:hlink>
        <a:folHlink>
          <a:srgbClr val="FF7C80"/>
        </a:folHlink>
      </a:clrScheme>
      <a:clrMap bg1="dk2" tx1="lt1" bg2="dk1" tx2="lt2" accent1="accent1" accent2="accent2" accent3="accent3" accent4="accent4" accent5="accent5" accent6="accent6" hlink="hlink" folHlink="folHlink"/>
    </a:extraClrScheme>
    <a:extraClrScheme>
      <a:clrScheme name="Project Overview 2">
        <a:dk1>
          <a:srgbClr val="000000"/>
        </a:dk1>
        <a:lt1>
          <a:srgbClr val="FFFFFF"/>
        </a:lt1>
        <a:dk2>
          <a:srgbClr val="000000"/>
        </a:dk2>
        <a:lt2>
          <a:srgbClr val="868686"/>
        </a:lt2>
        <a:accent1>
          <a:srgbClr val="3366FF"/>
        </a:accent1>
        <a:accent2>
          <a:srgbClr val="009900"/>
        </a:accent2>
        <a:accent3>
          <a:srgbClr val="FFFFFF"/>
        </a:accent3>
        <a:accent4>
          <a:srgbClr val="000000"/>
        </a:accent4>
        <a:accent5>
          <a:srgbClr val="ADB8FF"/>
        </a:accent5>
        <a:accent6>
          <a:srgbClr val="008A00"/>
        </a:accent6>
        <a:hlink>
          <a:srgbClr val="FF0033"/>
        </a:hlink>
        <a:folHlink>
          <a:srgbClr val="CCCCCC"/>
        </a:folHlink>
      </a:clrScheme>
      <a:clrMap bg1="lt1" tx1="dk1" bg2="lt2" tx2="dk2" accent1="accent1" accent2="accent2" accent3="accent3" accent4="accent4" accent5="accent5" accent6="accent6" hlink="hlink" folHlink="folHlink"/>
    </a:extraClrScheme>
    <a:extraClrScheme>
      <a:clrScheme name="Project Overview 3">
        <a:dk1>
          <a:srgbClr val="000000"/>
        </a:dk1>
        <a:lt1>
          <a:srgbClr val="FFFFFF"/>
        </a:lt1>
        <a:dk2>
          <a:srgbClr val="000000"/>
        </a:dk2>
        <a:lt2>
          <a:srgbClr val="868686"/>
        </a:lt2>
        <a:accent1>
          <a:srgbClr val="EAEAEA"/>
        </a:accent1>
        <a:accent2>
          <a:srgbClr val="5F5F5F"/>
        </a:accent2>
        <a:accent3>
          <a:srgbClr val="FFFFFF"/>
        </a:accent3>
        <a:accent4>
          <a:srgbClr val="000000"/>
        </a:accent4>
        <a:accent5>
          <a:srgbClr val="F3F3F3"/>
        </a:accent5>
        <a:accent6>
          <a:srgbClr val="555555"/>
        </a:accent6>
        <a:hlink>
          <a:srgbClr val="969696"/>
        </a:hlink>
        <a:folHlink>
          <a:srgbClr val="CBCBCB"/>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66"/>
    </a:dk1>
    <a:lt1>
      <a:srgbClr val="00CCFF"/>
    </a:lt1>
    <a:dk2>
      <a:srgbClr val="FF0000"/>
    </a:dk2>
    <a:lt2>
      <a:srgbClr val="000000"/>
    </a:lt2>
    <a:accent1>
      <a:srgbClr val="00CCFF"/>
    </a:accent1>
    <a:accent2>
      <a:srgbClr val="00FFCC"/>
    </a:accent2>
    <a:accent3>
      <a:srgbClr val="AAE2FF"/>
    </a:accent3>
    <a:accent4>
      <a:srgbClr val="000056"/>
    </a:accent4>
    <a:accent5>
      <a:srgbClr val="AAE2FF"/>
    </a:accent5>
    <a:accent6>
      <a:srgbClr val="00E7B9"/>
    </a:accent6>
    <a:hlink>
      <a:srgbClr val="FF3300"/>
    </a:hlink>
    <a:folHlink>
      <a:srgbClr val="FF7C80"/>
    </a:folHlink>
  </a:clrScheme>
</a:themeOverride>
</file>

<file path=docProps/app.xml><?xml version="1.0" encoding="utf-8"?>
<Properties xmlns="http://schemas.openxmlformats.org/officeDocument/2006/extended-properties" xmlns:vt="http://schemas.openxmlformats.org/officeDocument/2006/docPropsVTypes">
  <Template>C:\Program Files\Microsoft Office\Templates\1033\Project Overview.pot</Template>
  <TotalTime>4254</TotalTime>
  <Words>4435</Words>
  <Application>Microsoft Office PowerPoint</Application>
  <PresentationFormat>On-screen Show (4:3)</PresentationFormat>
  <Paragraphs>862</Paragraphs>
  <Slides>69</Slides>
  <Notes>40</Notes>
  <HiddenSlides>3</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69</vt:i4>
      </vt:variant>
    </vt:vector>
  </HeadingPairs>
  <TitlesOfParts>
    <vt:vector size="75" baseType="lpstr">
      <vt:lpstr>Albertus Extra Bold</vt:lpstr>
      <vt:lpstr>Arial</vt:lpstr>
      <vt:lpstr>Calibri</vt:lpstr>
      <vt:lpstr>Times New Roman</vt:lpstr>
      <vt:lpstr>Wingdings</vt:lpstr>
      <vt:lpstr>Project Overview</vt:lpstr>
      <vt:lpstr>Writing a Research Paper (Informatics)</vt:lpstr>
      <vt:lpstr>Roadmap</vt:lpstr>
      <vt:lpstr>1: Publishing Research</vt:lpstr>
      <vt:lpstr>Why Write Papers</vt:lpstr>
      <vt:lpstr>Types of Publication 1</vt:lpstr>
      <vt:lpstr>Types of Publication 2</vt:lpstr>
      <vt:lpstr>Informal Notes</vt:lpstr>
      <vt:lpstr>Workshop Publication</vt:lpstr>
      <vt:lpstr>Journals vs Conferences</vt:lpstr>
      <vt:lpstr>2: Sorting Out Your Ideas</vt:lpstr>
      <vt:lpstr>Things to Think About</vt:lpstr>
      <vt:lpstr>Hypotheses and Evidence</vt:lpstr>
      <vt:lpstr>PowerPoint Presentation</vt:lpstr>
      <vt:lpstr>Engineering Dimensions</vt:lpstr>
      <vt:lpstr>Cognitive Science Dimensions</vt:lpstr>
      <vt:lpstr>Importance of Hypotheses</vt:lpstr>
      <vt:lpstr>The Heilmeier Catechism</vt:lpstr>
      <vt:lpstr>3: The Structure of Publications</vt:lpstr>
      <vt:lpstr>Structure of Informatics Publications</vt:lpstr>
      <vt:lpstr>Choosing a Title</vt:lpstr>
      <vt:lpstr>Novel Contribution</vt:lpstr>
      <vt:lpstr>Introduction</vt:lpstr>
      <vt:lpstr>Literature Survey</vt:lpstr>
      <vt:lpstr>Background</vt:lpstr>
      <vt:lpstr>System Specification</vt:lpstr>
      <vt:lpstr>System Implementation</vt:lpstr>
      <vt:lpstr>Evaluation of System 1</vt:lpstr>
      <vt:lpstr>Evaluation of System 2</vt:lpstr>
      <vt:lpstr>Theoretical Material</vt:lpstr>
      <vt:lpstr>Cognitive Science</vt:lpstr>
      <vt:lpstr>Related Work</vt:lpstr>
      <vt:lpstr>Further Work</vt:lpstr>
      <vt:lpstr>Conclusion</vt:lpstr>
      <vt:lpstr>References</vt:lpstr>
      <vt:lpstr>Bibliographic Tools</vt:lpstr>
      <vt:lpstr>Appendices</vt:lpstr>
      <vt:lpstr>4: Writing and Submitting Papers</vt:lpstr>
      <vt:lpstr>The Submission Process</vt:lpstr>
      <vt:lpstr>Choosing a Publication</vt:lpstr>
      <vt:lpstr>Publisher’s Instructions</vt:lpstr>
      <vt:lpstr>Preparing a Manuscript</vt:lpstr>
      <vt:lpstr>Writing the First Draft</vt:lpstr>
      <vt:lpstr>Writing Style</vt:lpstr>
      <vt:lpstr>Thesis Message</vt:lpstr>
      <vt:lpstr>The Computational Modelling  of Religious Concepts  Fr. Aloysius Hacker</vt:lpstr>
      <vt:lpstr>Reviewing Manuscript</vt:lpstr>
      <vt:lpstr>Submitting the Paper</vt:lpstr>
      <vt:lpstr>Responding to Referees</vt:lpstr>
      <vt:lpstr>The Final Stages</vt:lpstr>
      <vt:lpstr>Edinburgh Research Archive</vt:lpstr>
      <vt:lpstr>Concluding Remarks</vt:lpstr>
      <vt:lpstr>Break</vt:lpstr>
      <vt:lpstr>5: The Refereeing Process</vt:lpstr>
      <vt:lpstr>Example: POPL 2017</vt:lpstr>
      <vt:lpstr>The Refereeing Process</vt:lpstr>
      <vt:lpstr>Double-Blind Reviewing</vt:lpstr>
      <vt:lpstr>Possible Outcomes</vt:lpstr>
      <vt:lpstr>Basis of Decision</vt:lpstr>
      <vt:lpstr>Refereeing Process:  Workshops and Conferences</vt:lpstr>
      <vt:lpstr>Refereeing Process: Journals</vt:lpstr>
      <vt:lpstr>Refereeing Process: Book Chapters</vt:lpstr>
      <vt:lpstr>Refereeing Process: Books</vt:lpstr>
      <vt:lpstr>Examining Process: Theses</vt:lpstr>
      <vt:lpstr>Dealing with Criticism</vt:lpstr>
      <vt:lpstr>6: Exercises</vt:lpstr>
      <vt:lpstr>First Exercise</vt:lpstr>
      <vt:lpstr>Reviewing Criteria</vt:lpstr>
      <vt:lpstr>Second Exercise</vt:lpstr>
      <vt:lpstr>Third Exercise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Andy Gordon (RESEARCH)</dc:creator>
  <cp:lastModifiedBy>Andy Gordon (RESEARCH)</cp:lastModifiedBy>
  <cp:revision>138</cp:revision>
  <cp:lastPrinted>1601-01-01T00:00:00Z</cp:lastPrinted>
  <dcterms:created xsi:type="dcterms:W3CDTF">1601-01-01T00:00:00Z</dcterms:created>
  <dcterms:modified xsi:type="dcterms:W3CDTF">2016-11-30T17:08:21Z</dcterms:modified>
</cp:coreProperties>
</file>