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05600" cy="9944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6812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7" y="4786312"/>
            <a:ext cx="5443537" cy="391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5625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1037" y="4786312"/>
            <a:ext cx="5443537" cy="3914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66812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f946b69c3_0_64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af946b69c3_0_64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f946b69c3_0_75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af946b69c3_0_75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f946b69c3_0_71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af946b69c3_0_71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f946b69c3_0_8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gaf946b69c3_0_8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af946b69c3_0_88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gaf946b69c3_0_88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af946b69c3_0_109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gaf946b69c3_0_109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af946b69c3_0_12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af946b69c3_0_12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af946b69c3_0_16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af946b69c3_0_16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f946b69c3_0_29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af946b69c3_0_29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f946b69c3_0_97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gaf946b69c3_0_97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f946b69c3_0_49:notes"/>
          <p:cNvSpPr txBox="1"/>
          <p:nvPr>
            <p:ph idx="1" type="body"/>
          </p:nvPr>
        </p:nvSpPr>
        <p:spPr>
          <a:xfrm>
            <a:off x="681037" y="4786312"/>
            <a:ext cx="5443500" cy="391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af946b69c3_0_49:notes"/>
          <p:cNvSpPr/>
          <p:nvPr>
            <p:ph idx="2" type="sldImg"/>
          </p:nvPr>
        </p:nvSpPr>
        <p:spPr>
          <a:xfrm>
            <a:off x="1166812" y="1243012"/>
            <a:ext cx="4472100" cy="335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slide">
  <p:cSld name="opening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539552" y="1916832"/>
            <a:ext cx="5760640" cy="15841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Block caps">
  <p:cSld name="Section Header - Block cap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39552" y="3573016"/>
            <a:ext cx="4104456" cy="223224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/>
          <p:nvPr>
            <p:ph idx="2" type="pic"/>
          </p:nvPr>
        </p:nvSpPr>
        <p:spPr>
          <a:xfrm>
            <a:off x="5364163" y="1628800"/>
            <a:ext cx="3240285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- capitalised words">
  <p:cSld name="Section Header - capitalised word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539552" y="3573016"/>
            <a:ext cx="4104456" cy="223224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/>
          <p:nvPr>
            <p:ph idx="2" type="pic"/>
          </p:nvPr>
        </p:nvSpPr>
        <p:spPr>
          <a:xfrm>
            <a:off x="5364163" y="1628800"/>
            <a:ext cx="3240285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9091E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"/>
          <p:cNvCxnSpPr/>
          <p:nvPr/>
        </p:nvCxnSpPr>
        <p:spPr>
          <a:xfrm>
            <a:off x="533400" y="1122362"/>
            <a:ext cx="8077200" cy="3175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UoE_Horizontal Logo_White.png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33400" y="247650"/>
            <a:ext cx="4110037" cy="660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1"/>
          <p:cNvCxnSpPr/>
          <p:nvPr/>
        </p:nvCxnSpPr>
        <p:spPr>
          <a:xfrm>
            <a:off x="533400" y="6237287"/>
            <a:ext cx="8077200" cy="1587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" name="Google Shape;13;p1"/>
          <p:cNvSpPr txBox="1"/>
          <p:nvPr/>
        </p:nvSpPr>
        <p:spPr>
          <a:xfrm>
            <a:off x="533400" y="2349500"/>
            <a:ext cx="5262562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49912" y="6237287"/>
            <a:ext cx="3243262" cy="5429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eb.inf.ed.ac.uk/infweb/student-services/teaching-support/steps-become-provider/training-schedule-s2" TargetMode="External"/><Relationship Id="rId4" Type="http://schemas.openxmlformats.org/officeDocument/2006/relationships/hyperlink" Target="https://blogs.ed.ac.uk/ilts/2019/09/10/informatics-teaching-support-provider-essential-training-2019-20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hyperlink" Target="https://web.inf.ed.ac.uk/infweb/student-services/teaching-support/steps-become-provider/training-schedule-s2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eblogin.inf.ed.ac.uk/cosign-bin/cosign.cgi?cosign-webmark.inf.ed.ac.uk&amp;https://webmark.inf.ed.ac.uk/group/ts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.ac.uk/student-administration/immigration/working-in-the-uk/during-studies" TargetMode="External"/><Relationship Id="rId4" Type="http://schemas.openxmlformats.org/officeDocument/2006/relationships/hyperlink" Target="https://www.gov.uk/apply-national-insurance-number" TargetMode="External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teaching-support@inf.ed.ac.uk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ortal.theon.inf.ed.ac.uk/reports/teachsupp/vacancies/index.html" TargetMode="External"/><Relationship Id="rId4" Type="http://schemas.openxmlformats.org/officeDocument/2006/relationships/hyperlink" Target="https://web.inf.ed.ac.uk/infweb/admin/policies/teaching-support-staff-polic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ebmark.inf.ed.ac.uk/group/tsp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1340850" y="2368200"/>
            <a:ext cx="6462300" cy="212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/>
              <a:t>Teaching Support Provider Roles</a:t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Ionela G. Mocanu (PhD Student)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TA: INF2-IADS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Tutor/Marker: DMP, INF2B, INF2D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512775" y="981075"/>
            <a:ext cx="8213700" cy="5362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6: </a:t>
            </a:r>
            <a:r>
              <a:rPr b="1" lang="en-US" u="sng">
                <a:solidFill>
                  <a:schemeClr val="hlink"/>
                </a:solidFill>
                <a:hlinkClick r:id="rId3"/>
              </a:rPr>
              <a:t>Training</a:t>
            </a:r>
            <a:r>
              <a:rPr b="1" lang="en-US"/>
              <a:t> </a:t>
            </a:r>
            <a:r>
              <a:rPr b="1" lang="en-US">
                <a:solidFill>
                  <a:schemeClr val="lt1"/>
                </a:solidFill>
              </a:rPr>
              <a:t>via Learn (paid)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Can be done before receiving the contract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‘Essentials ’ training - compulsory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‘Basics of Online Learning Environments’ - compulsory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‘	Advanced Sessions’ - optional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Self-Enrol in Training: </a:t>
            </a:r>
            <a:r>
              <a:rPr b="1" lang="en-US" sz="1800" u="sng">
                <a:solidFill>
                  <a:schemeClr val="hlink"/>
                </a:solidFill>
                <a:hlinkClick r:id="rId4"/>
              </a:rPr>
              <a:t>instructions</a:t>
            </a:r>
            <a:r>
              <a:rPr b="1" lang="en-US" sz="1800"/>
              <a:t> 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Synchronously or Asynchronously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Teaching Support Trainer: Cristina - Adriana Alexandru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775" y="1937250"/>
            <a:ext cx="7710451" cy="39817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438000" y="1095375"/>
            <a:ext cx="6453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Step 6: </a:t>
            </a:r>
            <a:r>
              <a:rPr b="1" lang="en-US" sz="2400" u="sng">
                <a:solidFill>
                  <a:schemeClr val="hlink"/>
                </a:solidFill>
                <a:hlinkClick r:id="rId4"/>
              </a:rPr>
              <a:t>Training</a:t>
            </a:r>
            <a:r>
              <a:rPr b="1" lang="en-US" sz="2400">
                <a:solidFill>
                  <a:schemeClr val="lt1"/>
                </a:solidFill>
              </a:rPr>
              <a:t> via Learn </a:t>
            </a:r>
            <a:r>
              <a:rPr b="1" lang="en-US" sz="2400">
                <a:solidFill>
                  <a:schemeClr val="lt1"/>
                </a:solidFill>
              </a:rPr>
              <a:t>Semester 2 </a:t>
            </a:r>
            <a:endParaRPr sz="2400"/>
          </a:p>
        </p:txBody>
      </p:sp>
      <p:sp>
        <p:nvSpPr>
          <p:cNvPr id="87" name="Google Shape;87;p15"/>
          <p:cNvSpPr/>
          <p:nvPr/>
        </p:nvSpPr>
        <p:spPr>
          <a:xfrm>
            <a:off x="7065225" y="2430500"/>
            <a:ext cx="1362000" cy="647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7065225" y="3823725"/>
            <a:ext cx="1362000" cy="647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504825" y="831600"/>
            <a:ext cx="8261400" cy="53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Your Teaching Support Role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Submit the timesheet WEEKLY (payment at the end of month)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Tutors - solve the exercises first without solutions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Get to know the students (via M.Teams)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Students don’t want to attend over time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Marker - track the time, do not work more than #hrs </a:t>
            </a:r>
            <a:r>
              <a:rPr b="1" lang="en-US" sz="1800"/>
              <a:t>assigned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Contact course organiser immediately if that happens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(eligible for Edinburgh Teaching Award, HEA </a:t>
            </a:r>
            <a:r>
              <a:rPr b="1" lang="en-US" sz="1800"/>
              <a:t>accreditation</a:t>
            </a:r>
            <a:r>
              <a:rPr b="1" lang="en-US" sz="1800"/>
              <a:t>)</a:t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598050" y="1125800"/>
            <a:ext cx="7947900" cy="443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1: Applicant Information (CV)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A. Eligibility</a:t>
            </a:r>
            <a:endParaRPr b="1" sz="1800"/>
          </a:p>
          <a:p>
            <a:pPr indent="-342900" lvl="0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B. Skills and Experience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Fill out</a:t>
            </a:r>
            <a:r>
              <a:rPr b="1" lang="en-US" sz="3000"/>
              <a:t> </a:t>
            </a:r>
            <a:r>
              <a:rPr b="1" lang="en-US" sz="1800" u="sng">
                <a:solidFill>
                  <a:schemeClr val="hlink"/>
                </a:solidFill>
                <a:hlinkClick r:id="rId3"/>
              </a:rPr>
              <a:t>Teaching Support Applicant Information Form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PGR allowed to take any TSP role</a:t>
            </a:r>
            <a:r>
              <a:rPr b="1" lang="en-US" sz="1800"/>
              <a:t> 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507550" y="1009650"/>
            <a:ext cx="8083500" cy="283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1: </a:t>
            </a:r>
            <a:r>
              <a:rPr b="1" lang="en-US"/>
              <a:t>Applicant Information Form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</a:rPr>
              <a:t>Step 1.A. Eligibility    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</a:rPr>
              <a:t>            </a:t>
            </a:r>
            <a:endParaRPr b="1"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hlink"/>
                </a:solidFill>
                <a:hlinkClick r:id="rId3"/>
              </a:rPr>
              <a:t>Further information for students on Tier 4 study</a:t>
            </a:r>
            <a:r>
              <a:rPr b="1" lang="en-US" sz="1800">
                <a:solidFill>
                  <a:schemeClr val="lt1"/>
                </a:solidFill>
              </a:rPr>
              <a:t> (max 20h/week)</a:t>
            </a:r>
            <a:endParaRPr b="1" sz="1800">
              <a:solidFill>
                <a:schemeClr val="lt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i="1" sz="2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 sz="1800">
                <a:solidFill>
                  <a:schemeClr val="lt1"/>
                </a:solidFill>
              </a:rPr>
              <a:t>Requires NINO (get one from </a:t>
            </a:r>
            <a:r>
              <a:rPr b="1" lang="en-US" sz="1800" u="sng">
                <a:solidFill>
                  <a:schemeClr val="hlink"/>
                </a:solidFill>
                <a:hlinkClick r:id="rId4"/>
              </a:rPr>
              <a:t>HMRC</a:t>
            </a:r>
            <a:r>
              <a:rPr b="1" lang="en-US" sz="1800">
                <a:solidFill>
                  <a:schemeClr val="lt1"/>
                </a:solidFill>
              </a:rPr>
              <a:t>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You must be in UK (Health Insurance)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825" y="3840499"/>
            <a:ext cx="8272349" cy="23623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/>
          <p:nvPr/>
        </p:nvSpPr>
        <p:spPr>
          <a:xfrm>
            <a:off x="3614675" y="3941500"/>
            <a:ext cx="1956000" cy="297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3416625" y="4551925"/>
            <a:ext cx="2083500" cy="297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2488500" y="5843225"/>
            <a:ext cx="2083500" cy="297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07550" y="1009650"/>
            <a:ext cx="8083500" cy="283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1: Applicant Information Form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</a:rPr>
              <a:t>Step 1.B. Skills and Experience    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</a:rPr>
              <a:t>            </a:t>
            </a:r>
            <a:endParaRPr b="1">
              <a:solidFill>
                <a:schemeClr val="lt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Assess yourself honestly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Lecturers will use the form (CV) to interview or select candidates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pic>
        <p:nvPicPr>
          <p:cNvPr id="47" name="Google Shape;4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5313" y="2893750"/>
            <a:ext cx="4973375" cy="33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63950" y="854400"/>
            <a:ext cx="8216100" cy="5567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2: Documents Verification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Email </a:t>
            </a:r>
            <a:r>
              <a:rPr b="1" lang="en-US" sz="1800" u="sng">
                <a:solidFill>
                  <a:schemeClr val="hlink"/>
                </a:solidFill>
                <a:hlinkClick r:id="rId3"/>
              </a:rPr>
              <a:t>teaching-support@inf.ed.ac.uk</a:t>
            </a:r>
            <a:r>
              <a:rPr b="1" lang="en-US" sz="1800"/>
              <a:t> scans of the: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Current and Valid Passport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Recently Expired Passport (UK Nationals)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EU National ID Card (EU Nationals)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Visa/Other Supporting Documentation (non-UK citizen)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NINO appointment letter (if not provided in Applicant Information Form)</a:t>
            </a:r>
            <a:endParaRPr sz="18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</a:rPr>
              <a:t>Arrange a video call with ISS Room (confirm your identity)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511575" y="1057275"/>
            <a:ext cx="8216100" cy="514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3: Vacancies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 sz="1800"/>
              <a:t>Check vacancies roles at: </a:t>
            </a:r>
            <a:r>
              <a:rPr b="1" lang="en-US" sz="1800" u="sng">
                <a:solidFill>
                  <a:schemeClr val="hlink"/>
                </a:solidFill>
                <a:hlinkClick r:id="rId3"/>
              </a:rPr>
              <a:t>Live Theon Vacancies</a:t>
            </a:r>
            <a:r>
              <a:rPr b="1" lang="en-US" sz="1800"/>
              <a:t>  </a:t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 sz="1800"/>
              <a:t>Read description for each role</a:t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 sz="1800"/>
              <a:t>Check availability [¾ = 3 assigned roles out of total of 4]</a:t>
            </a:r>
            <a:endParaRPr b="1"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 sz="1800" u="sng">
                <a:solidFill>
                  <a:schemeClr val="hlink"/>
                </a:solidFill>
                <a:hlinkClick r:id="rId4"/>
              </a:rPr>
              <a:t>Teaching Support Provider Policy</a:t>
            </a:r>
            <a:r>
              <a:rPr b="1" lang="en-US" sz="1800">
                <a:solidFill>
                  <a:schemeClr val="lt1"/>
                </a:solidFill>
              </a:rPr>
              <a:t> </a:t>
            </a:r>
            <a:endParaRPr b="1" sz="18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02625" y="995450"/>
            <a:ext cx="8216100" cy="50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4: Roles Application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Fill out </a:t>
            </a:r>
            <a:r>
              <a:rPr b="1" lang="en-US" sz="1700" u="sng">
                <a:solidFill>
                  <a:schemeClr val="hlink"/>
                </a:solidFill>
                <a:hlinkClick r:id="rId3"/>
              </a:rPr>
              <a:t>Teaching Support Application for Work</a:t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lt1"/>
                </a:solidFill>
              </a:rPr>
              <a:t>The weekly average over the academic year is not more than 9 hours</a:t>
            </a:r>
            <a:endParaRPr b="1"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lt1"/>
                </a:solidFill>
              </a:rPr>
              <a:t>Tier 4 study visas (extra: maximum of 20h in any given week)</a:t>
            </a:r>
            <a:endParaRPr b="1"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t/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Reviewing applications - up to 2 weeks</a:t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521100" y="1224050"/>
            <a:ext cx="8216100" cy="50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4: Roles Application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1700"/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pic>
        <p:nvPicPr>
          <p:cNvPr id="68" name="Google Shape;6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5313" y="2047875"/>
            <a:ext cx="7413374" cy="395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/>
          <p:nvPr/>
        </p:nvSpPr>
        <p:spPr>
          <a:xfrm>
            <a:off x="7124700" y="2828925"/>
            <a:ext cx="847800" cy="2763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2"/>
          <p:cNvSpPr/>
          <p:nvPr/>
        </p:nvSpPr>
        <p:spPr>
          <a:xfrm>
            <a:off x="6362700" y="4848225"/>
            <a:ext cx="561900" cy="2763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512150" y="1166900"/>
            <a:ext cx="8216100" cy="50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Step 5: Networking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C</a:t>
            </a:r>
            <a:r>
              <a:rPr b="1" lang="en-US" sz="1800"/>
              <a:t>ontact the lecturer regarding the role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Know the role expectations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The contract: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Guaranteed hours contract (</a:t>
            </a:r>
            <a:r>
              <a:rPr b="1" lang="en-US" sz="1800">
                <a:solidFill>
                  <a:schemeClr val="lt1"/>
                </a:solidFill>
              </a:rPr>
              <a:t>specific paid #hrs</a:t>
            </a:r>
            <a:r>
              <a:rPr b="1" lang="en-US" sz="1800"/>
              <a:t>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Make note of tutorials days and time (weekly)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/>
              <a:t>Make note of conference and journals deadlines (Markers)</a:t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le pag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