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93" r:id="rId3"/>
    <p:sldId id="257" r:id="rId4"/>
    <p:sldId id="397" r:id="rId5"/>
    <p:sldId id="392" r:id="rId6"/>
    <p:sldId id="394" r:id="rId7"/>
    <p:sldId id="398" r:id="rId8"/>
    <p:sldId id="399" r:id="rId9"/>
    <p:sldId id="395" r:id="rId10"/>
    <p:sldId id="274" r:id="rId11"/>
    <p:sldId id="396" r:id="rId12"/>
    <p:sldId id="292" r:id="rId13"/>
    <p:sldId id="315" r:id="rId14"/>
    <p:sldId id="32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3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5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78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1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72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7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1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0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1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2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63D1-FB36-46C3-855C-0E3C49FB5443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29E5-EA1B-44BD-99FD-37EEF45A4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7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FkrwagYf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hyperlink" Target="http://www.google.com/url?sa=i&amp;rct=j&amp;q=roomba&amp;source=images&amp;cd=&amp;cad=rja&amp;uact=8&amp;docid=rQTmW5xmoNV27M&amp;tbnid=IcOWYtH-HYt61M:&amp;ved=0CAcQjRw&amp;url=http://www.chameleony.com/irobot-roomba-790-full-specifications/&amp;ei=jNo4VL74L8exadb-gKgB&amp;bvm=bv.77161500,d.ZGU&amp;psig=AFQjCNG9uBBQHfBB6m1N9GriopIQZ_-ktA&amp;ust=14130984935860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docid=nPbeKuSySwXsaM&amp;tbnid=trfmTmh1qBGRnM:&amp;ved=0CAcQjRw&amp;url=http://machineslikeus.com/news/homeland-security-builds-robotic-tuna&amp;ei=fJseVOGMEMTKaNLegZAK&amp;psig=AFQjCNFX84gwY79zZZluBiEwswD5jNlePg&amp;ust=1411378416267853" TargetMode="Externa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mzTnt1IOTmM/UFnAtn9wpiI/AAAAAAAAADA/F4UWTa7dqac/s1600/PawnFork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com/url?sa=i&amp;rct=j&amp;q=roomba&amp;source=images&amp;cd=&amp;cad=rja&amp;uact=8&amp;docid=rQTmW5xmoNV27M&amp;tbnid=IcOWYtH-HYt61M:&amp;ved=0CAcQjRw&amp;url=http://www.chameleony.com/irobot-roomba-790-full-specifications/&amp;ei=jNo4VL74L8exadb-gKgB&amp;bvm=bv.77161500,d.ZGU&amp;psig=AFQjCNG9uBBQHfBB6m1N9GriopIQZ_-ktA&amp;ust=14130984935860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chess&amp;source=images&amp;cd=&amp;cad=rja&amp;uact=8&amp;docid=aSquQsdI35XetM&amp;tbnid=Ch2ACQNgk3EbBM:&amp;ved=0CAcQjRw&amp;url=http://www.westerlylibrary.org/contentmgr/showdetails.php/id/2157&amp;ei=BNs4VLm5Mc3yasOLgeAG&amp;bvm=bv.77161500,d.ZGU&amp;psig=AFQjCNEG42hsPoSElzGB9zcuvkdvNVRpbw&amp;ust=1413098593096498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8.png"/><Relationship Id="rId4" Type="http://schemas.openxmlformats.org/officeDocument/2006/relationships/hyperlink" Target="http://www.google.co.uk/url?sa=i&amp;rct=j&amp;q=&amp;esrc=s&amp;source=images&amp;cd=&amp;cad=rja&amp;uact=8&amp;docid=nPbeKuSySwXsaM&amp;tbnid=trfmTmh1qBGRnM:&amp;ved=0CAcQjRw&amp;url=http://machineslikeus.com/news/homeland-security-builds-robotic-tuna&amp;ei=fJseVOGMEMTKaNLegZAK&amp;psig=AFQjCNFX84gwY79zZZluBiEwswD5jNlePg&amp;ust=1411378416267853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34gGhb7Qjo?start=146&amp;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sNLc51tkzI?start=179&amp;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OlHltppxJ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1726-53EF-4242-91E6-68D66D158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214" y="2355885"/>
            <a:ext cx="7772400" cy="2387600"/>
          </a:xfrm>
        </p:spPr>
        <p:txBody>
          <a:bodyPr/>
          <a:lstStyle/>
          <a:p>
            <a:r>
              <a:rPr lang="en-GB" dirty="0"/>
              <a:t>Robotics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26D09-353F-4CF5-97BE-CD5993BA9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68" y="4959521"/>
            <a:ext cx="6858000" cy="1655762"/>
          </a:xfrm>
        </p:spPr>
        <p:txBody>
          <a:bodyPr/>
          <a:lstStyle/>
          <a:p>
            <a:r>
              <a:rPr lang="en-GB" dirty="0"/>
              <a:t>Chris </a:t>
            </a:r>
            <a:r>
              <a:rPr lang="en-GB" dirty="0" err="1"/>
              <a:t>Xiaoxuan</a:t>
            </a:r>
            <a:r>
              <a:rPr lang="en-GB" dirty="0"/>
              <a:t> Lu</a:t>
            </a:r>
          </a:p>
          <a:p>
            <a:r>
              <a:rPr lang="en-GB" dirty="0"/>
              <a:t>Lecturer in Cyber Physical Systems</a:t>
            </a:r>
          </a:p>
        </p:txBody>
      </p:sp>
      <p:pic>
        <p:nvPicPr>
          <p:cNvPr id="4100" name="Picture 4" descr="Hyundai Motor Group to acquire controlling interest in mobile robot firm  Boston Dynamics - Green Car Congress">
            <a:extLst>
              <a:ext uri="{FF2B5EF4-FFF2-40B4-BE49-F238E27FC236}">
                <a16:creationId xmlns:a16="http://schemas.microsoft.com/office/drawing/2014/main" id="{275372D2-AD1B-1B4C-91CE-F7831AFA4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4" y="3590296"/>
            <a:ext cx="2692830" cy="32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mpany">
            <a:extLst>
              <a:ext uri="{FF2B5EF4-FFF2-40B4-BE49-F238E27FC236}">
                <a16:creationId xmlns:a16="http://schemas.microsoft.com/office/drawing/2014/main" id="{E3746CE6-DB72-0E48-9939-DFDE3D10E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90" y="107111"/>
            <a:ext cx="3973082" cy="28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rones may have attacked humans fully autonomously for the first time | New  Scientist">
            <a:extLst>
              <a:ext uri="{FF2B5EF4-FFF2-40B4-BE49-F238E27FC236}">
                <a16:creationId xmlns:a16="http://schemas.microsoft.com/office/drawing/2014/main" id="{88366D4A-1D07-BF4A-A9C0-A10159D46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" y="242717"/>
            <a:ext cx="3865025" cy="25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B04C2D1-05BC-2E41-9BCD-554081CF9A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25" y="4179390"/>
            <a:ext cx="1284161" cy="10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019DD5DC-DF34-4DC4-A619-BE49C82C9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5" y="693729"/>
            <a:ext cx="43665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4175" indent="-384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dirty="0">
                <a:latin typeface="Times New Roman" panose="02020603050405020304" pitchFamily="18" charset="0"/>
              </a:rPr>
              <a:t>Computation: Logic and finite state machines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B3290543-FF4E-4558-9045-EFEAD02FD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3540125"/>
            <a:ext cx="111601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/>
              <a:t>beta </a:t>
            </a:r>
          </a:p>
          <a:p>
            <a:pPr algn="ctr"/>
            <a:r>
              <a:rPr lang="en-GB" altLang="en-US" sz="1600"/>
              <a:t>pos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27FCC616-DDE7-41BC-A84A-888C0B5CBBD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03825" y="3863975"/>
            <a:ext cx="250825" cy="29527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38660B65-E6DB-4A86-A0F9-E9DBD20D8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4600575"/>
            <a:ext cx="111601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/>
              <a:t>alpha </a:t>
            </a:r>
          </a:p>
          <a:p>
            <a:pPr algn="ctr"/>
            <a:r>
              <a:rPr lang="en-GB" altLang="en-US" sz="1600"/>
              <a:t>pos</a:t>
            </a:r>
          </a:p>
        </p:txBody>
      </p:sp>
      <p:sp>
        <p:nvSpPr>
          <p:cNvPr id="21510" name="AutoShape 6">
            <a:extLst>
              <a:ext uri="{FF2B5EF4-FFF2-40B4-BE49-F238E27FC236}">
                <a16:creationId xmlns:a16="http://schemas.microsoft.com/office/drawing/2014/main" id="{409B3539-D3BC-4903-A438-5FD051612B6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17719" y="4917281"/>
            <a:ext cx="223838" cy="29527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Line 7">
            <a:extLst>
              <a:ext uri="{FF2B5EF4-FFF2-40B4-BE49-F238E27FC236}">
                <a16:creationId xmlns:a16="http://schemas.microsoft.com/office/drawing/2014/main" id="{02F315BD-3521-499D-8A46-0E4AD12F8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225" y="3789363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9DADB6FF-2F4D-4166-B41D-4DD54F920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0" y="4627563"/>
            <a:ext cx="131763" cy="11271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90C0224F-6C9D-43F9-995B-DF39143F8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3733800"/>
            <a:ext cx="131762" cy="1111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14" name="Group 10">
            <a:extLst>
              <a:ext uri="{FF2B5EF4-FFF2-40B4-BE49-F238E27FC236}">
                <a16:creationId xmlns:a16="http://schemas.microsoft.com/office/drawing/2014/main" id="{56A77D84-E084-4FF3-84D9-B562E505A6CA}"/>
              </a:ext>
            </a:extLst>
          </p:cNvPr>
          <p:cNvGrpSpPr>
            <a:grpSpLocks/>
          </p:cNvGrpSpPr>
          <p:nvPr/>
        </p:nvGrpSpPr>
        <p:grpSpPr bwMode="auto">
          <a:xfrm>
            <a:off x="2587625" y="3567113"/>
            <a:ext cx="3027363" cy="836612"/>
            <a:chOff x="1008" y="1825"/>
            <a:chExt cx="2208" cy="719"/>
          </a:xfrm>
        </p:grpSpPr>
        <p:sp>
          <p:nvSpPr>
            <p:cNvPr id="21515" name="Text Box 11">
              <a:extLst>
                <a:ext uri="{FF2B5EF4-FFF2-40B4-BE49-F238E27FC236}">
                  <a16:creationId xmlns:a16="http://schemas.microsoft.com/office/drawing/2014/main" id="{6F8506A8-A36A-46C1-B9DA-BE1BB5B29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825"/>
              <a:ext cx="576" cy="5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600"/>
                <a:t>leg down</a:t>
              </a:r>
            </a:p>
          </p:txBody>
        </p:sp>
        <p:sp>
          <p:nvSpPr>
            <p:cNvPr id="21516" name="Line 12">
              <a:extLst>
                <a:ext uri="{FF2B5EF4-FFF2-40B4-BE49-F238E27FC236}">
                  <a16:creationId xmlns:a16="http://schemas.microsoft.com/office/drawing/2014/main" id="{43DE48D5-ED2A-4651-9041-DD0A3BC58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0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7" name="Line 13">
              <a:extLst>
                <a:ext uri="{FF2B5EF4-FFF2-40B4-BE49-F238E27FC236}">
                  <a16:creationId xmlns:a16="http://schemas.microsoft.com/office/drawing/2014/main" id="{5B871DFE-2DD2-463B-8BC5-152A7116B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54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8" name="Line 14">
              <a:extLst>
                <a:ext uri="{FF2B5EF4-FFF2-40B4-BE49-F238E27FC236}">
                  <a16:creationId xmlns:a16="http://schemas.microsoft.com/office/drawing/2014/main" id="{E0F3E134-4858-495B-85B8-94893EF23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0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9" name="Line 15">
              <a:extLst>
                <a:ext uri="{FF2B5EF4-FFF2-40B4-BE49-F238E27FC236}">
                  <a16:creationId xmlns:a16="http://schemas.microsoft.com/office/drawing/2014/main" id="{4D515DBB-077A-42CD-9629-196492A09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0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0" name="Line 16">
              <a:extLst>
                <a:ext uri="{FF2B5EF4-FFF2-40B4-BE49-F238E27FC236}">
                  <a16:creationId xmlns:a16="http://schemas.microsoft.com/office/drawing/2014/main" id="{C0E1C709-4213-46A3-AF1A-126EE8B6E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01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21" name="Group 17">
            <a:extLst>
              <a:ext uri="{FF2B5EF4-FFF2-40B4-BE49-F238E27FC236}">
                <a16:creationId xmlns:a16="http://schemas.microsoft.com/office/drawing/2014/main" id="{00C3A367-A468-49B8-A68C-817497CB2799}"/>
              </a:ext>
            </a:extLst>
          </p:cNvPr>
          <p:cNvGrpSpPr>
            <a:grpSpLocks/>
          </p:cNvGrpSpPr>
          <p:nvPr/>
        </p:nvGrpSpPr>
        <p:grpSpPr bwMode="auto">
          <a:xfrm>
            <a:off x="5746750" y="4460875"/>
            <a:ext cx="3092450" cy="949325"/>
            <a:chOff x="3312" y="2593"/>
            <a:chExt cx="2256" cy="815"/>
          </a:xfrm>
        </p:grpSpPr>
        <p:grpSp>
          <p:nvGrpSpPr>
            <p:cNvPr id="21522" name="Group 18">
              <a:extLst>
                <a:ext uri="{FF2B5EF4-FFF2-40B4-BE49-F238E27FC236}">
                  <a16:creationId xmlns:a16="http://schemas.microsoft.com/office/drawing/2014/main" id="{5028CF6D-E29F-43A0-8400-594BE1A4F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593"/>
              <a:ext cx="2256" cy="815"/>
              <a:chOff x="3312" y="2593"/>
              <a:chExt cx="2256" cy="815"/>
            </a:xfrm>
          </p:grpSpPr>
          <p:sp>
            <p:nvSpPr>
              <p:cNvPr id="21523" name="Line 19">
                <a:extLst>
                  <a:ext uri="{FF2B5EF4-FFF2-40B4-BE49-F238E27FC236}">
                    <a16:creationId xmlns:a16="http://schemas.microsoft.com/office/drawing/2014/main" id="{F2BA9530-4627-4922-89A4-CE6ACFE93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24" name="Text Box 20">
                <a:extLst>
                  <a:ext uri="{FF2B5EF4-FFF2-40B4-BE49-F238E27FC236}">
                    <a16:creationId xmlns:a16="http://schemas.microsoft.com/office/drawing/2014/main" id="{2A988626-7E19-4B32-861B-96D6529B05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7" y="2593"/>
                <a:ext cx="767" cy="5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1600"/>
                  <a:t>alpha balance </a:t>
                </a:r>
              </a:p>
            </p:txBody>
          </p:sp>
          <p:sp>
            <p:nvSpPr>
              <p:cNvPr id="21525" name="Line 21">
                <a:extLst>
                  <a:ext uri="{FF2B5EF4-FFF2-40B4-BE49-F238E27FC236}">
                    <a16:creationId xmlns:a16="http://schemas.microsoft.com/office/drawing/2014/main" id="{A2D5E8FA-FD48-4B70-A62D-79DE2886A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26" name="Line 22">
                <a:extLst>
                  <a:ext uri="{FF2B5EF4-FFF2-40B4-BE49-F238E27FC236}">
                    <a16:creationId xmlns:a16="http://schemas.microsoft.com/office/drawing/2014/main" id="{703A1889-6D8C-481C-ADD9-9AD7DEFFF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273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27" name="Line 23">
                <a:extLst>
                  <a:ext uri="{FF2B5EF4-FFF2-40B4-BE49-F238E27FC236}">
                    <a16:creationId xmlns:a16="http://schemas.microsoft.com/office/drawing/2014/main" id="{7F370BC2-3B17-4020-8611-1BA5D5268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4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28" name="Line 24">
                <a:extLst>
                  <a:ext uri="{FF2B5EF4-FFF2-40B4-BE49-F238E27FC236}">
                    <a16:creationId xmlns:a16="http://schemas.microsoft.com/office/drawing/2014/main" id="{93286C1E-CBEA-40D3-9D71-5BBE377FD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8" y="292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29" name="Line 25">
                <a:extLst>
                  <a:ext uri="{FF2B5EF4-FFF2-40B4-BE49-F238E27FC236}">
                    <a16:creationId xmlns:a16="http://schemas.microsoft.com/office/drawing/2014/main" id="{238A5F46-1E9A-4BB3-9FDA-98693AD40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2" y="340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30" name="Line 26">
                <a:extLst>
                  <a:ext uri="{FF2B5EF4-FFF2-40B4-BE49-F238E27FC236}">
                    <a16:creationId xmlns:a16="http://schemas.microsoft.com/office/drawing/2014/main" id="{0CD2894E-8F23-4D36-9C61-59193C916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2" y="273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531" name="Line 27">
              <a:extLst>
                <a:ext uri="{FF2B5EF4-FFF2-40B4-BE49-F238E27FC236}">
                  <a16:creationId xmlns:a16="http://schemas.microsoft.com/office/drawing/2014/main" id="{8A975917-8DEC-4B51-91E8-63447C65C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78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2" name="Line 28">
              <a:extLst>
                <a:ext uri="{FF2B5EF4-FFF2-40B4-BE49-F238E27FC236}">
                  <a16:creationId xmlns:a16="http://schemas.microsoft.com/office/drawing/2014/main" id="{A5FECBFD-88EA-4BF5-8E8B-504B1BC7FF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6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3" name="Line 29">
              <a:extLst>
                <a:ext uri="{FF2B5EF4-FFF2-40B4-BE49-F238E27FC236}">
                  <a16:creationId xmlns:a16="http://schemas.microsoft.com/office/drawing/2014/main" id="{ED59D497-3D29-4280-A927-E81436D95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34" name="Group 30">
            <a:extLst>
              <a:ext uri="{FF2B5EF4-FFF2-40B4-BE49-F238E27FC236}">
                <a16:creationId xmlns:a16="http://schemas.microsoft.com/office/drawing/2014/main" id="{A0B43544-1FCB-40AB-B133-EC01D29FB99A}"/>
              </a:ext>
            </a:extLst>
          </p:cNvPr>
          <p:cNvGrpSpPr>
            <a:grpSpLocks/>
          </p:cNvGrpSpPr>
          <p:nvPr/>
        </p:nvGrpSpPr>
        <p:grpSpPr bwMode="auto">
          <a:xfrm>
            <a:off x="5911850" y="3540125"/>
            <a:ext cx="1611313" cy="1200150"/>
            <a:chOff x="3433" y="1802"/>
            <a:chExt cx="1175" cy="1030"/>
          </a:xfrm>
        </p:grpSpPr>
        <p:sp>
          <p:nvSpPr>
            <p:cNvPr id="21535" name="Text Box 31">
              <a:extLst>
                <a:ext uri="{FF2B5EF4-FFF2-40B4-BE49-F238E27FC236}">
                  <a16:creationId xmlns:a16="http://schemas.microsoft.com/office/drawing/2014/main" id="{2EBA6576-30F8-49B2-B368-EE03D8ACD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" y="1802"/>
              <a:ext cx="743" cy="5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600"/>
                <a:t>alpha advance</a:t>
              </a:r>
            </a:p>
          </p:txBody>
        </p:sp>
        <p:sp>
          <p:nvSpPr>
            <p:cNvPr id="21536" name="Line 32">
              <a:extLst>
                <a:ext uri="{FF2B5EF4-FFF2-40B4-BE49-F238E27FC236}">
                  <a16:creationId xmlns:a16="http://schemas.microsoft.com/office/drawing/2014/main" id="{0F8F221F-A63D-4A5E-80CD-9DA17EFCF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7" name="Line 33">
              <a:extLst>
                <a:ext uri="{FF2B5EF4-FFF2-40B4-BE49-F238E27FC236}">
                  <a16:creationId xmlns:a16="http://schemas.microsoft.com/office/drawing/2014/main" id="{38900871-1932-4FA4-832C-62EEC08AE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9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8" name="Oval 34">
              <a:extLst>
                <a:ext uri="{FF2B5EF4-FFF2-40B4-BE49-F238E27FC236}">
                  <a16:creationId xmlns:a16="http://schemas.microsoft.com/office/drawing/2014/main" id="{68AE387A-1F5B-4C2B-A151-FF8D88A34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39" name="Text Box 35">
              <a:extLst>
                <a:ext uri="{FF2B5EF4-FFF2-40B4-BE49-F238E27FC236}">
                  <a16:creationId xmlns:a16="http://schemas.microsoft.com/office/drawing/2014/main" id="{B263EAE2-9234-4975-ACC4-4EB7EA5CB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496"/>
              <a:ext cx="19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/>
                <a:t>s</a:t>
              </a:r>
            </a:p>
          </p:txBody>
        </p:sp>
      </p:grpSp>
      <p:sp>
        <p:nvSpPr>
          <p:cNvPr id="21540" name="Text Box 36">
            <a:extLst>
              <a:ext uri="{FF2B5EF4-FFF2-40B4-BE49-F238E27FC236}">
                <a16:creationId xmlns:a16="http://schemas.microsoft.com/office/drawing/2014/main" id="{8E5ED658-BBAD-4781-9624-96177F481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67050"/>
            <a:ext cx="723900" cy="361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/>
              <a:t>walk</a:t>
            </a:r>
          </a:p>
        </p:txBody>
      </p:sp>
      <p:sp>
        <p:nvSpPr>
          <p:cNvPr id="21541" name="Text Box 37">
            <a:extLst>
              <a:ext uri="{FF2B5EF4-FFF2-40B4-BE49-F238E27FC236}">
                <a16:creationId xmlns:a16="http://schemas.microsoft.com/office/drawing/2014/main" id="{CB4B01C0-EC63-455B-9A91-CBF35F75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2895600"/>
            <a:ext cx="112077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/>
              <a:t>up leg trigger</a:t>
            </a:r>
          </a:p>
        </p:txBody>
      </p:sp>
      <p:sp>
        <p:nvSpPr>
          <p:cNvPr id="21542" name="Line 38">
            <a:extLst>
              <a:ext uri="{FF2B5EF4-FFF2-40B4-BE49-F238E27FC236}">
                <a16:creationId xmlns:a16="http://schemas.microsoft.com/office/drawing/2014/main" id="{A0EB0EA4-BC5B-47FB-B11A-C5814C962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31750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43" name="Oval 39">
            <a:extLst>
              <a:ext uri="{FF2B5EF4-FFF2-40B4-BE49-F238E27FC236}">
                <a16:creationId xmlns:a16="http://schemas.microsoft.com/office/drawing/2014/main" id="{B1F4D169-7CA3-4BB5-9C5F-313105272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3733800"/>
            <a:ext cx="131763" cy="11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44" name="Line 40">
            <a:extLst>
              <a:ext uri="{FF2B5EF4-FFF2-40B4-BE49-F238E27FC236}">
                <a16:creationId xmlns:a16="http://schemas.microsoft.com/office/drawing/2014/main" id="{3C52082D-6D3C-4183-8136-EE82BE191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813" y="3175000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45" name="Text Box 41">
            <a:extLst>
              <a:ext uri="{FF2B5EF4-FFF2-40B4-BE49-F238E27FC236}">
                <a16:creationId xmlns:a16="http://schemas.microsoft.com/office/drawing/2014/main" id="{52A6F322-5EEA-4FDC-AACF-8708033C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429000"/>
            <a:ext cx="263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s</a:t>
            </a:r>
          </a:p>
        </p:txBody>
      </p:sp>
      <p:sp>
        <p:nvSpPr>
          <p:cNvPr id="21546" name="Line 42">
            <a:extLst>
              <a:ext uri="{FF2B5EF4-FFF2-40B4-BE49-F238E27FC236}">
                <a16:creationId xmlns:a16="http://schemas.microsoft.com/office/drawing/2014/main" id="{54C28A0B-2C11-499C-B166-B57846A05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47" name="Oval 43">
            <a:extLst>
              <a:ext uri="{FF2B5EF4-FFF2-40B4-BE49-F238E27FC236}">
                <a16:creationId xmlns:a16="http://schemas.microsoft.com/office/drawing/2014/main" id="{1144F56D-4659-4031-A3B7-4B216EFC3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24200"/>
            <a:ext cx="131763" cy="11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48" name="Line 44">
            <a:extLst>
              <a:ext uri="{FF2B5EF4-FFF2-40B4-BE49-F238E27FC236}">
                <a16:creationId xmlns:a16="http://schemas.microsoft.com/office/drawing/2014/main" id="{B32460A2-6315-4621-BC63-F8F319C6F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49" name="Text Box 45">
            <a:extLst>
              <a:ext uri="{FF2B5EF4-FFF2-40B4-BE49-F238E27FC236}">
                <a16:creationId xmlns:a16="http://schemas.microsoft.com/office/drawing/2014/main" id="{51A55F7F-019E-4C5D-9D43-0786CC51B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81200"/>
            <a:ext cx="111601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/>
              <a:t>beta </a:t>
            </a:r>
          </a:p>
          <a:p>
            <a:pPr algn="ctr"/>
            <a:r>
              <a:rPr lang="en-GB" altLang="en-US" sz="1600"/>
              <a:t>balance</a:t>
            </a:r>
          </a:p>
        </p:txBody>
      </p:sp>
      <p:sp>
        <p:nvSpPr>
          <p:cNvPr id="21550" name="Line 46">
            <a:extLst>
              <a:ext uri="{FF2B5EF4-FFF2-40B4-BE49-F238E27FC236}">
                <a16:creationId xmlns:a16="http://schemas.microsoft.com/office/drawing/2014/main" id="{94601C1D-4724-4593-971F-772D9D792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51" name="Line 47">
            <a:extLst>
              <a:ext uri="{FF2B5EF4-FFF2-40B4-BE49-F238E27FC236}">
                <a16:creationId xmlns:a16="http://schemas.microsoft.com/office/drawing/2014/main" id="{259BE9C1-80EF-4161-933D-E5F8B59FC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52" name="Text Box 48">
            <a:extLst>
              <a:ext uri="{FF2B5EF4-FFF2-40B4-BE49-F238E27FC236}">
                <a16:creationId xmlns:a16="http://schemas.microsoft.com/office/drawing/2014/main" id="{F758F503-BE8C-45BD-986C-A7ECFE409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432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d</a:t>
            </a:r>
          </a:p>
        </p:txBody>
      </p:sp>
      <p:grpSp>
        <p:nvGrpSpPr>
          <p:cNvPr id="21553" name="Group 49">
            <a:extLst>
              <a:ext uri="{FF2B5EF4-FFF2-40B4-BE49-F238E27FC236}">
                <a16:creationId xmlns:a16="http://schemas.microsoft.com/office/drawing/2014/main" id="{9B82A15D-032D-4DE4-85B9-02B2A7D6CC86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981200"/>
            <a:ext cx="914400" cy="590550"/>
            <a:chOff x="768" y="1248"/>
            <a:chExt cx="576" cy="372"/>
          </a:xfrm>
        </p:grpSpPr>
        <p:sp>
          <p:nvSpPr>
            <p:cNvPr id="21554" name="Text Box 50">
              <a:extLst>
                <a:ext uri="{FF2B5EF4-FFF2-40B4-BE49-F238E27FC236}">
                  <a16:creationId xmlns:a16="http://schemas.microsoft.com/office/drawing/2014/main" id="{BA977BE5-43A1-4A4A-9A81-97655A315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248"/>
              <a:ext cx="576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600"/>
                <a:t>beta </a:t>
              </a:r>
            </a:p>
            <a:p>
              <a:pPr algn="ctr"/>
              <a:r>
                <a:rPr lang="en-GB" altLang="en-US" sz="1600"/>
                <a:t>force</a:t>
              </a:r>
            </a:p>
          </p:txBody>
        </p:sp>
        <p:sp>
          <p:nvSpPr>
            <p:cNvPr id="21555" name="AutoShape 51">
              <a:extLst>
                <a:ext uri="{FF2B5EF4-FFF2-40B4-BE49-F238E27FC236}">
                  <a16:creationId xmlns:a16="http://schemas.microsoft.com/office/drawing/2014/main" id="{79156B7F-A326-4170-A664-3059175042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58" y="1258"/>
              <a:ext cx="158" cy="138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56" name="Group 52">
            <a:extLst>
              <a:ext uri="{FF2B5EF4-FFF2-40B4-BE49-F238E27FC236}">
                <a16:creationId xmlns:a16="http://schemas.microsoft.com/office/drawing/2014/main" id="{3CF9120A-2199-4057-B692-0E7C26147DF0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743200"/>
            <a:ext cx="4724400" cy="1030288"/>
            <a:chOff x="1536" y="1728"/>
            <a:chExt cx="2976" cy="649"/>
          </a:xfrm>
        </p:grpSpPr>
        <p:sp>
          <p:nvSpPr>
            <p:cNvPr id="21557" name="Text Box 53">
              <a:extLst>
                <a:ext uri="{FF2B5EF4-FFF2-40B4-BE49-F238E27FC236}">
                  <a16:creationId xmlns:a16="http://schemas.microsoft.com/office/drawing/2014/main" id="{49ABA7FD-AD8E-4829-B97D-75AC8BA18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788"/>
              <a:ext cx="703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600"/>
                <a:t>alpha collide</a:t>
              </a:r>
            </a:p>
          </p:txBody>
        </p:sp>
        <p:sp>
          <p:nvSpPr>
            <p:cNvPr id="21558" name="AutoShape 54">
              <a:extLst>
                <a:ext uri="{FF2B5EF4-FFF2-40B4-BE49-F238E27FC236}">
                  <a16:creationId xmlns:a16="http://schemas.microsoft.com/office/drawing/2014/main" id="{628A461B-5EE3-4850-87A5-878678BB28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686" y="1786"/>
              <a:ext cx="158" cy="138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59" name="Line 55">
              <a:extLst>
                <a:ext uri="{FF2B5EF4-FFF2-40B4-BE49-F238E27FC236}">
                  <a16:creationId xmlns:a16="http://schemas.microsoft.com/office/drawing/2014/main" id="{0ED07E51-5A13-4B56-B3BA-ED54737F7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0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60" name="Line 56">
              <a:extLst>
                <a:ext uri="{FF2B5EF4-FFF2-40B4-BE49-F238E27FC236}">
                  <a16:creationId xmlns:a16="http://schemas.microsoft.com/office/drawing/2014/main" id="{F2DB0E69-6207-47A2-A41C-0C6C7A950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61" name="Line 57">
              <a:extLst>
                <a:ext uri="{FF2B5EF4-FFF2-40B4-BE49-F238E27FC236}">
                  <a16:creationId xmlns:a16="http://schemas.microsoft.com/office/drawing/2014/main" id="{94F0FBA1-FC06-4867-8AD2-B2B232904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728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62" name="Line 58">
              <a:extLst>
                <a:ext uri="{FF2B5EF4-FFF2-40B4-BE49-F238E27FC236}">
                  <a16:creationId xmlns:a16="http://schemas.microsoft.com/office/drawing/2014/main" id="{71EF2994-5594-49DF-988C-E07DA643E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63" name="Line 59">
              <a:extLst>
                <a:ext uri="{FF2B5EF4-FFF2-40B4-BE49-F238E27FC236}">
                  <a16:creationId xmlns:a16="http://schemas.microsoft.com/office/drawing/2014/main" id="{15FA9013-25C5-4E5F-9D23-A3E6CD371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64" name="Line 60">
              <a:extLst>
                <a:ext uri="{FF2B5EF4-FFF2-40B4-BE49-F238E27FC236}">
                  <a16:creationId xmlns:a16="http://schemas.microsoft.com/office/drawing/2014/main" id="{A3CFB22C-E0F2-495D-A67B-46757B87B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2016"/>
              <a:ext cx="0" cy="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65" name="Line 61">
              <a:extLst>
                <a:ext uri="{FF2B5EF4-FFF2-40B4-BE49-F238E27FC236}">
                  <a16:creationId xmlns:a16="http://schemas.microsoft.com/office/drawing/2014/main" id="{F883A7E4-3E0F-496E-974C-0D4C2FF6D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66" name="Group 62">
            <a:extLst>
              <a:ext uri="{FF2B5EF4-FFF2-40B4-BE49-F238E27FC236}">
                <a16:creationId xmlns:a16="http://schemas.microsoft.com/office/drawing/2014/main" id="{92E43857-9178-491C-98EA-62AE92DD489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133600"/>
            <a:ext cx="1406525" cy="644525"/>
            <a:chOff x="3648" y="1344"/>
            <a:chExt cx="886" cy="406"/>
          </a:xfrm>
        </p:grpSpPr>
        <p:grpSp>
          <p:nvGrpSpPr>
            <p:cNvPr id="21567" name="Group 63">
              <a:extLst>
                <a:ext uri="{FF2B5EF4-FFF2-40B4-BE49-F238E27FC236}">
                  <a16:creationId xmlns:a16="http://schemas.microsoft.com/office/drawing/2014/main" id="{C023EFEC-1B27-43C1-B2ED-DC00F19A8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344"/>
              <a:ext cx="576" cy="218"/>
              <a:chOff x="768" y="1248"/>
              <a:chExt cx="576" cy="218"/>
            </a:xfrm>
          </p:grpSpPr>
          <p:sp>
            <p:nvSpPr>
              <p:cNvPr id="21568" name="Text Box 64">
                <a:extLst>
                  <a:ext uri="{FF2B5EF4-FFF2-40B4-BE49-F238E27FC236}">
                    <a16:creationId xmlns:a16="http://schemas.microsoft.com/office/drawing/2014/main" id="{ACBC3F85-90F5-4862-8BFF-77346A030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1248"/>
                <a:ext cx="576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1600"/>
                  <a:t>feelers</a:t>
                </a:r>
              </a:p>
            </p:txBody>
          </p:sp>
          <p:sp>
            <p:nvSpPr>
              <p:cNvPr id="21569" name="AutoShape 65">
                <a:extLst>
                  <a:ext uri="{FF2B5EF4-FFF2-40B4-BE49-F238E27FC236}">
                    <a16:creationId xmlns:a16="http://schemas.microsoft.com/office/drawing/2014/main" id="{B899B4CB-F6CF-4EE3-99CA-9092360A7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58" y="1258"/>
                <a:ext cx="158" cy="138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570" name="Oval 66">
              <a:extLst>
                <a:ext uri="{FF2B5EF4-FFF2-40B4-BE49-F238E27FC236}">
                  <a16:creationId xmlns:a16="http://schemas.microsoft.com/office/drawing/2014/main" id="{0F52EA7C-E545-4F24-9120-3CF7A159A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680"/>
              <a:ext cx="83" cy="7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1" name="Line 67">
              <a:extLst>
                <a:ext uri="{FF2B5EF4-FFF2-40B4-BE49-F238E27FC236}">
                  <a16:creationId xmlns:a16="http://schemas.microsoft.com/office/drawing/2014/main" id="{59F53243-D20C-49B6-8EF5-AC1B64C8A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72" name="Text Box 68">
              <a:extLst>
                <a:ext uri="{FF2B5EF4-FFF2-40B4-BE49-F238E27FC236}">
                  <a16:creationId xmlns:a16="http://schemas.microsoft.com/office/drawing/2014/main" id="{9BD39A08-2D1B-4C4D-A442-52246AD53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488"/>
              <a:ext cx="1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/>
                <a:t>s</a:t>
              </a:r>
            </a:p>
          </p:txBody>
        </p:sp>
        <p:sp>
          <p:nvSpPr>
            <p:cNvPr id="21573" name="Line 69">
              <a:extLst>
                <a:ext uri="{FF2B5EF4-FFF2-40B4-BE49-F238E27FC236}">
                  <a16:creationId xmlns:a16="http://schemas.microsoft.com/office/drawing/2014/main" id="{76739FA1-CC5A-47CF-B470-753853D79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74" name="Group 70">
            <a:extLst>
              <a:ext uri="{FF2B5EF4-FFF2-40B4-BE49-F238E27FC236}">
                <a16:creationId xmlns:a16="http://schemas.microsoft.com/office/drawing/2014/main" id="{218E42BD-5417-427C-888D-49E59C962669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905000"/>
            <a:ext cx="1828800" cy="574675"/>
            <a:chOff x="2400" y="1200"/>
            <a:chExt cx="1152" cy="362"/>
          </a:xfrm>
        </p:grpSpPr>
        <p:grpSp>
          <p:nvGrpSpPr>
            <p:cNvPr id="21575" name="Group 71">
              <a:extLst>
                <a:ext uri="{FF2B5EF4-FFF2-40B4-BE49-F238E27FC236}">
                  <a16:creationId xmlns:a16="http://schemas.microsoft.com/office/drawing/2014/main" id="{F5138D48-4CC0-4035-A0BD-65D7F3A23B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344"/>
              <a:ext cx="576" cy="218"/>
              <a:chOff x="768" y="1248"/>
              <a:chExt cx="576" cy="218"/>
            </a:xfrm>
          </p:grpSpPr>
          <p:sp>
            <p:nvSpPr>
              <p:cNvPr id="21576" name="Text Box 72">
                <a:extLst>
                  <a:ext uri="{FF2B5EF4-FFF2-40B4-BE49-F238E27FC236}">
                    <a16:creationId xmlns:a16="http://schemas.microsoft.com/office/drawing/2014/main" id="{40F62916-823A-4A1A-8665-222C23D87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1248"/>
                <a:ext cx="576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1600"/>
                  <a:t>pitch</a:t>
                </a:r>
              </a:p>
            </p:txBody>
          </p:sp>
          <p:sp>
            <p:nvSpPr>
              <p:cNvPr id="21577" name="AutoShape 73">
                <a:extLst>
                  <a:ext uri="{FF2B5EF4-FFF2-40B4-BE49-F238E27FC236}">
                    <a16:creationId xmlns:a16="http://schemas.microsoft.com/office/drawing/2014/main" id="{7D29510C-7C06-4714-903F-C79AED42F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58" y="1258"/>
                <a:ext cx="158" cy="138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578" name="Line 74">
              <a:extLst>
                <a:ext uri="{FF2B5EF4-FFF2-40B4-BE49-F238E27FC236}">
                  <a16:creationId xmlns:a16="http://schemas.microsoft.com/office/drawing/2014/main" id="{59A49E35-E495-4BC0-8CAB-8027F0D03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79" name="Line 75">
              <a:extLst>
                <a:ext uri="{FF2B5EF4-FFF2-40B4-BE49-F238E27FC236}">
                  <a16:creationId xmlns:a16="http://schemas.microsoft.com/office/drawing/2014/main" id="{2C80B503-4737-46C9-A540-7C8463FF3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2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80" name="Line 76">
              <a:extLst>
                <a:ext uri="{FF2B5EF4-FFF2-40B4-BE49-F238E27FC236}">
                  <a16:creationId xmlns:a16="http://schemas.microsoft.com/office/drawing/2014/main" id="{D5DF44C3-F986-4479-82FF-B2563A841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120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81" name="Oval 77">
              <a:extLst>
                <a:ext uri="{FF2B5EF4-FFF2-40B4-BE49-F238E27FC236}">
                  <a16:creationId xmlns:a16="http://schemas.microsoft.com/office/drawing/2014/main" id="{76609D68-8B82-4166-875E-C62514808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392"/>
              <a:ext cx="83" cy="7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2" name="Line 78">
              <a:extLst>
                <a:ext uri="{FF2B5EF4-FFF2-40B4-BE49-F238E27FC236}">
                  <a16:creationId xmlns:a16="http://schemas.microsoft.com/office/drawing/2014/main" id="{443174F3-0C4E-485D-92EF-4D9FA94E0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83" name="Text Box 79">
              <a:extLst>
                <a:ext uri="{FF2B5EF4-FFF2-40B4-BE49-F238E27FC236}">
                  <a16:creationId xmlns:a16="http://schemas.microsoft.com/office/drawing/2014/main" id="{D25B8586-7AD6-45BA-86D9-6B4564091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200"/>
              <a:ext cx="1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</a:p>
          </p:txBody>
        </p:sp>
      </p:grpSp>
      <p:grpSp>
        <p:nvGrpSpPr>
          <p:cNvPr id="21604" name="Group 100">
            <a:extLst>
              <a:ext uri="{FF2B5EF4-FFF2-40B4-BE49-F238E27FC236}">
                <a16:creationId xmlns:a16="http://schemas.microsoft.com/office/drawing/2014/main" id="{1D570A9E-E8E6-4102-8310-7AA92CE7273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200400"/>
            <a:ext cx="2112963" cy="2266950"/>
            <a:chOff x="192" y="2016"/>
            <a:chExt cx="1331" cy="1428"/>
          </a:xfrm>
        </p:grpSpPr>
        <p:grpSp>
          <p:nvGrpSpPr>
            <p:cNvPr id="21584" name="Group 80">
              <a:extLst>
                <a:ext uri="{FF2B5EF4-FFF2-40B4-BE49-F238E27FC236}">
                  <a16:creationId xmlns:a16="http://schemas.microsoft.com/office/drawing/2014/main" id="{FCA189D2-90F3-4584-99B6-7BF090CED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3072"/>
              <a:ext cx="576" cy="372"/>
              <a:chOff x="768" y="1248"/>
              <a:chExt cx="576" cy="372"/>
            </a:xfrm>
          </p:grpSpPr>
          <p:sp>
            <p:nvSpPr>
              <p:cNvPr id="21585" name="Text Box 81">
                <a:extLst>
                  <a:ext uri="{FF2B5EF4-FFF2-40B4-BE49-F238E27FC236}">
                    <a16:creationId xmlns:a16="http://schemas.microsoft.com/office/drawing/2014/main" id="{F943A36B-F689-44D5-9A70-24FBC1A56D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1248"/>
                <a:ext cx="576" cy="3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1600"/>
                  <a:t>IR sensors</a:t>
                </a:r>
              </a:p>
            </p:txBody>
          </p:sp>
          <p:sp>
            <p:nvSpPr>
              <p:cNvPr id="21586" name="AutoShape 82">
                <a:extLst>
                  <a:ext uri="{FF2B5EF4-FFF2-40B4-BE49-F238E27FC236}">
                    <a16:creationId xmlns:a16="http://schemas.microsoft.com/office/drawing/2014/main" id="{8B1CC601-AC82-4CA8-B0BF-9E009E757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58" y="1258"/>
                <a:ext cx="158" cy="138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587" name="Text Box 83">
              <a:extLst>
                <a:ext uri="{FF2B5EF4-FFF2-40B4-BE49-F238E27FC236}">
                  <a16:creationId xmlns:a16="http://schemas.microsoft.com/office/drawing/2014/main" id="{0718663F-CE6B-4BA1-B0CC-E39BDE13F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544"/>
              <a:ext cx="480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600"/>
                <a:t>prowl</a:t>
              </a:r>
            </a:p>
          </p:txBody>
        </p:sp>
        <p:sp>
          <p:nvSpPr>
            <p:cNvPr id="21590" name="Oval 86">
              <a:extLst>
                <a:ext uri="{FF2B5EF4-FFF2-40B4-BE49-F238E27FC236}">
                  <a16:creationId xmlns:a16="http://schemas.microsoft.com/office/drawing/2014/main" id="{9907976F-5EC9-4C47-9F42-43F28FF62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016"/>
              <a:ext cx="83" cy="7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91" name="Line 87">
              <a:extLst>
                <a:ext uri="{FF2B5EF4-FFF2-40B4-BE49-F238E27FC236}">
                  <a16:creationId xmlns:a16="http://schemas.microsoft.com/office/drawing/2014/main" id="{4605C765-EEAC-45ED-A048-28A4E58D71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206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92" name="Line 88">
              <a:extLst>
                <a:ext uri="{FF2B5EF4-FFF2-40B4-BE49-F238E27FC236}">
                  <a16:creationId xmlns:a16="http://schemas.microsoft.com/office/drawing/2014/main" id="{03D23DF1-DD9D-40F8-AC49-D59429A08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93" name="Text Box 89">
              <a:extLst>
                <a:ext uri="{FF2B5EF4-FFF2-40B4-BE49-F238E27FC236}">
                  <a16:creationId xmlns:a16="http://schemas.microsoft.com/office/drawing/2014/main" id="{B0AF04DA-5202-440D-9013-20922C570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054"/>
              <a:ext cx="1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</a:p>
          </p:txBody>
        </p:sp>
        <p:sp>
          <p:nvSpPr>
            <p:cNvPr id="21594" name="Line 90">
              <a:extLst>
                <a:ext uri="{FF2B5EF4-FFF2-40B4-BE49-F238E27FC236}">
                  <a16:creationId xmlns:a16="http://schemas.microsoft.com/office/drawing/2014/main" id="{EE1BD9A1-5832-4308-A4F2-E4FD4D449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95" name="Line 91">
              <a:extLst>
                <a:ext uri="{FF2B5EF4-FFF2-40B4-BE49-F238E27FC236}">
                  <a16:creationId xmlns:a16="http://schemas.microsoft.com/office/drawing/2014/main" id="{6B0F1E5A-F33C-4F7C-9C38-B5ABFDDC5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6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96" name="Line 92">
              <a:extLst>
                <a:ext uri="{FF2B5EF4-FFF2-40B4-BE49-F238E27FC236}">
                  <a16:creationId xmlns:a16="http://schemas.microsoft.com/office/drawing/2014/main" id="{271DAB31-02B6-4857-B799-03958617C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605" name="Group 101">
            <a:extLst>
              <a:ext uri="{FF2B5EF4-FFF2-40B4-BE49-F238E27FC236}">
                <a16:creationId xmlns:a16="http://schemas.microsoft.com/office/drawing/2014/main" id="{CEE3D3E4-E74B-4533-9F1B-BD76CDBBFBD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029200"/>
            <a:ext cx="6400800" cy="361950"/>
            <a:chOff x="768" y="3168"/>
            <a:chExt cx="4032" cy="228"/>
          </a:xfrm>
        </p:grpSpPr>
        <p:sp>
          <p:nvSpPr>
            <p:cNvPr id="21588" name="Text Box 84">
              <a:extLst>
                <a:ext uri="{FF2B5EF4-FFF2-40B4-BE49-F238E27FC236}">
                  <a16:creationId xmlns:a16="http://schemas.microsoft.com/office/drawing/2014/main" id="{84C1DC70-5791-41A5-B16B-0A4651D47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168"/>
              <a:ext cx="432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600"/>
                <a:t>steer</a:t>
              </a:r>
            </a:p>
          </p:txBody>
        </p:sp>
        <p:sp>
          <p:nvSpPr>
            <p:cNvPr id="21599" name="Line 95">
              <a:extLst>
                <a:ext uri="{FF2B5EF4-FFF2-40B4-BE49-F238E27FC236}">
                  <a16:creationId xmlns:a16="http://schemas.microsoft.com/office/drawing/2014/main" id="{C4530DA4-E1B4-4BF6-9086-2940CC4ED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312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00" name="Line 96">
              <a:extLst>
                <a:ext uri="{FF2B5EF4-FFF2-40B4-BE49-F238E27FC236}">
                  <a16:creationId xmlns:a16="http://schemas.microsoft.com/office/drawing/2014/main" id="{190CC080-8517-46F2-844D-52A9E70D8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32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01" name="Line 97">
              <a:extLst>
                <a:ext uri="{FF2B5EF4-FFF2-40B4-BE49-F238E27FC236}">
                  <a16:creationId xmlns:a16="http://schemas.microsoft.com/office/drawing/2014/main" id="{D40F277B-725D-4B94-BB63-F67450283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2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02" name="Line 98">
              <a:extLst>
                <a:ext uri="{FF2B5EF4-FFF2-40B4-BE49-F238E27FC236}">
                  <a16:creationId xmlns:a16="http://schemas.microsoft.com/office/drawing/2014/main" id="{4CDCCE67-7123-448A-834B-BAB9AD8B2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331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98" name="Picture 2" descr="[popsci genghis]">
            <a:extLst>
              <a:ext uri="{FF2B5EF4-FFF2-40B4-BE49-F238E27FC236}">
                <a16:creationId xmlns:a16="http://schemas.microsoft.com/office/drawing/2014/main" id="{1FA81001-D719-400E-B9BE-E98A499C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5737"/>
            <a:ext cx="27432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B02329-9413-47EE-B8F6-361C12B3EB0E}"/>
              </a:ext>
            </a:extLst>
          </p:cNvPr>
          <p:cNvSpPr txBox="1"/>
          <p:nvPr/>
        </p:nvSpPr>
        <p:spPr>
          <a:xfrm>
            <a:off x="112121" y="37238"/>
            <a:ext cx="41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Year 1&amp;2 Foundations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019DD5DC-DF34-4DC4-A619-BE49C82C9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5" y="693729"/>
            <a:ext cx="82571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4175" indent="-384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dirty="0">
                <a:latin typeface="Times New Roman" panose="02020603050405020304" pitchFamily="18" charset="0"/>
              </a:rPr>
              <a:t>Data: how can you extract the right information, quickly and reliably, from the sensor data stream?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2329-9413-47EE-B8F6-361C12B3EB0E}"/>
              </a:ext>
            </a:extLst>
          </p:cNvPr>
          <p:cNvSpPr txBox="1"/>
          <p:nvPr/>
        </p:nvSpPr>
        <p:spPr>
          <a:xfrm>
            <a:off x="112121" y="37238"/>
            <a:ext cx="41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Year 1&amp;2 Foundations</a:t>
            </a:r>
          </a:p>
        </p:txBody>
      </p:sp>
      <p:pic>
        <p:nvPicPr>
          <p:cNvPr id="101" name="Picture 5">
            <a:extLst>
              <a:ext uri="{FF2B5EF4-FFF2-40B4-BE49-F238E27FC236}">
                <a16:creationId xmlns:a16="http://schemas.microsoft.com/office/drawing/2014/main" id="{C2BF9CF8-4A35-44CD-9FCC-161E7FE1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3" y="2365744"/>
            <a:ext cx="617696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14CE589E-84F1-4EBD-9346-D6E7E2CE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/>
          <a:stretch>
            <a:fillRect/>
          </a:stretch>
        </p:blipFill>
        <p:spPr bwMode="auto">
          <a:xfrm>
            <a:off x="6721956" y="3229344"/>
            <a:ext cx="215900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7">
            <a:extLst>
              <a:ext uri="{FF2B5EF4-FFF2-40B4-BE49-F238E27FC236}">
                <a16:creationId xmlns:a16="http://schemas.microsoft.com/office/drawing/2014/main" id="{A4046507-76B6-43FC-AB81-E78188FE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9"/>
          <a:stretch>
            <a:fillRect/>
          </a:stretch>
        </p:blipFill>
        <p:spPr bwMode="auto">
          <a:xfrm>
            <a:off x="2400781" y="4381869"/>
            <a:ext cx="338455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 Box 8">
            <a:extLst>
              <a:ext uri="{FF2B5EF4-FFF2-40B4-BE49-F238E27FC236}">
                <a16:creationId xmlns:a16="http://schemas.microsoft.com/office/drawing/2014/main" id="{C63746F8-3504-4D29-AE35-384E17CE6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343" y="4165969"/>
            <a:ext cx="16557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/>
              <a:t>Convert to discrete representation</a:t>
            </a:r>
          </a:p>
        </p:txBody>
      </p:sp>
      <p:sp>
        <p:nvSpPr>
          <p:cNvPr id="105" name="Text Box 9">
            <a:extLst>
              <a:ext uri="{FF2B5EF4-FFF2-40B4-BE49-F238E27FC236}">
                <a16:creationId xmlns:a16="http://schemas.microsoft.com/office/drawing/2014/main" id="{E242F44C-DFDF-4319-891E-6E41F1095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293" y="2005382"/>
            <a:ext cx="16557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/>
              <a:t>Learn words by assigning to clusters in feature space from many example regions</a:t>
            </a:r>
          </a:p>
        </p:txBody>
      </p:sp>
    </p:spTree>
    <p:extLst>
      <p:ext uri="{BB962C8B-B14F-4D97-AF65-F5344CB8AC3E}">
        <p14:creationId xmlns:p14="http://schemas.microsoft.com/office/powerpoint/2010/main" val="151378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2" y="126999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Times New Roman" pitchFamily="18" charset="0"/>
              </a:rPr>
              <a:t>Maths: Probability</a:t>
            </a:r>
            <a:endParaRPr lang="en-GB" altLang="en-US" sz="3200" i="1" dirty="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017032"/>
            <a:ext cx="8229600" cy="1108075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Times New Roman" pitchFamily="18" charset="0"/>
              </a:rPr>
              <a:t>E.g. what is the probability distribution of the sensor reading from a range sensor, given the wall distance?</a:t>
            </a:r>
          </a:p>
          <a:p>
            <a:pPr eaLnBrk="1" hangingPunct="1"/>
            <a:endParaRPr lang="en-GB" altLang="en-US" sz="2800" dirty="0">
              <a:latin typeface="Times New Roman" pitchFamily="18" charset="0"/>
            </a:endParaRPr>
          </a:p>
          <a:p>
            <a:pPr eaLnBrk="1" hangingPunct="1"/>
            <a:endParaRPr lang="en-GB" altLang="en-US" sz="2800" dirty="0">
              <a:latin typeface="Times New Roman" pitchFamily="18" charset="0"/>
            </a:endParaRPr>
          </a:p>
          <a:p>
            <a:pPr eaLnBrk="1" hangingPunct="1"/>
            <a:endParaRPr lang="en-GB" altLang="en-US" sz="2800" dirty="0">
              <a:latin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91" y="1923017"/>
            <a:ext cx="3163297" cy="314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19112" y="1906350"/>
            <a:ext cx="4052888" cy="306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800" i="0" dirty="0">
                <a:latin typeface="Times New Roman" pitchFamily="18" charset="0"/>
              </a:rPr>
              <a:t>Possible sources of error: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GB" altLang="en-US" sz="2400" i="0" dirty="0">
                <a:latin typeface="Times New Roman" pitchFamily="18" charset="0"/>
              </a:rPr>
              <a:t>Noise in the actual distance measure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GB" altLang="en-US" sz="2400" i="0" dirty="0">
                <a:latin typeface="Times New Roman" pitchFamily="18" charset="0"/>
              </a:rPr>
              <a:t>Person passing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GB" altLang="en-US" sz="2400" i="0" dirty="0">
                <a:latin typeface="Times New Roman" pitchFamily="18" charset="0"/>
              </a:rPr>
              <a:t>Random measurements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GB" altLang="en-US" sz="2400" i="0" dirty="0">
                <a:latin typeface="Times New Roman" pitchFamily="18" charset="0"/>
              </a:rPr>
              <a:t>Maximum range measurements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573666" y="2704880"/>
            <a:ext cx="1512887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3311525" y="3259138"/>
            <a:ext cx="360045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166597" y="3891850"/>
            <a:ext cx="3384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311525" y="4489249"/>
            <a:ext cx="4428977" cy="29714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238C41EB-C1EF-495F-B3B9-75273F3C0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006093"/>
              </p:ext>
            </p:extLst>
          </p:nvPr>
        </p:nvGraphicFramePr>
        <p:xfrm>
          <a:off x="229634" y="4938512"/>
          <a:ext cx="4463311" cy="179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4" imgW="2400300" imgH="965200" progId="Equation.3">
                  <p:embed/>
                </p:oleObj>
              </mc:Choice>
              <mc:Fallback>
                <p:oleObj name="Equation" r:id="rId4" imgW="2400300" imgH="965200" progId="Equation.3">
                  <p:embed/>
                  <p:pic>
                    <p:nvPicPr>
                      <p:cNvPr id="12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34" y="4938512"/>
                        <a:ext cx="4463311" cy="179248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F6BBFEA-9907-4FC0-B7D2-60BDF3B8FD1D}"/>
              </a:ext>
            </a:extLst>
          </p:cNvPr>
          <p:cNvSpPr txBox="1"/>
          <p:nvPr/>
        </p:nvSpPr>
        <p:spPr>
          <a:xfrm>
            <a:off x="112121" y="37238"/>
            <a:ext cx="41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Year 1&amp;2 Foundations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2B05E-BC82-4965-8ED0-EE5E11F01BC0}"/>
              </a:ext>
            </a:extLst>
          </p:cNvPr>
          <p:cNvSpPr txBox="1"/>
          <p:nvPr/>
        </p:nvSpPr>
        <p:spPr>
          <a:xfrm>
            <a:off x="5310408" y="5313218"/>
            <a:ext cx="3767286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en-US" sz="2400" dirty="0">
                <a:latin typeface="Times New Roman" pitchFamily="18" charset="0"/>
              </a:rPr>
              <a:t>Bayes Theorem</a:t>
            </a:r>
          </a:p>
          <a:p>
            <a:pPr>
              <a:spcBef>
                <a:spcPct val="20000"/>
              </a:spcBef>
            </a:pPr>
            <a:r>
              <a:rPr lang="en-GB" altLang="en-US" sz="2400" dirty="0">
                <a:latin typeface="Times New Roman" pitchFamily="18" charset="0"/>
              </a:rPr>
              <a:t>P(</a:t>
            </a:r>
            <a:r>
              <a:rPr lang="en-GB" altLang="en-US" sz="2400" dirty="0" err="1">
                <a:latin typeface="Times New Roman" pitchFamily="18" charset="0"/>
              </a:rPr>
              <a:t>x,m</a:t>
            </a:r>
            <a:r>
              <a:rPr lang="en-US" altLang="en-US" sz="2400" dirty="0">
                <a:latin typeface="Times New Roman" pitchFamily="18" charset="0"/>
              </a:rPr>
              <a:t>|z)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itchFamily="18" charset="0"/>
              </a:rPr>
              <a:t>= P(</a:t>
            </a:r>
            <a:r>
              <a:rPr lang="en-US" altLang="en-US" sz="2400" dirty="0" err="1">
                <a:latin typeface="Times New Roman" pitchFamily="18" charset="0"/>
              </a:rPr>
              <a:t>z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,m)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x,m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)/P(z)</a:t>
            </a:r>
            <a:endParaRPr lang="en-GB" altLang="en-US" sz="2400" dirty="0">
              <a:latin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539750" y="1020931"/>
            <a:ext cx="6828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0" dirty="0"/>
              <a:t>E.g. control robot by establishing appropriate oscillatory dynamics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71133"/>
            <a:ext cx="8772525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50825" y="4290496"/>
            <a:ext cx="7561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 b="0" i="1">
                <a:latin typeface="Arial" charset="0"/>
                <a:cs typeface="Times New Roman" pitchFamily="18" charset="0"/>
              </a:rPr>
              <a:t>v</a:t>
            </a:r>
            <a:r>
              <a:rPr lang="en-GB" altLang="en-US" sz="2000" b="0" i="1" baseline="-25000">
                <a:latin typeface="Arial" charset="0"/>
                <a:cs typeface="Times New Roman" pitchFamily="18" charset="0"/>
              </a:rPr>
              <a:t>i</a:t>
            </a:r>
            <a:r>
              <a:rPr lang="en-GB" altLang="en-US" sz="2000" b="0">
                <a:latin typeface="Arial" charset="0"/>
                <a:cs typeface="Times New Roman" pitchFamily="18" charset="0"/>
              </a:rPr>
              <a:t> intrinsic frequency, </a:t>
            </a:r>
            <a:r>
              <a:rPr lang="en-GB" altLang="en-US" sz="2000" b="0" i="1">
                <a:latin typeface="Arial" charset="0"/>
                <a:cs typeface="Times New Roman" pitchFamily="18" charset="0"/>
              </a:rPr>
              <a:t>R</a:t>
            </a:r>
            <a:r>
              <a:rPr lang="en-GB" altLang="en-US" sz="2000" b="0" i="1" baseline="-25000">
                <a:latin typeface="Arial" charset="0"/>
                <a:cs typeface="Times New Roman" pitchFamily="18" charset="0"/>
              </a:rPr>
              <a:t>i</a:t>
            </a:r>
            <a:r>
              <a:rPr lang="en-GB" altLang="en-US" sz="2000" b="0">
                <a:latin typeface="Arial" charset="0"/>
                <a:cs typeface="Times New Roman" pitchFamily="18" charset="0"/>
              </a:rPr>
              <a:t> intrinsic amplitude, </a:t>
            </a:r>
            <a:r>
              <a:rPr lang="en-GB" altLang="en-US" sz="2000" b="0" i="1">
                <a:latin typeface="Arial" charset="0"/>
                <a:cs typeface="Times New Roman" pitchFamily="18" charset="0"/>
              </a:rPr>
              <a:t>a</a:t>
            </a:r>
            <a:r>
              <a:rPr lang="en-GB" altLang="en-US" sz="2000" b="0" i="1" baseline="-25000">
                <a:latin typeface="Arial" charset="0"/>
                <a:cs typeface="Times New Roman" pitchFamily="18" charset="0"/>
              </a:rPr>
              <a:t>i</a:t>
            </a:r>
            <a:r>
              <a:rPr lang="en-GB" altLang="en-US" sz="2000" b="0">
                <a:latin typeface="Arial" charset="0"/>
                <a:cs typeface="Times New Roman" pitchFamily="18" charset="0"/>
              </a:rPr>
              <a:t> positive constant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000" b="0" i="1">
                <a:latin typeface="Arial" charset="0"/>
                <a:cs typeface="Times New Roman" pitchFamily="18" charset="0"/>
              </a:rPr>
              <a:t>w</a:t>
            </a:r>
            <a:r>
              <a:rPr lang="en-GB" altLang="en-US" sz="2000" b="0" i="1" baseline="-25000">
                <a:latin typeface="Arial" charset="0"/>
                <a:cs typeface="Times New Roman" pitchFamily="18" charset="0"/>
              </a:rPr>
              <a:t>ij</a:t>
            </a:r>
            <a:r>
              <a:rPr lang="en-GB" altLang="en-US" sz="2000" b="0">
                <a:latin typeface="Arial" charset="0"/>
                <a:cs typeface="Times New Roman" pitchFamily="18" charset="0"/>
              </a:rPr>
              <a:t> and </a:t>
            </a:r>
            <a:r>
              <a:rPr lang="el-GR" altLang="en-US" sz="2000" b="0" i="1">
                <a:latin typeface="Arial" charset="0"/>
                <a:cs typeface="Times New Roman" pitchFamily="18" charset="0"/>
              </a:rPr>
              <a:t>ϕ</a:t>
            </a:r>
            <a:r>
              <a:rPr lang="en-GB" altLang="en-US" sz="2000" b="0" i="1" baseline="-25000">
                <a:latin typeface="Arial" charset="0"/>
                <a:cs typeface="Times New Roman" pitchFamily="18" charset="0"/>
              </a:rPr>
              <a:t>ij</a:t>
            </a:r>
            <a:r>
              <a:rPr lang="en-GB" altLang="en-US" sz="2000" b="0">
                <a:latin typeface="Arial" charset="0"/>
                <a:cs typeface="Times New Roman" pitchFamily="18" charset="0"/>
              </a:rPr>
              <a:t> determine coupling</a:t>
            </a:r>
            <a:endParaRPr lang="el-GR" altLang="en-US" sz="2000" b="0">
              <a:latin typeface="Arial" charset="0"/>
              <a:cs typeface="Times New Roman" pitchFamily="18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524750" y="5658921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 b="0" i="1">
                <a:latin typeface="Arial" charset="0"/>
                <a:cs typeface="Times New Roman" pitchFamily="18" charset="0"/>
              </a:rPr>
              <a:t>Left - right</a:t>
            </a:r>
            <a:endParaRPr lang="el-GR" altLang="en-US" sz="2000" b="0">
              <a:latin typeface="Arial" charset="0"/>
              <a:cs typeface="Times New Roman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5E8B44-0869-4E5B-A1BC-41E2776D8121}"/>
              </a:ext>
            </a:extLst>
          </p:cNvPr>
          <p:cNvSpPr txBox="1">
            <a:spLocks noChangeArrowheads="1"/>
          </p:cNvSpPr>
          <p:nvPr/>
        </p:nvSpPr>
        <p:spPr>
          <a:xfrm>
            <a:off x="539750" y="53379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>
                <a:latin typeface="Times New Roman" pitchFamily="18" charset="0"/>
              </a:rPr>
              <a:t>Maths: Calculus</a:t>
            </a:r>
            <a:endParaRPr lang="en-GB" altLang="en-US" sz="3200" i="1" dirty="0"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C8476-B61A-4CA4-8E90-8951FDDEDDF6}"/>
              </a:ext>
            </a:extLst>
          </p:cNvPr>
          <p:cNvSpPr txBox="1"/>
          <p:nvPr/>
        </p:nvSpPr>
        <p:spPr>
          <a:xfrm>
            <a:off x="112121" y="37238"/>
            <a:ext cx="41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Year 1&amp;2 Foundations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challenge remains open…</a:t>
            </a:r>
          </a:p>
        </p:txBody>
      </p:sp>
      <p:pic>
        <p:nvPicPr>
          <p:cNvPr id="5" name="NeFkrwagYf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8452" y="1499304"/>
            <a:ext cx="8367095" cy="4706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AD9150-4DD2-4D0F-8B72-BEA7504E15DC}"/>
              </a:ext>
            </a:extLst>
          </p:cNvPr>
          <p:cNvSpPr txBox="1"/>
          <p:nvPr/>
        </p:nvSpPr>
        <p:spPr>
          <a:xfrm>
            <a:off x="1828800" y="5864352"/>
            <a:ext cx="52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https://youtu.be/NeFkrwagYfc</a:t>
            </a:r>
          </a:p>
        </p:txBody>
      </p:sp>
    </p:spTree>
    <p:extLst>
      <p:ext uri="{BB962C8B-B14F-4D97-AF65-F5344CB8AC3E}">
        <p14:creationId xmlns:p14="http://schemas.microsoft.com/office/powerpoint/2010/main" val="64434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2.gstatic.com/images?q=tbn:ANd9GcTRVnlY3gHdf8DTp7ff2oD41zpDOauShDT4OpwZRu_jKIArCK2p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44" y="935012"/>
            <a:ext cx="2957999" cy="21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81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What is a robot?</a:t>
            </a:r>
          </a:p>
        </p:txBody>
      </p:sp>
      <p:sp>
        <p:nvSpPr>
          <p:cNvPr id="8" name="AutoShape 14" descr="data:image/jpeg;base64,/9j/4AAQSkZJRgABAQAAAQABAAD/2wCEAAkGBxMTEhUUExQUFRQWGBQUFxgWGBYXHBgXHBcXFxcYFxgYHSggGBolHBcUITEhJSkrLi4uFx8zODMsNygtLisBCgoKDg0OGxAQGywkHyAsLCwsLCwyLCwsLCw3LCwsLCwsLCwsLCwtLC4sLCwsNywsLCwsNywsLCssLDcsNzcsLP/AABEIAHEAvAMBIgACEQEDEQH/xAAbAAACAwEBAQAAAAAAAAAAAAAEBQIDBgABB//EADgQAAEDAgQEBAQEBgIDAAAAAAEAAhEDIQQFEjFBUWFxBiKBoRORsdEyQlLBBxUjcuHwQ/EUM1P/xAAaAQADAQEBAQAAAAAAAAAAAAACAwQBAAUG/8QAKxEAAgIBBAIBAwMFAQAAAAAAAAECEQMEEiExE0EFImGBFFGxIzJCUnEG/9oADAMBAAIRAxEAPwCvLfEvlDaoNQDYzD2f2VN/Qp27NaNQgy1xH6mBj3f3afK4/VfOqLrp7hGhzZZJI/ELbcCF6s8K9HjYdRJ8M29fB4drWkg0yRxJ6flG30PRe5fm5onyP1tN4Mj6hZp+IlrRrLosAbQPt0XNqQCZuASk+PjkrWVPo+lYXOA4AtAH6m8urRxTCnmlMyJiF83o4ktMAgTa5AnpdOmUHOAjQDBP4xf04H1SHiQxZGa3EZmxszfsRdL62cm4btwnf5rNNqXUtcrljo3yGuw2PtfiJ4n5IiljGbyeV9+6V4TEMNPTEGNQm5meCFGIOoW+yHbYW5mnZVB2n6KUpK+u8OGoweE2lW1Mzaxjn1C0MaJLiYDQOJKGmFusYGv0JUgSdxpHv/hKaefMe0Opua4H8JaQ4fMFU1c6JBGkeq7azrHjq7Rx/dTBBWcwmOIlxBjnwTFmatvMAQDPP5rtp24ZLzSOiXnNKbjp8pvsTKpxFegD5nQdtIJ9llM3chjWf0J7JLjx8WWtaXRYwXN9DDTdU4zMm0wSwtbsP1GP7Qbnus9i86qE+V7xM31T7R5fRMjBgSmeYvLdZcyn8MXsHWceem0kJXSw7sM6Swh92tIF55ibyn2U525rS6uZbcNJgyeNzcJKfENWS8VGz5gBExeBc/VOW58CpV2C5vSrNPxK2rzAxr1SR67JbTxVED/3VB0awR7vXmMxDnEmpUc8E3EmSl+NzBweRBZFtJa2R3kbp8YsknkSYrpfNNsFUkmBHb9pKFoYMngj6OA4kgdrqmVHnwk74CaDp/z/AJROkaTfgdx0XU8KBF/3RDqQ0nY2P0U8i2Flj8C2o0teA9pFxH+wVlMfmGKyqsKdXVVw7xLC/wDGBxAdxIkb79FsMRjqdBrn1GkN2BaTIPDuhnFud0atAM0/CLQyu8CBUiWgRc232s5R6jLDGt0nVF+CLl6scZBi2YqmKlE/EbIB3lp4tcPylMK2GAMGRyMET6LM+FP4b4rAVRVZi6R2+Iw03kPbyMHcSYPdbutXgw97DHTb3UMfldM/8/5HPSzvhA9Fo0jzOkcFOm6TaOgVdbOKLRFuW/zQpz+mB5S1TZfmcUeIJy/gbHRzf93A3Y1537X4LwYMnd4i4sEid4iBNvuuGdTx6rzMny2pk/pSSKY6OC7FDP4aubiH18JiXYeXj+mwDS4CC6xsDJNost3gchhoNQ638TsCZ5JBhM8hu53J9zy9EQPEPVRS+XzK4yb/ABwE9Mn0P8XljXblwHJpgIPE5O1wA1uECOBS8Z+Du5XMzocwpZfLaqMrhKX55N/TL2gbEeH6o/BUa7oZb7pPmWDxDD5qbo5iXCO60zc3bzCKo5rT4+xV+l/9FqE/6lNffj+BU9IvR8zdige3Pl1V5rU2NmXm0Q0Bs/3OM+wW3zHKcJiLkQ79Qhp+x9Vlsz8J1KZJafitu6Wxq4flnfsvp9J8tptR9N7Wv36/DPOy6fJDmrE2PzEviWgAbaZk9STMlCVC5wG8He0XlGCi2C4hwbcDibc+SWPxxYIFoJIB7levGn0QzlS+olAAd8R+lwEtAEuMdtgkWKbLiZJniTJPcoqv8QyXbGfxeUX5TugK1ItMGPnPuLJyVErlY4oT+pGtLjxPol1N3AplgWzzHuikqJ4Pmg7CADhq77/NG1ACx3lI8p3A/wBKqoMPKfZEVCdDtyIP0U8lZfjk0LvGmWVMRhtNIRUa4OABDdcSCL9Ck/gfKczoFzCBSY/zkucD5tohp5fRbnD1D+kT1E2VHiDMP/Ew1WsYENIbcDzGzRHf6FQ6jT48sWpq0XYc84uonz3G/wARa4c5jZJDi0RNyCQIveV9Bwng+s9gfWq1TUcAXNa4N0uI2/CSYWS/hT4CeXNxmKaWtadVJjgQXH/6O5C9p43X2jD4trRv3tx7qHHoMEedq/JXk1MukzA1vAjztWrA8A4Nd9IKBx/g3F0hqpuFYC+n8L/RpsT2K+oNx7SNVxz+6mzFNO8GFs9Fhl1GjI6mcfZ8J/mBBIcCCDcEFpHcG4V/8zvcQvqufeGsNjG+ZsPAs9vlc379jK+d5n4ErUWuea9IUxMuqf0wB1dsF5uX41p/TyiuGpi++ALD5lDRF/8AtEPzDkVk8ux+vytBcRaWhxG+4MXHVGPxTdpg9VHl01cOI+M0/Y7dmB5qH8zcOKS/G6quq6RulrTx9jHI02CzIv8A+QDsQfWyvfmTmOLS6ft/v1Xy7FYf4dQBptw+kWWko4ofmJJgD/Cbm0EVTXN/YXHI336NpTzwj8yLo+KXNO+w+yx9PCVXXDSG83eX2Nz8kbg8rEzUdPQeUfM3XYvhZ5eo0heTWYsfbNTXz6nVBdoYXNm5FjtvzKzWYVGNbrDRqcXG99N7aW7+pKLfREiNAAB6QI4ckodiANRDdUzBfJifUL7DQaR6fGoN3R87rNQsjbSoCxNSo4lxkzub35SUGWnmPmi8ZiXO3dPTaO3RL3BeiRJmwo5YDzTXDYEN2HzVmAH+2K0FCk3ikzm0ZjgvQFhcNcSPTifZPHYdgpuAYQS10DrChSqg1A0f8bZPd230RFesIuQB1t9VLN2y2FJWF0aFJ0wwQTdU47w9hqr6b6tPX8Mksa4nQHfq07F3AEzEnmVnsT4voUdiHHpdZ3M/HdWpIadI5BB4pMdHNBf9N/mWPp0RIIFp3m/IjilVXxg0WZTb63Xzatmb33LiVD+YGLOg9UXho3zI3tTxHVdsI9AFV/N63AkeyxGHzCtMCHekKR8QVWmHtHrdb4/2NWWPs2w8QYhmxdHS91ZifEVdzS2owuaRcOZPXiFmctzgOOoSebTIjkQeKvxmc1CYHGd7/NLp30MUlXY5oZ8wW+GGiNmiPmrG0sHiBDwwnqBJ7dVnGYyqLeQTzH2VFP4sy74YA6G+6LavYO6nwat3g/LhvTNxwc79iAgqnhHAX8jxy/qv+6z+Hz1wJ82lo/Lxd6H8KMPiCkRBLmnrPtwQPTQfcTlnl/sX0PBGDFU1CNVgGte4lrY4jiT3TY5PTpgENaJ4MaB+yzlXHCRpdY7GZ+il/OXs/P6Ez33TY4orpC55JPtjLFYb9LSe+6C+CZhzY3jcKdHxZqjU0HhLYEDsq62bNfMXHUXVMbI5tXdgmKqTYb7RHD0Sh9I8QU5OKmwsD0v80vxFMkxJ6TZPiiLJO2K6zR1VBCMrtIQplE0HB2h9lOMc14IPFbQ48NYXHYAk+iw+EaG3TSvi4Y4SD5Tt2WThZPDLtZXl3ijEg1X0qevWQZIJ0xt3sk+bZ7iapiq939saR8gm+U4kMotA7lX1K7XiHtDu4QeP3Q39SlwYw1yVH4nVaLH5VRN2y0mdrj0lKMTlLgJBBA/3ZY4sZHLBgwqnZTZXhV4bB1Kk6RMeilUyys3dh9igpjd0U6bJnEjl7qp1WTKqdQcNwfkohZQbdjnB4xrHcDIjbbsrKmYCZHUJMxrjsCfRMcDk9aqJa2Bzc4BZtTC8rSo8qZm9VtzB54lP6HhMBpL6kuiQ1u08iV7l+V0ajTUggHZjSbWvJ7rVFAPLIzxqE3cZ6LqtWRv0T+t4bbFnkHkRKWYnKKjBu0hEkvQvd+4vY+NjE7qVZ3MqLsMR/wBrwUDxK2jt33IlwRuW0XEg7DrdQw7GDcT3Rwr8kyMROTJxSQ4c2m2JMlDYrEhzkAcUeMHuh3VUaiIdvgYVagIuAlrmiVGpXKHNU81zYyGNjBtZSrYjynsUuFRT1TZbuM8XIyw1Tyt7BEioljKisFZEmJnjth5eoufZCfGXhqrAVjaZbggKbYtcyixWslGIebFeUcQUNpcDJYnL6hpTxIJPdRLKcyQyfRAMAIuha7CNkLYUcabqxzUxNPRpuDIgggAjiCF6cwYYH4YsOn3WddVUTVS9xT4bXZpmZmRxn14JblOPLNTZMG4jmN/2+SVOrEcVVQrXQ2rGRxuuTW082OxvyK9qYnUOYSBtVtvN7Hnf2hSfXsYeIuYEjjHLfij3JCHhk/Y1bUpA/wBRocI2BgzwIIS+owTaY4TCDe8zuPQ/RXYOHgtc4NIjSSYHGQfZY58jIYqVEtE7LxtSEvqVL/ZcKtt1nkD8Qy+KFFzkvaSeat1lHvsF4qLnuVOteOcqpWNhwiXB6tY5BB6sbUWKRsoBoepB6FD1IPRqQpwCw9eh6FD17rW2DsL6j1Jg5IJ9QypOxp5/KyFz5N8brgZYcDUNVmnfoEHWqcrhBuxUqs11jmgo4WE/DlU1aDh1HRVjEEbFE0sTO6HhjKlECcDyhSYEyJXArvEd5fsDMoEi9jwVDxFjMo8uVOIghdKHHBkZu+QH4q41VVUVcpDdFSii81VzK3ZDEryUO8PYhkzEjspGoletTbWhGsot4V6Dy5RlDtqqetHvOUKPVNi5cuQMui4KQXLkaEskvQuXI0AV1FTWXLkqXY6HRWxQeuXIGNR4FYNl6uWo5h9LZSK9XKhEb7IqmvsuXLJdGx7FzlWVy5ST7L0RcoFcuSmGjwr1cuWo0spq1erkwA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647700"/>
            <a:ext cx="2238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19064" y="138259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312615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 intelligent machine that interacts with the world autonomously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5353"/>
            <a:ext cx="2662683" cy="207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Image result for valkyrie robot">
            <a:extLst>
              <a:ext uri="{FF2B5EF4-FFF2-40B4-BE49-F238E27FC236}">
                <a16:creationId xmlns:a16="http://schemas.microsoft.com/office/drawing/2014/main" id="{F8D47965-1C3C-44FD-B145-61A641B4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9" y="3643312"/>
            <a:ext cx="2296921" cy="306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othes Washer">
            <a:extLst>
              <a:ext uri="{FF2B5EF4-FFF2-40B4-BE49-F238E27FC236}">
                <a16:creationId xmlns:a16="http://schemas.microsoft.com/office/drawing/2014/main" id="{5F19DA10-0955-48E9-8658-1D1E7AD2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59" y="3738206"/>
            <a:ext cx="2853692" cy="29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arnold schwarzenegger politician">
            <a:extLst>
              <a:ext uri="{FF2B5EF4-FFF2-40B4-BE49-F238E27FC236}">
                <a16:creationId xmlns:a16="http://schemas.microsoft.com/office/drawing/2014/main" id="{AB313A63-8C93-4A64-985B-A99E4C4C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55" y="3671897"/>
            <a:ext cx="2354856" cy="30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oogle car">
            <a:extLst>
              <a:ext uri="{FF2B5EF4-FFF2-40B4-BE49-F238E27FC236}">
                <a16:creationId xmlns:a16="http://schemas.microsoft.com/office/drawing/2014/main" id="{1D63BBC4-B122-4065-A473-DC0718956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r="19080"/>
          <a:stretch/>
        </p:blipFill>
        <p:spPr bwMode="auto">
          <a:xfrm>
            <a:off x="6905727" y="935011"/>
            <a:ext cx="1948253" cy="21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952" y="2236472"/>
            <a:ext cx="4160159" cy="3335501"/>
          </a:xfrm>
          <a:prstGeom prst="rect">
            <a:avLst/>
          </a:prstGeom>
        </p:spPr>
        <p:txBody>
          <a:bodyPr vert="horz" wrap="square" lIns="0" tIns="11403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90"/>
              </a:spcBef>
            </a:pPr>
            <a:r>
              <a:rPr lang="en-GB" sz="1800" spc="-4" dirty="0">
                <a:latin typeface="Calibri"/>
                <a:cs typeface="Calibri"/>
              </a:rPr>
              <a:t>- </a:t>
            </a:r>
            <a:r>
              <a:rPr lang="en-GB" sz="1800" b="1" spc="-4" dirty="0">
                <a:latin typeface="Calibri"/>
                <a:cs typeface="Calibri"/>
              </a:rPr>
              <a:t>Sensory components</a:t>
            </a:r>
            <a:r>
              <a:rPr lang="en-GB" sz="1800" spc="-4" dirty="0">
                <a:latin typeface="Calibri"/>
                <a:cs typeface="Calibri"/>
              </a:rPr>
              <a:t>: Acquisition of information</a:t>
            </a:r>
            <a:br>
              <a:rPr lang="en-GB" sz="1800" spc="-4" dirty="0">
                <a:latin typeface="Calibri"/>
                <a:cs typeface="Calibri"/>
              </a:rPr>
            </a:br>
            <a:r>
              <a:rPr lang="en-GB" sz="1800" spc="-4" dirty="0">
                <a:latin typeface="Calibri"/>
                <a:cs typeface="Calibri"/>
              </a:rPr>
              <a:t/>
            </a:r>
            <a:br>
              <a:rPr lang="en-GB" sz="1800" spc="-4" dirty="0">
                <a:latin typeface="Calibri"/>
                <a:cs typeface="Calibri"/>
              </a:rPr>
            </a:br>
            <a:r>
              <a:rPr lang="en-GB" sz="1800" spc="-4" dirty="0">
                <a:latin typeface="Calibri"/>
                <a:cs typeface="Calibri"/>
              </a:rPr>
              <a:t>- </a:t>
            </a:r>
            <a:r>
              <a:rPr lang="en-GB" sz="1800" b="1" spc="-4" dirty="0">
                <a:latin typeface="Calibri"/>
                <a:cs typeface="Calibri"/>
              </a:rPr>
              <a:t>Actuator and effector</a:t>
            </a:r>
            <a:r>
              <a:rPr lang="en-GB" sz="1800" spc="-4" dirty="0">
                <a:latin typeface="Calibri"/>
                <a:cs typeface="Calibri"/>
              </a:rPr>
              <a:t>: Realization of actions and  behaviour</a:t>
            </a:r>
            <a:br>
              <a:rPr lang="en-GB" sz="1800" spc="-4" dirty="0">
                <a:latin typeface="Calibri"/>
                <a:cs typeface="Calibri"/>
              </a:rPr>
            </a:br>
            <a:r>
              <a:rPr lang="en-GB" sz="1800" spc="-4" dirty="0">
                <a:latin typeface="Calibri"/>
                <a:cs typeface="Calibri"/>
              </a:rPr>
              <a:t/>
            </a:r>
            <a:br>
              <a:rPr lang="en-GB" sz="1800" spc="-4" dirty="0">
                <a:latin typeface="Calibri"/>
                <a:cs typeface="Calibri"/>
              </a:rPr>
            </a:br>
            <a:r>
              <a:rPr lang="en-GB" sz="1800" spc="-4" dirty="0">
                <a:latin typeface="Calibri"/>
                <a:cs typeface="Calibri"/>
              </a:rPr>
              <a:t>- </a:t>
            </a:r>
            <a:r>
              <a:rPr lang="en-GB" sz="1800" b="1" spc="-4" dirty="0">
                <a:latin typeface="Calibri"/>
                <a:cs typeface="Calibri"/>
              </a:rPr>
              <a:t>Information processing and control</a:t>
            </a:r>
            <a:r>
              <a:rPr lang="en-GB" sz="1800" spc="-4" dirty="0">
                <a:latin typeface="Calibri"/>
                <a:cs typeface="Calibri"/>
              </a:rPr>
              <a:t>: Processing of sensory signals,  memory, planning and evaluation</a:t>
            </a:r>
            <a:br>
              <a:rPr lang="en-GB" sz="1800" spc="-4" dirty="0">
                <a:latin typeface="Calibri"/>
                <a:cs typeface="Calibri"/>
              </a:rPr>
            </a:br>
            <a:r>
              <a:rPr lang="en-GB" sz="1800" spc="-4" dirty="0">
                <a:latin typeface="Calibri"/>
                <a:cs typeface="Calibri"/>
              </a:rPr>
              <a:t/>
            </a:r>
            <a:br>
              <a:rPr lang="en-GB" sz="1800" spc="-4" dirty="0">
                <a:latin typeface="Calibri"/>
                <a:cs typeface="Calibri"/>
              </a:rPr>
            </a:br>
            <a:r>
              <a:rPr lang="en-GB" sz="1800" spc="-4" dirty="0">
                <a:latin typeface="Calibri"/>
                <a:cs typeface="Calibri"/>
              </a:rPr>
              <a:t>- </a:t>
            </a:r>
            <a:r>
              <a:rPr lang="en-GB" sz="1800" b="1" spc="-4" dirty="0">
                <a:latin typeface="Calibri"/>
                <a:cs typeface="Calibri"/>
              </a:rPr>
              <a:t>Accessory components</a:t>
            </a:r>
            <a:r>
              <a:rPr lang="en-GB" sz="1800" spc="-4" dirty="0">
                <a:latin typeface="Calibri"/>
                <a:cs typeface="Calibri"/>
              </a:rPr>
              <a:t>: battery, </a:t>
            </a:r>
            <a:br>
              <a:rPr lang="en-GB" sz="1800" spc="-4" dirty="0">
                <a:latin typeface="Calibri"/>
                <a:cs typeface="Calibri"/>
              </a:rPr>
            </a:br>
            <a:r>
              <a:rPr lang="en-GB" sz="1800" spc="-4" dirty="0">
                <a:latin typeface="Calibri"/>
                <a:cs typeface="Calibri"/>
              </a:rPr>
              <a:t>interface, communication modules etc.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8E454-30D0-8340-B0D2-55F5A220E930}"/>
              </a:ext>
            </a:extLst>
          </p:cNvPr>
          <p:cNvSpPr txBox="1"/>
          <p:nvPr/>
        </p:nvSpPr>
        <p:spPr>
          <a:xfrm>
            <a:off x="977030" y="14154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Components of Robot - javatpoint">
            <a:extLst>
              <a:ext uri="{FF2B5EF4-FFF2-40B4-BE49-F238E27FC236}">
                <a16:creationId xmlns:a16="http://schemas.microsoft.com/office/drawing/2014/main" id="{ED1E706C-44E1-804E-924F-E9D85867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01" y="1885378"/>
            <a:ext cx="4774344" cy="33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5AF099C-B0E9-A94A-A137-36340669AA80}"/>
              </a:ext>
            </a:extLst>
          </p:cNvPr>
          <p:cNvSpPr txBox="1">
            <a:spLocks/>
          </p:cNvSpPr>
          <p:nvPr/>
        </p:nvSpPr>
        <p:spPr>
          <a:xfrm>
            <a:off x="344311" y="1829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What constitute a robot?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19AC9-68D3-434A-A304-795457B4094D}"/>
              </a:ext>
            </a:extLst>
          </p:cNvPr>
          <p:cNvSpPr txBox="1"/>
          <p:nvPr/>
        </p:nvSpPr>
        <p:spPr>
          <a:xfrm>
            <a:off x="181356" y="1623768"/>
            <a:ext cx="225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Components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3B715-E5BC-9A4B-A139-4E6D13C413B8}"/>
              </a:ext>
            </a:extLst>
          </p:cNvPr>
          <p:cNvSpPr txBox="1"/>
          <p:nvPr/>
        </p:nvSpPr>
        <p:spPr>
          <a:xfrm>
            <a:off x="4275389" y="5661457"/>
            <a:ext cx="4902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</a:t>
            </a:r>
            <a:r>
              <a:rPr lang="en-US" sz="1400" dirty="0"/>
              <a:t>: </a:t>
            </a:r>
            <a:r>
              <a:rPr lang="en-US" sz="1400" i="1" dirty="0"/>
              <a:t>https://</a:t>
            </a:r>
            <a:r>
              <a:rPr lang="en-US" sz="1400" i="1" dirty="0" err="1"/>
              <a:t>www.javatpoint.com</a:t>
            </a:r>
            <a:r>
              <a:rPr lang="en-US" sz="1400" i="1" dirty="0"/>
              <a:t>/components-of-robot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8DE57F83-9258-594C-A87D-2E76E7AE80EB}"/>
              </a:ext>
            </a:extLst>
          </p:cNvPr>
          <p:cNvSpPr txBox="1"/>
          <p:nvPr/>
        </p:nvSpPr>
        <p:spPr>
          <a:xfrm>
            <a:off x="344311" y="906227"/>
            <a:ext cx="8181142" cy="1834635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>
              <a:spcBef>
                <a:spcPts val="21"/>
              </a:spcBef>
            </a:pPr>
            <a:endParaRPr sz="2608" dirty="0">
              <a:latin typeface="Calibri"/>
              <a:cs typeface="Calibri"/>
            </a:endParaRPr>
          </a:p>
          <a:p>
            <a:pPr marL="10860"/>
            <a:r>
              <a:rPr lang="en-US" sz="2394" b="1" dirty="0">
                <a:latin typeface="Calibri"/>
                <a:cs typeface="Calibri"/>
              </a:rPr>
              <a:t>Use Cases</a:t>
            </a:r>
            <a:r>
              <a:rPr sz="2394" b="1" spc="-34" dirty="0">
                <a:latin typeface="Calibri"/>
                <a:cs typeface="Calibri"/>
              </a:rPr>
              <a:t>:</a:t>
            </a:r>
            <a:endParaRPr sz="2394" dirty="0">
              <a:latin typeface="Calibri"/>
              <a:cs typeface="Calibri"/>
            </a:endParaRPr>
          </a:p>
          <a:p>
            <a:pPr marL="10860" marR="4344" indent="-543">
              <a:spcBef>
                <a:spcPts val="1667"/>
              </a:spcBef>
            </a:pPr>
            <a:r>
              <a:rPr sz="1796" u="heavy" spc="-44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6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Dangerous</a:t>
            </a:r>
            <a:r>
              <a:rPr sz="1796" spc="-9" dirty="0">
                <a:latin typeface="Calibri"/>
                <a:cs typeface="Calibri"/>
              </a:rPr>
              <a:t>: </a:t>
            </a:r>
            <a:r>
              <a:rPr sz="1796" spc="-13" dirty="0">
                <a:latin typeface="Calibri"/>
                <a:cs typeface="Calibri"/>
              </a:rPr>
              <a:t>exploration, </a:t>
            </a:r>
            <a:r>
              <a:rPr sz="1796" spc="-4" dirty="0">
                <a:latin typeface="Calibri"/>
                <a:cs typeface="Calibri"/>
              </a:rPr>
              <a:t>chemical spill cleanup, disarming bombs,  </a:t>
            </a:r>
            <a:r>
              <a:rPr sz="1796" spc="-9" dirty="0">
                <a:latin typeface="Calibri"/>
                <a:cs typeface="Calibri"/>
              </a:rPr>
              <a:t>disaster</a:t>
            </a:r>
            <a:r>
              <a:rPr sz="1796" spc="21" dirty="0">
                <a:latin typeface="Calibri"/>
                <a:cs typeface="Calibri"/>
              </a:rPr>
              <a:t> </a:t>
            </a:r>
            <a:r>
              <a:rPr sz="1796" spc="-4" dirty="0">
                <a:latin typeface="Calibri"/>
                <a:cs typeface="Calibri"/>
              </a:rPr>
              <a:t>cleanup</a:t>
            </a:r>
            <a:endParaRPr sz="1796" dirty="0">
              <a:latin typeface="Calibri"/>
              <a:cs typeface="Calibri"/>
            </a:endParaRPr>
          </a:p>
          <a:p>
            <a:pPr marL="10860" marR="116200" indent="-543">
              <a:spcBef>
                <a:spcPts val="13"/>
              </a:spcBef>
            </a:pPr>
            <a:r>
              <a:rPr sz="1796" u="heavy" spc="-44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6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Boring </a:t>
            </a:r>
            <a:r>
              <a:rPr sz="1796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and/or repetitive</a:t>
            </a:r>
            <a:r>
              <a:rPr sz="1796" spc="-9" dirty="0">
                <a:latin typeface="Calibri"/>
                <a:cs typeface="Calibri"/>
              </a:rPr>
              <a:t>: </a:t>
            </a:r>
            <a:r>
              <a:rPr lang="en-US" sz="1796" spc="-9" dirty="0">
                <a:latin typeface="Calibri"/>
                <a:cs typeface="Calibri"/>
              </a:rPr>
              <a:t>cleaning, </a:t>
            </a:r>
            <a:r>
              <a:rPr lang="en-US" sz="1796" spc="-13" dirty="0">
                <a:latin typeface="Calibri"/>
                <a:cs typeface="Calibri"/>
              </a:rPr>
              <a:t>w</a:t>
            </a:r>
            <a:r>
              <a:rPr sz="1796" spc="-13" dirty="0">
                <a:latin typeface="Calibri"/>
                <a:cs typeface="Calibri"/>
              </a:rPr>
              <a:t>elding </a:t>
            </a:r>
            <a:r>
              <a:rPr sz="1796" spc="-4" dirty="0">
                <a:latin typeface="Calibri"/>
                <a:cs typeface="Calibri"/>
              </a:rPr>
              <a:t>car </a:t>
            </a:r>
            <a:r>
              <a:rPr sz="1796" spc="-9" dirty="0">
                <a:latin typeface="Calibri"/>
                <a:cs typeface="Calibri"/>
              </a:rPr>
              <a:t>frames</a:t>
            </a:r>
            <a:r>
              <a:rPr lang="en-US" sz="1796" spc="-9" dirty="0">
                <a:latin typeface="Calibri"/>
                <a:cs typeface="Calibri"/>
              </a:rPr>
              <a:t>,</a:t>
            </a:r>
            <a:r>
              <a:rPr sz="1796" spc="-9" dirty="0">
                <a:latin typeface="Calibri"/>
                <a:cs typeface="Calibri"/>
              </a:rPr>
              <a:t> </a:t>
            </a:r>
            <a:r>
              <a:rPr sz="1796" spc="-4" dirty="0">
                <a:latin typeface="Calibri"/>
                <a:cs typeface="Calibri"/>
              </a:rPr>
              <a:t>part pick</a:t>
            </a:r>
            <a:r>
              <a:rPr lang="en-US" sz="1796" spc="-4" dirty="0">
                <a:latin typeface="Calibri"/>
                <a:cs typeface="Calibri"/>
              </a:rPr>
              <a:t> and chores</a:t>
            </a:r>
            <a:r>
              <a:rPr sz="1796" spc="-4" dirty="0">
                <a:latin typeface="Calibri"/>
                <a:cs typeface="Calibri"/>
              </a:rPr>
              <a:t>.</a:t>
            </a:r>
            <a:endParaRPr sz="1796" dirty="0">
              <a:latin typeface="Calibri"/>
              <a:cs typeface="Calibri"/>
            </a:endParaRPr>
          </a:p>
          <a:p>
            <a:pPr marL="10860" marR="774844" indent="-543">
              <a:lnSpc>
                <a:spcPts val="2163"/>
              </a:lnSpc>
              <a:spcBef>
                <a:spcPts val="64"/>
              </a:spcBef>
            </a:pPr>
            <a:r>
              <a:rPr sz="1796" u="heavy" spc="-44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6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High precision </a:t>
            </a:r>
            <a:r>
              <a:rPr sz="179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</a:t>
            </a:r>
            <a:r>
              <a:rPr sz="1796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high speed</a:t>
            </a:r>
            <a:r>
              <a:rPr sz="1796" spc="-4" dirty="0">
                <a:latin typeface="Calibri"/>
                <a:cs typeface="Calibri"/>
              </a:rPr>
              <a:t>: Electronics </a:t>
            </a:r>
            <a:r>
              <a:rPr sz="1796" spc="-9" dirty="0">
                <a:latin typeface="Calibri"/>
                <a:cs typeface="Calibri"/>
              </a:rPr>
              <a:t>testing, </a:t>
            </a:r>
            <a:r>
              <a:rPr sz="1796" spc="-21" dirty="0">
                <a:latin typeface="Calibri"/>
                <a:cs typeface="Calibri"/>
              </a:rPr>
              <a:t>Surgery,  </a:t>
            </a:r>
            <a:r>
              <a:rPr sz="1796" spc="-9" dirty="0">
                <a:latin typeface="Calibri"/>
                <a:cs typeface="Calibri"/>
              </a:rPr>
              <a:t>precision</a:t>
            </a:r>
            <a:r>
              <a:rPr sz="1796" spc="9" dirty="0">
                <a:latin typeface="Calibri"/>
                <a:cs typeface="Calibri"/>
              </a:rPr>
              <a:t> </a:t>
            </a:r>
            <a:r>
              <a:rPr sz="1796" spc="-4" dirty="0">
                <a:latin typeface="Calibri"/>
                <a:cs typeface="Calibri"/>
              </a:rPr>
              <a:t>machining.</a:t>
            </a:r>
            <a:endParaRPr sz="1796" dirty="0">
              <a:latin typeface="Calibri"/>
              <a:cs typeface="Calibri"/>
            </a:endParaRPr>
          </a:p>
        </p:txBody>
      </p:sp>
      <p:pic>
        <p:nvPicPr>
          <p:cNvPr id="5" name="Picture 4" descr="Mars Exploration Rover-a semi-autonomous exploration robot. Image... |  Download Scientific Diagram">
            <a:extLst>
              <a:ext uri="{FF2B5EF4-FFF2-40B4-BE49-F238E27FC236}">
                <a16:creationId xmlns:a16="http://schemas.microsoft.com/office/drawing/2014/main" id="{59940B1B-E114-9849-96B4-0D8B5791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1" y="3532616"/>
            <a:ext cx="2598479" cy="20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C6A632-1AAC-F841-85CD-D5402B1F4801}"/>
              </a:ext>
            </a:extLst>
          </p:cNvPr>
          <p:cNvSpPr txBox="1">
            <a:spLocks/>
          </p:cNvSpPr>
          <p:nvPr/>
        </p:nvSpPr>
        <p:spPr>
          <a:xfrm>
            <a:off x="344311" y="1829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Why do we need robots?</a:t>
            </a:r>
          </a:p>
        </p:txBody>
      </p:sp>
      <p:pic>
        <p:nvPicPr>
          <p:cNvPr id="6146" name="Picture 2" descr="iRobot Roomba i7+ review: smarter than the average robot vacuum - The Verge">
            <a:extLst>
              <a:ext uri="{FF2B5EF4-FFF2-40B4-BE49-F238E27FC236}">
                <a16:creationId xmlns:a16="http://schemas.microsoft.com/office/drawing/2014/main" id="{E57FF50E-7D77-384D-AAC4-2AF05A10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56" y="3532616"/>
            <a:ext cx="2122312" cy="21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at Doctors Want in the Rise of the Surgical Robot | Fortune">
            <a:extLst>
              <a:ext uri="{FF2B5EF4-FFF2-40B4-BE49-F238E27FC236}">
                <a16:creationId xmlns:a16="http://schemas.microsoft.com/office/drawing/2014/main" id="{07161A8A-8DA9-FA46-A71C-F199D006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77" y="3489086"/>
            <a:ext cx="1915486" cy="21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E9D1E9-BD58-714E-AC30-B292619B1622}"/>
              </a:ext>
            </a:extLst>
          </p:cNvPr>
          <p:cNvSpPr txBox="1"/>
          <p:nvPr/>
        </p:nvSpPr>
        <p:spPr>
          <a:xfrm>
            <a:off x="918048" y="5910943"/>
            <a:ext cx="172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73756-0145-964C-AD36-F6225E6B5CDE}"/>
              </a:ext>
            </a:extLst>
          </p:cNvPr>
          <p:cNvSpPr txBox="1"/>
          <p:nvPr/>
        </p:nvSpPr>
        <p:spPr>
          <a:xfrm>
            <a:off x="4282943" y="5921828"/>
            <a:ext cx="172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343B9-A28D-354B-A358-D212B0D4AE4A}"/>
              </a:ext>
            </a:extLst>
          </p:cNvPr>
          <p:cNvSpPr txBox="1"/>
          <p:nvPr/>
        </p:nvSpPr>
        <p:spPr>
          <a:xfrm>
            <a:off x="7222085" y="5910943"/>
            <a:ext cx="172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Surgery</a:t>
            </a:r>
          </a:p>
        </p:txBody>
      </p:sp>
    </p:spTree>
    <p:extLst>
      <p:ext uri="{BB962C8B-B14F-4D97-AF65-F5344CB8AC3E}">
        <p14:creationId xmlns:p14="http://schemas.microsoft.com/office/powerpoint/2010/main" val="364040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2.gstatic.com/images?q=tbn:ANd9GcTRVnlY3gHdf8DTp7ff2oD41zpDOauShDT4OpwZRu_jKIArCK2p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32" y="980728"/>
            <a:ext cx="2957999" cy="21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81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What is the challenge in robotics?</a:t>
            </a:r>
          </a:p>
        </p:txBody>
      </p:sp>
      <p:sp>
        <p:nvSpPr>
          <p:cNvPr id="8" name="AutoShape 14" descr="data:image/jpeg;base64,/9j/4AAQSkZJRgABAQAAAQABAAD/2wCEAAkGBxMTEhUUExQUFRQWGBQUFxgWGBYXHBgXHBcXFxcYFxgYHSggGBolHBcUITEhJSkrLi4uFx8zODMsNygtLisBCgoKDg0OGxAQGywkHyAsLCwsLCwyLCwsLCw3LCwsLCwsLCwsLCwtLC4sLCwsNywsLCwsNywsLCssLDcsNzcsLP/AABEIAHEAvAMBIgACEQEDEQH/xAAbAAACAwEBAQAAAAAAAAAAAAAEBQIDBgABB//EADgQAAEDAgQEBAQEBgIDAAAAAAEAAhEDIQQFEjFBUWFxBiKBoRORsdEyQlLBBxUjcuHwQ/EUM1P/xAAaAQADAQEBAQAAAAAAAAAAAAACAwQBAAUG/8QAKxEAAgIBBAIBAwMFAQAAAAAAAAECEQMEEiExE0EFImGBFFGxIzJCUnEG/9oADAMBAAIRAxEAPwCvLfEvlDaoNQDYzD2f2VN/Qp27NaNQgy1xH6mBj3f3afK4/VfOqLrp7hGhzZZJI/ELbcCF6s8K9HjYdRJ8M29fB4drWkg0yRxJ6flG30PRe5fm5onyP1tN4Mj6hZp+IlrRrLosAbQPt0XNqQCZuASk+PjkrWVPo+lYXOA4AtAH6m8urRxTCnmlMyJiF83o4ktMAgTa5AnpdOmUHOAjQDBP4xf04H1SHiQxZGa3EZmxszfsRdL62cm4btwnf5rNNqXUtcrljo3yGuw2PtfiJ4n5IiljGbyeV9+6V4TEMNPTEGNQm5meCFGIOoW+yHbYW5mnZVB2n6KUpK+u8OGoweE2lW1Mzaxjn1C0MaJLiYDQOJKGmFusYGv0JUgSdxpHv/hKaefMe0Opua4H8JaQ4fMFU1c6JBGkeq7azrHjq7Rx/dTBBWcwmOIlxBjnwTFmatvMAQDPP5rtp24ZLzSOiXnNKbjp8pvsTKpxFegD5nQdtIJ9llM3chjWf0J7JLjx8WWtaXRYwXN9DDTdU4zMm0wSwtbsP1GP7Qbnus9i86qE+V7xM31T7R5fRMjBgSmeYvLdZcyn8MXsHWceem0kJXSw7sM6Swh92tIF55ibyn2U525rS6uZbcNJgyeNzcJKfENWS8VGz5gBExeBc/VOW58CpV2C5vSrNPxK2rzAxr1SR67JbTxVED/3VB0awR7vXmMxDnEmpUc8E3EmSl+NzBweRBZFtJa2R3kbp8YsknkSYrpfNNsFUkmBHb9pKFoYMngj6OA4kgdrqmVHnwk74CaDp/z/AJROkaTfgdx0XU8KBF/3RDqQ0nY2P0U8i2Flj8C2o0teA9pFxH+wVlMfmGKyqsKdXVVw7xLC/wDGBxAdxIkb79FsMRjqdBrn1GkN2BaTIPDuhnFud0atAM0/CLQyu8CBUiWgRc232s5R6jLDGt0nVF+CLl6scZBi2YqmKlE/EbIB3lp4tcPylMK2GAMGRyMET6LM+FP4b4rAVRVZi6R2+Iw03kPbyMHcSYPdbutXgw97DHTb3UMfldM/8/5HPSzvhA9Fo0jzOkcFOm6TaOgVdbOKLRFuW/zQpz+mB5S1TZfmcUeIJy/gbHRzf93A3Y1537X4LwYMnd4i4sEid4iBNvuuGdTx6rzMny2pk/pSSKY6OC7FDP4aubiH18JiXYeXj+mwDS4CC6xsDJNost3gchhoNQ638TsCZ5JBhM8hu53J9zy9EQPEPVRS+XzK4yb/ABwE9Mn0P8XljXblwHJpgIPE5O1wA1uECOBS8Z+Du5XMzocwpZfLaqMrhKX55N/TL2gbEeH6o/BUa7oZb7pPmWDxDD5qbo5iXCO60zc3bzCKo5rT4+xV+l/9FqE/6lNffj+BU9IvR8zdige3Pl1V5rU2NmXm0Q0Bs/3OM+wW3zHKcJiLkQ79Qhp+x9Vlsz8J1KZJafitu6Wxq4flnfsvp9J8tptR9N7Wv36/DPOy6fJDmrE2PzEviWgAbaZk9STMlCVC5wG8He0XlGCi2C4hwbcDibc+SWPxxYIFoJIB7levGn0QzlS+olAAd8R+lwEtAEuMdtgkWKbLiZJniTJPcoqv8QyXbGfxeUX5TugK1ItMGPnPuLJyVErlY4oT+pGtLjxPol1N3AplgWzzHuikqJ4Pmg7CADhq77/NG1ACx3lI8p3A/wBKqoMPKfZEVCdDtyIP0U8lZfjk0LvGmWVMRhtNIRUa4OABDdcSCL9Ck/gfKczoFzCBSY/zkucD5tohp5fRbnD1D+kT1E2VHiDMP/Ew1WsYENIbcDzGzRHf6FQ6jT48sWpq0XYc84uonz3G/wARa4c5jZJDi0RNyCQIveV9Bwng+s9gfWq1TUcAXNa4N0uI2/CSYWS/hT4CeXNxmKaWtadVJjgQXH/6O5C9p43X2jD4trRv3tx7qHHoMEedq/JXk1MukzA1vAjztWrA8A4Nd9IKBx/g3F0hqpuFYC+n8L/RpsT2K+oNx7SNVxz+6mzFNO8GFs9Fhl1GjI6mcfZ8J/mBBIcCCDcEFpHcG4V/8zvcQvqufeGsNjG+ZsPAs9vlc379jK+d5n4ErUWuea9IUxMuqf0wB1dsF5uX41p/TyiuGpi++ALD5lDRF/8AtEPzDkVk8ux+vytBcRaWhxG+4MXHVGPxTdpg9VHl01cOI+M0/Y7dmB5qH8zcOKS/G6quq6RulrTx9jHI02CzIv8A+QDsQfWyvfmTmOLS6ft/v1Xy7FYf4dQBptw+kWWko4ofmJJgD/Cbm0EVTXN/YXHI336NpTzwj8yLo+KXNO+w+yx9PCVXXDSG83eX2Nz8kbg8rEzUdPQeUfM3XYvhZ5eo0heTWYsfbNTXz6nVBdoYXNm5FjtvzKzWYVGNbrDRqcXG99N7aW7+pKLfREiNAAB6QI4ckodiANRDdUzBfJifUL7DQaR6fGoN3R87rNQsjbSoCxNSo4lxkzub35SUGWnmPmi8ZiXO3dPTaO3RL3BeiRJmwo5YDzTXDYEN2HzVmAH+2K0FCk3ikzm0ZjgvQFhcNcSPTifZPHYdgpuAYQS10DrChSqg1A0f8bZPd230RFesIuQB1t9VLN2y2FJWF0aFJ0wwQTdU47w9hqr6b6tPX8Mksa4nQHfq07F3AEzEnmVnsT4voUdiHHpdZ3M/HdWpIadI5BB4pMdHNBf9N/mWPp0RIIFp3m/IjilVXxg0WZTb63Xzatmb33LiVD+YGLOg9UXho3zI3tTxHVdsI9AFV/N63AkeyxGHzCtMCHekKR8QVWmHtHrdb4/2NWWPs2w8QYhmxdHS91ZifEVdzS2owuaRcOZPXiFmctzgOOoSebTIjkQeKvxmc1CYHGd7/NLp30MUlXY5oZ8wW+GGiNmiPmrG0sHiBDwwnqBJ7dVnGYyqLeQTzH2VFP4sy74YA6G+6LavYO6nwat3g/LhvTNxwc79iAgqnhHAX8jxy/qv+6z+Hz1wJ82lo/Lxd6H8KMPiCkRBLmnrPtwQPTQfcTlnl/sX0PBGDFU1CNVgGte4lrY4jiT3TY5PTpgENaJ4MaB+yzlXHCRpdY7GZ+il/OXs/P6Ez33TY4orpC55JPtjLFYb9LSe+6C+CZhzY3jcKdHxZqjU0HhLYEDsq62bNfMXHUXVMbI5tXdgmKqTYb7RHD0Sh9I8QU5OKmwsD0v80vxFMkxJ6TZPiiLJO2K6zR1VBCMrtIQplE0HB2h9lOMc14IPFbQ48NYXHYAk+iw+EaG3TSvi4Y4SD5Tt2WThZPDLtZXl3ijEg1X0qevWQZIJ0xt3sk+bZ7iapiq939saR8gm+U4kMotA7lX1K7XiHtDu4QeP3Q39SlwYw1yVH4nVaLH5VRN2y0mdrj0lKMTlLgJBBA/3ZY4sZHLBgwqnZTZXhV4bB1Kk6RMeilUyys3dh9igpjd0U6bJnEjl7qp1WTKqdQcNwfkohZQbdjnB4xrHcDIjbbsrKmYCZHUJMxrjsCfRMcDk9aqJa2Bzc4BZtTC8rSo8qZm9VtzB54lP6HhMBpL6kuiQ1u08iV7l+V0ajTUggHZjSbWvJ7rVFAPLIzxqE3cZ6LqtWRv0T+t4bbFnkHkRKWYnKKjBu0hEkvQvd+4vY+NjE7qVZ3MqLsMR/wBrwUDxK2jt33IlwRuW0XEg7DrdQw7GDcT3Rwr8kyMROTJxSQ4c2m2JMlDYrEhzkAcUeMHuh3VUaiIdvgYVagIuAlrmiVGpXKHNU81zYyGNjBtZSrYjynsUuFRT1TZbuM8XIyw1Tyt7BEioljKisFZEmJnjth5eoufZCfGXhqrAVjaZbggKbYtcyixWslGIebFeUcQUNpcDJYnL6hpTxIJPdRLKcyQyfRAMAIuha7CNkLYUcabqxzUxNPRpuDIgggAjiCF6cwYYH4YsOn3WddVUTVS9xT4bXZpmZmRxn14JblOPLNTZMG4jmN/2+SVOrEcVVQrXQ2rGRxuuTW082OxvyK9qYnUOYSBtVtvN7Hnf2hSfXsYeIuYEjjHLfij3JCHhk/Y1bUpA/wBRocI2BgzwIIS+owTaY4TCDe8zuPQ/RXYOHgtc4NIjSSYHGQfZY58jIYqVEtE7LxtSEvqVL/ZcKtt1nkD8Qy+KFFzkvaSeat1lHvsF4qLnuVOteOcqpWNhwiXB6tY5BB6sbUWKRsoBoepB6FD1IPRqQpwCw9eh6FD17rW2DsL6j1Jg5IJ9QypOxp5/KyFz5N8brgZYcDUNVmnfoEHWqcrhBuxUqs11jmgo4WE/DlU1aDh1HRVjEEbFE0sTO6HhjKlECcDyhSYEyJXArvEd5fsDMoEi9jwVDxFjMo8uVOIghdKHHBkZu+QH4q41VVUVcpDdFSii81VzK3ZDEryUO8PYhkzEjspGoletTbWhGsot4V6Dy5RlDtqqetHvOUKPVNi5cuQMui4KQXLkaEskvQuXI0AV1FTWXLkqXY6HRWxQeuXIGNR4FYNl6uWo5h9LZSK9XKhEb7IqmvsuXLJdGx7FzlWVy5ST7L0RcoFcuSmGjwr1cuWo0spq1erkwA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647700"/>
            <a:ext cx="2238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1" y="3126159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 intelligent machine that interacts with the world </a:t>
            </a:r>
            <a:r>
              <a:rPr lang="en-GB" sz="2400" b="1" dirty="0"/>
              <a:t>autonomously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57" y="1225258"/>
            <a:ext cx="2376686" cy="185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0.gstatic.com/images?q=tbn:ANd9GcRDkJSIZMQJhRIFHhgyc9u0AIuk8v5gAGNqRUWyO5IltvX4fNz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89" y="3862929"/>
            <a:ext cx="3031587" cy="20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70675" y="3463129"/>
            <a:ext cx="1842456" cy="1731616"/>
            <a:chOff x="770675" y="3463129"/>
            <a:chExt cx="1842456" cy="1731616"/>
          </a:xfrm>
        </p:grpSpPr>
        <p:pic>
          <p:nvPicPr>
            <p:cNvPr id="1030" name="Picture 6" descr="http://1.bp.blogspot.com/-mzTnt1IOTmM/UFnAtn9wpiI/AAAAAAAAADA/F4UWTa7dqac/s320/PawnFork.jp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8" t="31071" r="31578" b="39619"/>
            <a:stretch/>
          </p:blipFill>
          <p:spPr bwMode="auto">
            <a:xfrm>
              <a:off x="1132309" y="4280345"/>
              <a:ext cx="1119188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70675" y="3818680"/>
              <a:ext cx="1842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The easy bit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1480408" y="2954320"/>
              <a:ext cx="303131" cy="132075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95934" y="3450271"/>
            <a:ext cx="4896545" cy="874323"/>
            <a:chOff x="3995934" y="3450271"/>
            <a:chExt cx="4896545" cy="874323"/>
          </a:xfrm>
        </p:grpSpPr>
        <p:sp>
          <p:nvSpPr>
            <p:cNvPr id="22" name="TextBox 21"/>
            <p:cNvSpPr txBox="1"/>
            <p:nvPr/>
          </p:nvSpPr>
          <p:spPr>
            <a:xfrm>
              <a:off x="6156176" y="3862929"/>
              <a:ext cx="1842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The </a:t>
              </a:r>
              <a:r>
                <a:rPr lang="en-GB" sz="2400" b="1" dirty="0"/>
                <a:t>hard</a:t>
              </a:r>
              <a:r>
                <a:rPr lang="en-GB" sz="2400" dirty="0"/>
                <a:t> bit</a:t>
              </a:r>
            </a:p>
          </p:txBody>
        </p:sp>
        <p:sp>
          <p:nvSpPr>
            <p:cNvPr id="25" name="Right Brace 24"/>
            <p:cNvSpPr/>
            <p:nvPr/>
          </p:nvSpPr>
          <p:spPr>
            <a:xfrm rot="5400000">
              <a:off x="6306654" y="1139551"/>
              <a:ext cx="275105" cy="4896545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4" descr="Clothes Washer">
            <a:extLst>
              <a:ext uri="{FF2B5EF4-FFF2-40B4-BE49-F238E27FC236}">
                <a16:creationId xmlns:a16="http://schemas.microsoft.com/office/drawing/2014/main" id="{12FCD3A2-0E4B-44BB-9824-56C315B5B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5" y="1089964"/>
            <a:ext cx="2049605" cy="20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9E7B-2713-4318-A670-3B770724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54" y="187594"/>
            <a:ext cx="7886700" cy="1325563"/>
          </a:xfrm>
        </p:spPr>
        <p:txBody>
          <a:bodyPr/>
          <a:lstStyle/>
          <a:p>
            <a:r>
              <a:rPr lang="en-GB" dirty="0"/>
              <a:t>Robotics at Edinburgh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6289596-1363-4737-BCE7-0AC0A47B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75" y="3765307"/>
            <a:ext cx="3261468" cy="22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1E8B0EF-BD4F-4431-B18C-DAE07B99D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4" y="1492953"/>
            <a:ext cx="3288448" cy="227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ECCA6032-A3C9-4831-82DB-757A7365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08" y="4228870"/>
            <a:ext cx="3006661" cy="227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78422-BAA9-4FD8-BB83-645887D2668A}"/>
              </a:ext>
            </a:extLst>
          </p:cNvPr>
          <p:cNvSpPr txBox="1"/>
          <p:nvPr/>
        </p:nvSpPr>
        <p:spPr>
          <a:xfrm>
            <a:off x="201440" y="3742772"/>
            <a:ext cx="342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Indoor/</a:t>
            </a:r>
            <a:r>
              <a:rPr lang="en-GB" dirty="0"/>
              <a:t>Outdoor navigation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1E483-434A-477E-8844-C916439A909D}"/>
              </a:ext>
            </a:extLst>
          </p:cNvPr>
          <p:cNvSpPr txBox="1"/>
          <p:nvPr/>
        </p:nvSpPr>
        <p:spPr>
          <a:xfrm>
            <a:off x="4917332" y="3151188"/>
            <a:ext cx="342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Smart Interface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EFF73-D4A1-4EB8-A98F-DEBC5DE5C845}"/>
              </a:ext>
            </a:extLst>
          </p:cNvPr>
          <p:cNvSpPr txBox="1"/>
          <p:nvPr/>
        </p:nvSpPr>
        <p:spPr>
          <a:xfrm>
            <a:off x="1283855" y="6517872"/>
            <a:ext cx="28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Human-robot interaction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92342-D22C-4EB2-AAC7-D63110A58FD6}"/>
              </a:ext>
            </a:extLst>
          </p:cNvPr>
          <p:cNvSpPr txBox="1"/>
          <p:nvPr/>
        </p:nvSpPr>
        <p:spPr>
          <a:xfrm>
            <a:off x="4979222" y="6052418"/>
            <a:ext cx="28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Bio-inspired robotics</a:t>
            </a:r>
          </a:p>
        </p:txBody>
      </p:sp>
      <p:pic>
        <p:nvPicPr>
          <p:cNvPr id="5" name="Picture 2" descr="Augmented Reality Hardware: Key to HMI | Mouser">
            <a:extLst>
              <a:ext uri="{FF2B5EF4-FFF2-40B4-BE49-F238E27FC236}">
                <a16:creationId xmlns:a16="http://schemas.microsoft.com/office/drawing/2014/main" id="{ABB3A938-B1CB-DF47-89E6-75914B07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96" y="1513157"/>
            <a:ext cx="2913547" cy="163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4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7F42-26CF-B34C-95BD-66FACF6D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68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Auto Recover – Dr. Alex Li (PI of </a:t>
            </a:r>
            <a:r>
              <a:rPr lang="en-US" sz="3600" dirty="0" err="1"/>
              <a:t>AiR</a:t>
            </a:r>
            <a:r>
              <a:rPr lang="en-US" sz="3600" dirty="0"/>
              <a:t> Lab)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5C19F-4D3E-6241-88CA-85B494C71831}"/>
              </a:ext>
            </a:extLst>
          </p:cNvPr>
          <p:cNvSpPr/>
          <p:nvPr/>
        </p:nvSpPr>
        <p:spPr>
          <a:xfrm>
            <a:off x="2862660" y="6085505"/>
            <a:ext cx="3266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groups.inf.ed.ac.uk</a:t>
            </a:r>
            <a:r>
              <a:rPr lang="en-US" dirty="0"/>
              <a:t>/</a:t>
            </a:r>
            <a:r>
              <a:rPr lang="en-US" dirty="0" err="1"/>
              <a:t>advr</a:t>
            </a:r>
            <a:r>
              <a:rPr lang="en-US" dirty="0"/>
              <a:t>/</a:t>
            </a:r>
          </a:p>
        </p:txBody>
      </p:sp>
      <p:pic>
        <p:nvPicPr>
          <p:cNvPr id="7" name="Online Media 6" descr="Multi-expert learning of adaptive legged locomotion">
            <a:hlinkClick r:id="" action="ppaction://media"/>
            <a:extLst>
              <a:ext uri="{FF2B5EF4-FFF2-40B4-BE49-F238E27FC236}">
                <a16:creationId xmlns:a16="http://schemas.microsoft.com/office/drawing/2014/main" id="{7DFF3856-2E1B-4B48-B13F-7DD4B58197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2670" y="1334348"/>
            <a:ext cx="8158660" cy="460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7F42-26CF-B34C-95BD-66FACF6D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63" y="2528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Autonomous Driving – Dr. Chris Lu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AD04C-6B5E-744B-9302-CDBA9A744E6E}"/>
              </a:ext>
            </a:extLst>
          </p:cNvPr>
          <p:cNvSpPr txBox="1"/>
          <p:nvPr/>
        </p:nvSpPr>
        <p:spPr>
          <a:xfrm>
            <a:off x="8915400" y="391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BFAAE-573E-AE40-BD03-BE27ECCE22FC}"/>
              </a:ext>
            </a:extLst>
          </p:cNvPr>
          <p:cNvSpPr txBox="1"/>
          <p:nvPr/>
        </p:nvSpPr>
        <p:spPr>
          <a:xfrm>
            <a:off x="8850086" y="1611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706A1-4DFE-F34C-AE70-E6A6A109AFE1}"/>
              </a:ext>
            </a:extLst>
          </p:cNvPr>
          <p:cNvSpPr txBox="1"/>
          <p:nvPr/>
        </p:nvSpPr>
        <p:spPr>
          <a:xfrm>
            <a:off x="4604657" y="6509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Online Media 8" descr="AutoPlace Video Demo">
            <a:hlinkClick r:id="" action="ppaction://media"/>
            <a:extLst>
              <a:ext uri="{FF2B5EF4-FFF2-40B4-BE49-F238E27FC236}">
                <a16:creationId xmlns:a16="http://schemas.microsoft.com/office/drawing/2014/main" id="{EB255309-4721-B54C-BD9E-2F1FB4ADED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2785" y="1578428"/>
            <a:ext cx="8323743" cy="47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9F1D-17FA-43C2-A84E-E1745DB1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Robotics in your degree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4444-DE14-4BEA-8CF3-A8BA8C95C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Year 3</a:t>
            </a:r>
          </a:p>
          <a:p>
            <a:pPr marL="0" indent="0">
              <a:buNone/>
            </a:pPr>
            <a:r>
              <a:rPr lang="en-GB" sz="2400" dirty="0"/>
              <a:t>Introduction to mobile robotics</a:t>
            </a:r>
          </a:p>
          <a:p>
            <a:pPr marL="0" indent="0">
              <a:buNone/>
            </a:pPr>
            <a:r>
              <a:rPr lang="en-GB" sz="2400" dirty="0"/>
              <a:t>System Design Project</a:t>
            </a:r>
          </a:p>
          <a:p>
            <a:pPr marL="0" indent="0">
              <a:buNone/>
            </a:pPr>
            <a:r>
              <a:rPr lang="en-GB" sz="2400" dirty="0"/>
              <a:t> – theme is assistive robotics</a:t>
            </a:r>
          </a:p>
          <a:p>
            <a:pPr marL="0" indent="0">
              <a:buNone/>
            </a:pPr>
            <a:r>
              <a:rPr lang="en-GB" b="1" dirty="0"/>
              <a:t>Year 4/5</a:t>
            </a:r>
          </a:p>
          <a:p>
            <a:pPr marL="0" indent="0">
              <a:buNone/>
            </a:pPr>
            <a:r>
              <a:rPr lang="en-GB" sz="2400" dirty="0"/>
              <a:t>Individual project – many robot research topics available</a:t>
            </a:r>
          </a:p>
          <a:p>
            <a:pPr marL="0" indent="0">
              <a:buNone/>
            </a:pPr>
            <a:r>
              <a:rPr lang="en-GB" sz="2400" dirty="0"/>
              <a:t>Advanced vision</a:t>
            </a:r>
          </a:p>
          <a:p>
            <a:pPr marL="0" indent="0">
              <a:buNone/>
            </a:pPr>
            <a:r>
              <a:rPr lang="en-GB" sz="2400" dirty="0"/>
              <a:t>Decision making in robots and autonomous agents</a:t>
            </a:r>
          </a:p>
          <a:p>
            <a:pPr marL="0" indent="0">
              <a:buNone/>
            </a:pPr>
            <a:r>
              <a:rPr lang="en-GB" sz="2400" dirty="0"/>
              <a:t>Robot learning and sensorimotor control</a:t>
            </a:r>
          </a:p>
          <a:p>
            <a:pPr marL="0" indent="0">
              <a:buNone/>
            </a:pPr>
            <a:r>
              <a:rPr lang="en-GB" sz="2400" dirty="0"/>
              <a:t>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Online Media 5" title="Brobot Promo Video">
            <a:hlinkClick r:id="" action="ppaction://media"/>
            <a:extLst>
              <a:ext uri="{FF2B5EF4-FFF2-40B4-BE49-F238E27FC236}">
                <a16:creationId xmlns:a16="http://schemas.microsoft.com/office/drawing/2014/main" id="{44EE91E3-F7C4-485C-B35C-9202CA5802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05554" y="1435481"/>
            <a:ext cx="3788289" cy="2130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C52977-07CC-44EF-B9A5-23B6EDFC4DBF}"/>
              </a:ext>
            </a:extLst>
          </p:cNvPr>
          <p:cNvSpPr txBox="1"/>
          <p:nvPr/>
        </p:nvSpPr>
        <p:spPr>
          <a:xfrm>
            <a:off x="5205554" y="3631962"/>
            <a:ext cx="378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https://youtu.be/NOlHltppxJ8</a:t>
            </a:r>
          </a:p>
        </p:txBody>
      </p:sp>
    </p:spTree>
    <p:extLst>
      <p:ext uri="{BB962C8B-B14F-4D97-AF65-F5344CB8AC3E}">
        <p14:creationId xmlns:p14="http://schemas.microsoft.com/office/powerpoint/2010/main" val="29292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2178</TotalTime>
  <Words>429</Words>
  <Application>Microsoft Office PowerPoint</Application>
  <PresentationFormat>On-screen Show (4:3)</PresentationFormat>
  <Paragraphs>94</Paragraphs>
  <Slides>14</Slides>
  <Notes>0</Notes>
  <HiddenSlides>1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Equation</vt:lpstr>
      <vt:lpstr>Robotics</vt:lpstr>
      <vt:lpstr>What is a robot?</vt:lpstr>
      <vt:lpstr>- Sensory components: Acquisition of information  - Actuator and effector: Realization of actions and  behaviour  - Information processing and control: Processing of sensory signals,  memory, planning and evaluation  - Accessory components: battery,  interface, communication modules etc.</vt:lpstr>
      <vt:lpstr>PowerPoint Presentation</vt:lpstr>
      <vt:lpstr>What is the challenge in robotics?</vt:lpstr>
      <vt:lpstr>Robotics at Edinburgh</vt:lpstr>
      <vt:lpstr>Auto Recover – Dr. Alex Li (PI of AiR Lab)</vt:lpstr>
      <vt:lpstr>Autonomous Driving – Dr. Chris Lu</vt:lpstr>
      <vt:lpstr>Robotics in your degree</vt:lpstr>
      <vt:lpstr>PowerPoint Presentation</vt:lpstr>
      <vt:lpstr>PowerPoint Presentation</vt:lpstr>
      <vt:lpstr>Maths: Probability</vt:lpstr>
      <vt:lpstr>PowerPoint Presentation</vt:lpstr>
      <vt:lpstr>The challenge remains open…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bwebb</dc:creator>
  <cp:lastModifiedBy>REID Kendal</cp:lastModifiedBy>
  <cp:revision>50</cp:revision>
  <dcterms:created xsi:type="dcterms:W3CDTF">2018-09-11T08:13:28Z</dcterms:created>
  <dcterms:modified xsi:type="dcterms:W3CDTF">2021-09-14T10:06:40Z</dcterms:modified>
</cp:coreProperties>
</file>