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257" r:id="rId2"/>
    <p:sldId id="269" r:id="rId3"/>
    <p:sldId id="258" r:id="rId4"/>
    <p:sldId id="259" r:id="rId5"/>
    <p:sldId id="265" r:id="rId6"/>
    <p:sldId id="270" r:id="rId7"/>
    <p:sldId id="266" r:id="rId8"/>
    <p:sldId id="267" r:id="rId9"/>
    <p:sldId id="260" r:id="rId10"/>
    <p:sldId id="268" r:id="rId11"/>
    <p:sldId id="307" r:id="rId12"/>
    <p:sldId id="308" r:id="rId13"/>
    <p:sldId id="271" r:id="rId14"/>
    <p:sldId id="272" r:id="rId15"/>
    <p:sldId id="273" r:id="rId16"/>
    <p:sldId id="306" r:id="rId17"/>
    <p:sldId id="313" r:id="rId18"/>
    <p:sldId id="314" r:id="rId19"/>
    <p:sldId id="280" r:id="rId20"/>
    <p:sldId id="298" r:id="rId21"/>
    <p:sldId id="299" r:id="rId22"/>
    <p:sldId id="300" r:id="rId23"/>
    <p:sldId id="301" r:id="rId24"/>
    <p:sldId id="302" r:id="rId25"/>
    <p:sldId id="304" r:id="rId26"/>
    <p:sldId id="303" r:id="rId27"/>
    <p:sldId id="305" r:id="rId28"/>
    <p:sldId id="281" r:id="rId29"/>
    <p:sldId id="275" r:id="rId30"/>
    <p:sldId id="276" r:id="rId31"/>
    <p:sldId id="277" r:id="rId32"/>
    <p:sldId id="285" r:id="rId33"/>
    <p:sldId id="283" r:id="rId34"/>
    <p:sldId id="284" r:id="rId35"/>
    <p:sldId id="278" r:id="rId36"/>
    <p:sldId id="287" r:id="rId37"/>
    <p:sldId id="315" r:id="rId38"/>
    <p:sldId id="317" r:id="rId39"/>
    <p:sldId id="318" r:id="rId40"/>
    <p:sldId id="319" r:id="rId41"/>
    <p:sldId id="320" r:id="rId42"/>
    <p:sldId id="321" r:id="rId43"/>
    <p:sldId id="282" r:id="rId44"/>
    <p:sldId id="288" r:id="rId45"/>
    <p:sldId id="290" r:id="rId46"/>
    <p:sldId id="286" r:id="rId47"/>
    <p:sldId id="297" r:id="rId48"/>
    <p:sldId id="309" r:id="rId49"/>
    <p:sldId id="310" r:id="rId50"/>
    <p:sldId id="311" r:id="rId51"/>
    <p:sldId id="312" r:id="rId52"/>
    <p:sldId id="295" r:id="rId53"/>
    <p:sldId id="296" r:id="rId54"/>
    <p:sldId id="28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590" autoAdjust="0"/>
  </p:normalViewPr>
  <p:slideViewPr>
    <p:cSldViewPr>
      <p:cViewPr varScale="1">
        <p:scale>
          <a:sx n="104" d="100"/>
          <a:sy n="104" d="100"/>
        </p:scale>
        <p:origin x="-552" y="-90"/>
      </p:cViewPr>
      <p:guideLst>
        <p:guide orient="horz" pos="2160"/>
        <p:guide pos="2880"/>
      </p:guideLst>
    </p:cSldViewPr>
  </p:slideViewPr>
  <p:outlineViewPr>
    <p:cViewPr>
      <p:scale>
        <a:sx n="33" d="100"/>
        <a:sy n="33" d="100"/>
      </p:scale>
      <p:origin x="0" y="85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135B77-2377-4C9A-AA28-CF96EFCD5EBF}" type="datetimeFigureOut">
              <a:rPr lang="en-US" smtClean="0"/>
              <a:t>4/16/2013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66BFB-6915-4540-A864-498888FB4C39}" type="slidenum">
              <a:rPr lang="en-US" smtClean="0"/>
              <a:t>‹#›</a:t>
            </a:fld>
            <a:endParaRPr lang="en-US"/>
          </a:p>
        </p:txBody>
      </p:sp>
    </p:spTree>
    <p:extLst>
      <p:ext uri="{BB962C8B-B14F-4D97-AF65-F5344CB8AC3E}">
        <p14:creationId xmlns:p14="http://schemas.microsoft.com/office/powerpoint/2010/main" val="713917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r>
              <a:rPr lang="en-GB" smtClean="0"/>
              <a:t>One area where some students (probably unintentionally) plagiarise is in the background or review section of their thesis.</a:t>
            </a:r>
          </a:p>
          <a:p>
            <a:endParaRPr lang="en-GB" smtClean="0"/>
          </a:p>
          <a:p>
            <a:r>
              <a:rPr lang="en-GB" smtClean="0"/>
              <a:t>This will, by definition, be largely based upon the work of other researchers, taken from academic papers, phd theses or other sources.  Particularly if copying and pasting text (e.g. from the web) there is a danger of plagiarism through a failure to re-write, paraphrase or properly quote and attribute text written by other researchers.  There is also sometimes a misunderstanding of what plagiarism is in these situations and what is acceptable.</a:t>
            </a:r>
          </a:p>
          <a:p>
            <a:endParaRPr lang="en-GB" smtClean="0"/>
          </a:p>
          <a:p>
            <a:r>
              <a:rPr lang="en-GB" smtClean="0"/>
              <a:t>The next two slides will take a piece of text (original on this slide) and illustrate 4 ways in which students might be include it in the background section of their thesis – two are examples of plagiarism and two are not.  </a:t>
            </a:r>
          </a:p>
          <a:p>
            <a:endParaRPr lang="en-GB" smtClean="0"/>
          </a:p>
          <a:p>
            <a:r>
              <a:rPr lang="en-GB" smtClean="0"/>
              <a:t>The original text is taken from the Roberts report.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r>
              <a:rPr lang="en-GB" smtClean="0"/>
              <a:t>The first two examples are examples of plagiarism.  In both cases the original source has not been cited.  Word for word quotes have also been used without quotation and attribution.</a:t>
            </a:r>
          </a:p>
          <a:p>
            <a:r>
              <a:rPr lang="en-GB" b="1" smtClean="0"/>
              <a:t>Please also stress that just adding the reference after the copied material in examples 1 and 2 would not be sufficient.  It would still be plagiarism.</a:t>
            </a:r>
          </a:p>
          <a:p>
            <a:r>
              <a:rPr lang="en-GB" smtClean="0"/>
              <a:t>The Science &amp; Engineering plagiarism officer says “Most of the cases I've seen have referenced the copied material, but not put it in quotation marks (so not indicated that it is not in their own words).  As it is referenced, there was probably no "intention to deceive", but it still counts as plagiarism.”</a:t>
            </a:r>
          </a:p>
          <a:p>
            <a:endParaRPr lang="en-GB" smtClean="0"/>
          </a:p>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r>
              <a:rPr lang="en-GB" smtClean="0"/>
              <a:t>The second two examples are </a:t>
            </a:r>
            <a:r>
              <a:rPr lang="en-GB" b="1" smtClean="0"/>
              <a:t>not</a:t>
            </a:r>
            <a:r>
              <a:rPr lang="en-GB" smtClean="0"/>
              <a:t> plagiarism.  </a:t>
            </a:r>
          </a:p>
          <a:p>
            <a:endParaRPr lang="en-GB" smtClean="0"/>
          </a:p>
          <a:p>
            <a:r>
              <a:rPr lang="en-GB" smtClean="0"/>
              <a:t>In the first of these examples the quoted text has been included in quotation marks and cited.  </a:t>
            </a:r>
          </a:p>
          <a:p>
            <a:endParaRPr lang="en-GB" smtClean="0"/>
          </a:p>
          <a:p>
            <a:r>
              <a:rPr lang="en-GB" smtClean="0"/>
              <a:t>In the second of these examples the text has bee re-written or paraphrased in the author’s own words.  The author has also provided a citation for the source of the original material.</a:t>
            </a:r>
          </a:p>
          <a:p>
            <a:endParaRPr lang="en-GB" smtClean="0"/>
          </a:p>
          <a:p>
            <a:r>
              <a:rPr lang="en-GB" smtClean="0"/>
              <a:t>Whilst, particularly for students with English as their second language it might be tempting to use lots of direct quotations for fear of mis-representing someone else's work or because it is hard to imagine being able to phrase it as well as the original it is usually good advice to minimise the number of direct quotations used.  As long as all original sources are accurately referenced it is generally better to paraphrase or write from scratch – in part to demonstrate that the student has really understood the source material.</a:t>
            </a:r>
          </a:p>
          <a:p>
            <a:endParaRPr lang="en-GB" smtClean="0"/>
          </a:p>
          <a:p>
            <a:r>
              <a:rPr lang="en-GB" smtClean="0"/>
              <a:t>It may be worth using shock tactics to impress upon students the importance of being careful with the use of copy and paste and not slipping into sloppy practice.  After all, if examiners find any unattributed  material this could (at best) lead to a delay of 2-3 months while it is investigated with all the uncertainty and embarrassment that brings.  At worst the PhD could be failed with no resubmission allowed – 3 to 4 years work wasted.  The safest way is not to use cut &amp; paste at all but to write everything from scratch.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r>
              <a:rPr lang="en-GB" smtClean="0"/>
              <a:t>Two areas where examiners have expressed concern are the growing trend to cite web pages and inserting figures directly from electronically published material.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A8E91-F48B-4831-BD6E-3349E47D0AEE}" type="datetime1">
              <a:rPr lang="en-US" smtClean="0"/>
              <a:t>4/16/2013</a:t>
            </a:fld>
            <a:endParaRPr lang="en-US"/>
          </a:p>
        </p:txBody>
      </p:sp>
      <p:sp>
        <p:nvSpPr>
          <p:cNvPr id="5" name="Footer Placeholder 4"/>
          <p:cNvSpPr>
            <a:spLocks noGrp="1"/>
          </p:cNvSpPr>
          <p:nvPr>
            <p:ph type="ftr" sz="quarter" idx="11"/>
          </p:nvPr>
        </p:nvSpPr>
        <p:spPr/>
        <p:txBody>
          <a:bodyPr/>
          <a:lstStyle/>
          <a:p>
            <a:r>
              <a:rPr lang="en-US" smtClean="0"/>
              <a:t>THESIS WORKSHOP</a:t>
            </a:r>
            <a:endParaRPr lang="en-US"/>
          </a:p>
        </p:txBody>
      </p:sp>
      <p:sp>
        <p:nvSpPr>
          <p:cNvPr id="6" name="Slide Number Placeholder 5"/>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277185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1293A-0E73-4862-8A7A-816646733458}" type="datetime1">
              <a:rPr lang="en-US" smtClean="0"/>
              <a:t>4/16/2013</a:t>
            </a:fld>
            <a:endParaRPr lang="en-US"/>
          </a:p>
        </p:txBody>
      </p:sp>
      <p:sp>
        <p:nvSpPr>
          <p:cNvPr id="5" name="Footer Placeholder 4"/>
          <p:cNvSpPr>
            <a:spLocks noGrp="1"/>
          </p:cNvSpPr>
          <p:nvPr>
            <p:ph type="ftr" sz="quarter" idx="11"/>
          </p:nvPr>
        </p:nvSpPr>
        <p:spPr/>
        <p:txBody>
          <a:bodyPr/>
          <a:lstStyle/>
          <a:p>
            <a:r>
              <a:rPr lang="en-US" smtClean="0"/>
              <a:t>THESIS WORKSHOP</a:t>
            </a:r>
            <a:endParaRPr lang="en-US"/>
          </a:p>
        </p:txBody>
      </p:sp>
      <p:sp>
        <p:nvSpPr>
          <p:cNvPr id="6" name="Slide Number Placeholder 5"/>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259732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9EE081-79A2-4BE2-B09F-552AD6536D7B}" type="datetime1">
              <a:rPr lang="en-US" smtClean="0"/>
              <a:t>4/16/2013</a:t>
            </a:fld>
            <a:endParaRPr lang="en-US"/>
          </a:p>
        </p:txBody>
      </p:sp>
      <p:sp>
        <p:nvSpPr>
          <p:cNvPr id="5" name="Footer Placeholder 4"/>
          <p:cNvSpPr>
            <a:spLocks noGrp="1"/>
          </p:cNvSpPr>
          <p:nvPr>
            <p:ph type="ftr" sz="quarter" idx="11"/>
          </p:nvPr>
        </p:nvSpPr>
        <p:spPr/>
        <p:txBody>
          <a:bodyPr/>
          <a:lstStyle/>
          <a:p>
            <a:r>
              <a:rPr lang="en-US" smtClean="0"/>
              <a:t>THESIS WORKSHOP</a:t>
            </a:r>
            <a:endParaRPr lang="en-US"/>
          </a:p>
        </p:txBody>
      </p:sp>
      <p:sp>
        <p:nvSpPr>
          <p:cNvPr id="6" name="Slide Number Placeholder 5"/>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180849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7806D-0396-4B69-B47E-F8C3EF548D53}" type="datetime1">
              <a:rPr lang="en-US" smtClean="0"/>
              <a:t>4/16/2013</a:t>
            </a:fld>
            <a:endParaRPr lang="en-US"/>
          </a:p>
        </p:txBody>
      </p:sp>
      <p:sp>
        <p:nvSpPr>
          <p:cNvPr id="5" name="Footer Placeholder 4"/>
          <p:cNvSpPr>
            <a:spLocks noGrp="1"/>
          </p:cNvSpPr>
          <p:nvPr>
            <p:ph type="ftr" sz="quarter" idx="11"/>
          </p:nvPr>
        </p:nvSpPr>
        <p:spPr/>
        <p:txBody>
          <a:bodyPr/>
          <a:lstStyle/>
          <a:p>
            <a:r>
              <a:rPr lang="en-US" smtClean="0"/>
              <a:t>THESIS WORKSHOP</a:t>
            </a:r>
            <a:endParaRPr lang="en-US"/>
          </a:p>
        </p:txBody>
      </p:sp>
      <p:sp>
        <p:nvSpPr>
          <p:cNvPr id="6" name="Slide Number Placeholder 5"/>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215555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61476-E09E-4528-8FDD-D61B6628E682}" type="datetime1">
              <a:rPr lang="en-US" smtClean="0"/>
              <a:t>4/16/2013</a:t>
            </a:fld>
            <a:endParaRPr lang="en-US"/>
          </a:p>
        </p:txBody>
      </p:sp>
      <p:sp>
        <p:nvSpPr>
          <p:cNvPr id="5" name="Footer Placeholder 4"/>
          <p:cNvSpPr>
            <a:spLocks noGrp="1"/>
          </p:cNvSpPr>
          <p:nvPr>
            <p:ph type="ftr" sz="quarter" idx="11"/>
          </p:nvPr>
        </p:nvSpPr>
        <p:spPr/>
        <p:txBody>
          <a:bodyPr/>
          <a:lstStyle/>
          <a:p>
            <a:r>
              <a:rPr lang="en-US" smtClean="0"/>
              <a:t>THESIS WORKSHOP</a:t>
            </a:r>
            <a:endParaRPr lang="en-US"/>
          </a:p>
        </p:txBody>
      </p:sp>
      <p:sp>
        <p:nvSpPr>
          <p:cNvPr id="6" name="Slide Number Placeholder 5"/>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2237388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AC4536-C0D0-42FB-981D-6D3715F5EB4C}" type="datetime1">
              <a:rPr lang="en-US" smtClean="0"/>
              <a:t>4/16/2013</a:t>
            </a:fld>
            <a:endParaRPr lang="en-US"/>
          </a:p>
        </p:txBody>
      </p:sp>
      <p:sp>
        <p:nvSpPr>
          <p:cNvPr id="6" name="Footer Placeholder 5"/>
          <p:cNvSpPr>
            <a:spLocks noGrp="1"/>
          </p:cNvSpPr>
          <p:nvPr>
            <p:ph type="ftr" sz="quarter" idx="11"/>
          </p:nvPr>
        </p:nvSpPr>
        <p:spPr/>
        <p:txBody>
          <a:bodyPr/>
          <a:lstStyle/>
          <a:p>
            <a:r>
              <a:rPr lang="en-US" smtClean="0"/>
              <a:t>THESIS WORKSHOP</a:t>
            </a:r>
            <a:endParaRPr lang="en-US"/>
          </a:p>
        </p:txBody>
      </p:sp>
      <p:sp>
        <p:nvSpPr>
          <p:cNvPr id="7" name="Slide Number Placeholder 6"/>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177076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7C2FE9-CE2B-42AD-B5FA-A8C2E8647102}" type="datetime1">
              <a:rPr lang="en-US" smtClean="0"/>
              <a:t>4/16/2013</a:t>
            </a:fld>
            <a:endParaRPr lang="en-US"/>
          </a:p>
        </p:txBody>
      </p:sp>
      <p:sp>
        <p:nvSpPr>
          <p:cNvPr id="8" name="Footer Placeholder 7"/>
          <p:cNvSpPr>
            <a:spLocks noGrp="1"/>
          </p:cNvSpPr>
          <p:nvPr>
            <p:ph type="ftr" sz="quarter" idx="11"/>
          </p:nvPr>
        </p:nvSpPr>
        <p:spPr/>
        <p:txBody>
          <a:bodyPr/>
          <a:lstStyle/>
          <a:p>
            <a:r>
              <a:rPr lang="en-US" smtClean="0"/>
              <a:t>THESIS WORKSHOP</a:t>
            </a:r>
            <a:endParaRPr lang="en-US"/>
          </a:p>
        </p:txBody>
      </p:sp>
      <p:sp>
        <p:nvSpPr>
          <p:cNvPr id="9" name="Slide Number Placeholder 8"/>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4144505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4CF94C-6B84-448D-9DBE-4BA7651F964D}" type="datetime1">
              <a:rPr lang="en-US" smtClean="0"/>
              <a:t>4/16/2013</a:t>
            </a:fld>
            <a:endParaRPr lang="en-US"/>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309073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074AB-58AE-45A1-88B8-1E1548E8D4FF}" type="datetime1">
              <a:rPr lang="en-US" smtClean="0"/>
              <a:t>4/16/2013</a:t>
            </a:fld>
            <a:endParaRPr lang="en-US"/>
          </a:p>
        </p:txBody>
      </p:sp>
      <p:sp>
        <p:nvSpPr>
          <p:cNvPr id="3" name="Footer Placeholder 2"/>
          <p:cNvSpPr>
            <a:spLocks noGrp="1"/>
          </p:cNvSpPr>
          <p:nvPr>
            <p:ph type="ftr" sz="quarter" idx="11"/>
          </p:nvPr>
        </p:nvSpPr>
        <p:spPr/>
        <p:txBody>
          <a:bodyPr/>
          <a:lstStyle/>
          <a:p>
            <a:r>
              <a:rPr lang="en-US" smtClean="0"/>
              <a:t>THESIS WORKSHOP</a:t>
            </a:r>
            <a:endParaRPr lang="en-US"/>
          </a:p>
        </p:txBody>
      </p:sp>
      <p:sp>
        <p:nvSpPr>
          <p:cNvPr id="4" name="Slide Number Placeholder 3"/>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924658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BDD04-3AAC-4C04-80D1-79CCB1C11628}" type="datetime1">
              <a:rPr lang="en-US" smtClean="0"/>
              <a:t>4/16/2013</a:t>
            </a:fld>
            <a:endParaRPr lang="en-US"/>
          </a:p>
        </p:txBody>
      </p:sp>
      <p:sp>
        <p:nvSpPr>
          <p:cNvPr id="6" name="Footer Placeholder 5"/>
          <p:cNvSpPr>
            <a:spLocks noGrp="1"/>
          </p:cNvSpPr>
          <p:nvPr>
            <p:ph type="ftr" sz="quarter" idx="11"/>
          </p:nvPr>
        </p:nvSpPr>
        <p:spPr/>
        <p:txBody>
          <a:bodyPr/>
          <a:lstStyle/>
          <a:p>
            <a:r>
              <a:rPr lang="en-US" smtClean="0"/>
              <a:t>THESIS WORKSHOP</a:t>
            </a:r>
            <a:endParaRPr lang="en-US"/>
          </a:p>
        </p:txBody>
      </p:sp>
      <p:sp>
        <p:nvSpPr>
          <p:cNvPr id="7" name="Slide Number Placeholder 6"/>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344614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08BDB-B249-4C28-A309-05DAC4DC6F49}" type="datetime1">
              <a:rPr lang="en-US" smtClean="0"/>
              <a:t>4/16/2013</a:t>
            </a:fld>
            <a:endParaRPr lang="en-US"/>
          </a:p>
        </p:txBody>
      </p:sp>
      <p:sp>
        <p:nvSpPr>
          <p:cNvPr id="6" name="Footer Placeholder 5"/>
          <p:cNvSpPr>
            <a:spLocks noGrp="1"/>
          </p:cNvSpPr>
          <p:nvPr>
            <p:ph type="ftr" sz="quarter" idx="11"/>
          </p:nvPr>
        </p:nvSpPr>
        <p:spPr/>
        <p:txBody>
          <a:bodyPr/>
          <a:lstStyle/>
          <a:p>
            <a:r>
              <a:rPr lang="en-US" smtClean="0"/>
              <a:t>THESIS WORKSHOP</a:t>
            </a:r>
            <a:endParaRPr lang="en-US"/>
          </a:p>
        </p:txBody>
      </p:sp>
      <p:sp>
        <p:nvSpPr>
          <p:cNvPr id="7" name="Slide Number Placeholder 6"/>
          <p:cNvSpPr>
            <a:spLocks noGrp="1"/>
          </p:cNvSpPr>
          <p:nvPr>
            <p:ph type="sldNum" sz="quarter" idx="12"/>
          </p:nvPr>
        </p:nvSpPr>
        <p:spPr/>
        <p:txBody>
          <a:bodyPr/>
          <a:lstStyle/>
          <a:p>
            <a:fld id="{A3EE0A16-91FF-4F0C-99F1-B9DCE801DAE1}" type="slidenum">
              <a:rPr lang="en-US" smtClean="0"/>
              <a:t>‹#›</a:t>
            </a:fld>
            <a:endParaRPr lang="en-US"/>
          </a:p>
        </p:txBody>
      </p:sp>
    </p:spTree>
    <p:extLst>
      <p:ext uri="{BB962C8B-B14F-4D97-AF65-F5344CB8AC3E}">
        <p14:creationId xmlns:p14="http://schemas.microsoft.com/office/powerpoint/2010/main" val="162131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55D44-9D94-429E-B5B4-CA4D9570845D}" type="datetime1">
              <a:rPr lang="en-US" smtClean="0"/>
              <a:t>4/16/2013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THESIS WORKSHOP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E0A16-91FF-4F0C-99F1-B9DCE801DAE1}" type="slidenum">
              <a:rPr lang="en-US" smtClean="0"/>
              <a:t>‹#›</a:t>
            </a:fld>
            <a:endParaRPr lang="en-US"/>
          </a:p>
        </p:txBody>
      </p:sp>
    </p:spTree>
    <p:extLst>
      <p:ext uri="{BB962C8B-B14F-4D97-AF65-F5344CB8AC3E}">
        <p14:creationId xmlns:p14="http://schemas.microsoft.com/office/powerpoint/2010/main" val="1481598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homepages.inf.ed.ac.uk/imurray2/teaching/writing/" TargetMode="External"/><Relationship Id="rId2" Type="http://schemas.openxmlformats.org/officeDocument/2006/relationships/hyperlink" Target="http://homepages.inf.ed.ac.uk/sgwater/resources.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09600" y="487363"/>
            <a:ext cx="7772400" cy="1143000"/>
          </a:xfrm>
        </p:spPr>
        <p:txBody>
          <a:bodyPr/>
          <a:lstStyle/>
          <a:p>
            <a:r>
              <a:rPr lang="en-GB" smtClean="0"/>
              <a:t>THESIS WORKSHOP</a:t>
            </a:r>
          </a:p>
        </p:txBody>
      </p:sp>
      <p:sp>
        <p:nvSpPr>
          <p:cNvPr id="2052" name="Rectangle 3"/>
          <p:cNvSpPr>
            <a:spLocks noGrp="1" noChangeArrowheads="1"/>
          </p:cNvSpPr>
          <p:nvPr>
            <p:ph type="subTitle" idx="1"/>
          </p:nvPr>
        </p:nvSpPr>
        <p:spPr>
          <a:xfrm>
            <a:off x="838200" y="1858963"/>
            <a:ext cx="7620000" cy="3657600"/>
          </a:xfrm>
        </p:spPr>
        <p:txBody>
          <a:bodyPr>
            <a:normAutofit fontScale="92500" lnSpcReduction="10000"/>
          </a:bodyPr>
          <a:lstStyle/>
          <a:p>
            <a:r>
              <a:rPr lang="en-GB" dirty="0" smtClean="0">
                <a:solidFill>
                  <a:schemeClr val="tx1"/>
                </a:solidFill>
              </a:rPr>
              <a:t>Dr Sharon Goldwater</a:t>
            </a:r>
          </a:p>
          <a:p>
            <a:r>
              <a:rPr lang="en-GB" sz="2800" i="1" dirty="0" smtClean="0">
                <a:solidFill>
                  <a:schemeClr val="tx1"/>
                </a:solidFill>
              </a:rPr>
              <a:t>(School of Informatics,  </a:t>
            </a:r>
          </a:p>
          <a:p>
            <a:r>
              <a:rPr lang="en-GB" sz="2800" i="1" dirty="0" smtClean="0">
                <a:solidFill>
                  <a:schemeClr val="tx1"/>
                </a:solidFill>
              </a:rPr>
              <a:t>University of Edinburgh)</a:t>
            </a:r>
            <a:endParaRPr lang="en-GB" dirty="0" smtClean="0">
              <a:solidFill>
                <a:schemeClr val="tx1"/>
              </a:solidFill>
            </a:endParaRPr>
          </a:p>
          <a:p>
            <a:endParaRPr lang="en-GB" dirty="0" smtClean="0">
              <a:solidFill>
                <a:schemeClr val="tx1"/>
              </a:solidFill>
            </a:endParaRPr>
          </a:p>
          <a:p>
            <a:r>
              <a:rPr lang="en-GB" dirty="0" err="1" smtClean="0">
                <a:solidFill>
                  <a:schemeClr val="tx1"/>
                </a:solidFill>
              </a:rPr>
              <a:t>Murdo</a:t>
            </a:r>
            <a:r>
              <a:rPr lang="en-GB" dirty="0" smtClean="0">
                <a:solidFill>
                  <a:schemeClr val="tx1"/>
                </a:solidFill>
              </a:rPr>
              <a:t> </a:t>
            </a:r>
            <a:r>
              <a:rPr lang="en-GB" dirty="0" err="1" smtClean="0">
                <a:solidFill>
                  <a:schemeClr val="tx1"/>
                </a:solidFill>
              </a:rPr>
              <a:t>Gillanders</a:t>
            </a:r>
            <a:r>
              <a:rPr lang="en-GB" dirty="0" smtClean="0">
                <a:solidFill>
                  <a:schemeClr val="tx1"/>
                </a:solidFill>
              </a:rPr>
              <a:t> </a:t>
            </a:r>
          </a:p>
          <a:p>
            <a:r>
              <a:rPr lang="en-GB" sz="2800" i="1" dirty="0" smtClean="0">
                <a:solidFill>
                  <a:schemeClr val="tx1"/>
                </a:solidFill>
              </a:rPr>
              <a:t>(Postgraduate Office, </a:t>
            </a:r>
            <a:br>
              <a:rPr lang="en-GB" sz="2800" i="1" dirty="0" smtClean="0">
                <a:solidFill>
                  <a:schemeClr val="tx1"/>
                </a:solidFill>
              </a:rPr>
            </a:br>
            <a:r>
              <a:rPr lang="en-GB" sz="2800" i="1" dirty="0" smtClean="0">
                <a:solidFill>
                  <a:schemeClr val="tx1"/>
                </a:solidFill>
              </a:rPr>
              <a:t>College of Science &amp; Engineering, </a:t>
            </a:r>
            <a:br>
              <a:rPr lang="en-GB" sz="2800" i="1" dirty="0" smtClean="0">
                <a:solidFill>
                  <a:schemeClr val="tx1"/>
                </a:solidFill>
              </a:rPr>
            </a:br>
            <a:r>
              <a:rPr lang="en-GB" sz="2800" i="1" dirty="0" smtClean="0">
                <a:solidFill>
                  <a:schemeClr val="tx1"/>
                </a:solidFill>
              </a:rPr>
              <a:t>University of Edinburgh)</a:t>
            </a:r>
            <a:endParaRPr lang="en-GB" dirty="0" smtClean="0">
              <a:solidFill>
                <a:schemeClr val="tx1"/>
              </a:solidFill>
            </a:endParaRPr>
          </a:p>
        </p:txBody>
      </p:sp>
      <p:sp>
        <p:nvSpPr>
          <p:cNvPr id="2" name="TextBox 1"/>
          <p:cNvSpPr txBox="1"/>
          <p:nvPr/>
        </p:nvSpPr>
        <p:spPr>
          <a:xfrm>
            <a:off x="5508625" y="6443663"/>
            <a:ext cx="3671888" cy="369332"/>
          </a:xfrm>
          <a:prstGeom prst="rect">
            <a:avLst/>
          </a:prstGeom>
          <a:noFill/>
        </p:spPr>
        <p:txBody>
          <a:bodyPr>
            <a:spAutoFit/>
          </a:bodyPr>
          <a:lstStyle/>
          <a:p>
            <a:pPr>
              <a:defRPr/>
            </a:pPr>
            <a:r>
              <a:rPr lang="en-US" sz="1800" dirty="0" smtClean="0">
                <a:latin typeface="+mn-lt"/>
              </a:rPr>
              <a:t>Slides adapted from Jon </a:t>
            </a:r>
            <a:r>
              <a:rPr lang="en-US" sz="1800" dirty="0" err="1">
                <a:latin typeface="+mn-lt"/>
              </a:rPr>
              <a:t>Oberlander</a:t>
            </a:r>
            <a:endParaRPr lang="en-US" sz="1800" dirty="0">
              <a:latin typeface="+mn-lt"/>
            </a:endParaRPr>
          </a:p>
        </p:txBody>
      </p:sp>
    </p:spTree>
    <p:extLst>
      <p:ext uri="{BB962C8B-B14F-4D97-AF65-F5344CB8AC3E}">
        <p14:creationId xmlns:p14="http://schemas.microsoft.com/office/powerpoint/2010/main" val="2710396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Unified body of work</a:t>
            </a:r>
            <a:endParaRPr lang="en-US" dirty="0"/>
          </a:p>
        </p:txBody>
      </p:sp>
      <p:sp>
        <p:nvSpPr>
          <p:cNvPr id="3" name="Content Placeholder 2"/>
          <p:cNvSpPr>
            <a:spLocks noGrp="1"/>
          </p:cNvSpPr>
          <p:nvPr>
            <p:ph idx="1"/>
          </p:nvPr>
        </p:nvSpPr>
        <p:spPr/>
        <p:txBody>
          <a:bodyPr/>
          <a:lstStyle/>
          <a:p>
            <a:r>
              <a:rPr lang="en-GB" dirty="0" smtClean="0"/>
              <a:t>Different styles of thesis:</a:t>
            </a:r>
          </a:p>
          <a:p>
            <a:pPr lvl="1"/>
            <a:r>
              <a:rPr lang="en-GB" dirty="0" smtClean="0"/>
              <a:t>Unifying task</a:t>
            </a:r>
          </a:p>
          <a:p>
            <a:pPr lvl="1"/>
            <a:r>
              <a:rPr lang="en-GB" dirty="0" smtClean="0"/>
              <a:t>Unifying theory</a:t>
            </a:r>
          </a:p>
          <a:p>
            <a:pPr lvl="1"/>
            <a:r>
              <a:rPr lang="en-GB" dirty="0" smtClean="0"/>
              <a:t>Unifying method</a:t>
            </a:r>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10</a:t>
            </a:fld>
            <a:endParaRPr lang="en-US"/>
          </a:p>
        </p:txBody>
      </p:sp>
    </p:spTree>
    <p:extLst>
      <p:ext uri="{BB962C8B-B14F-4D97-AF65-F5344CB8AC3E}">
        <p14:creationId xmlns:p14="http://schemas.microsoft.com/office/powerpoint/2010/main" val="435246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t>
            </a:r>
            <a:r>
              <a:rPr lang="en-GB" dirty="0" smtClean="0"/>
              <a:t>examiners </a:t>
            </a:r>
            <a:r>
              <a:rPr lang="en-GB" dirty="0"/>
              <a:t>like to see</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Quality of work:</a:t>
            </a:r>
          </a:p>
          <a:p>
            <a:pPr lvl="1"/>
            <a:r>
              <a:rPr lang="en-GB" dirty="0" smtClean="0"/>
              <a:t>Focus on interesting/important problem.</a:t>
            </a:r>
            <a:endParaRPr lang="en-GB" dirty="0"/>
          </a:p>
          <a:p>
            <a:pPr lvl="1"/>
            <a:r>
              <a:rPr lang="en-GB" dirty="0" err="1" smtClean="0"/>
              <a:t>Groundbreaking</a:t>
            </a:r>
            <a:r>
              <a:rPr lang="en-GB" dirty="0" smtClean="0"/>
              <a:t> theories/methods/results.</a:t>
            </a:r>
            <a:endParaRPr lang="en-GB" dirty="0"/>
          </a:p>
          <a:p>
            <a:pPr lvl="1"/>
            <a:r>
              <a:rPr lang="en-GB" dirty="0" smtClean="0"/>
              <a:t>Publishable </a:t>
            </a:r>
            <a:r>
              <a:rPr lang="en-GB" dirty="0"/>
              <a:t>in high-quality </a:t>
            </a:r>
            <a:r>
              <a:rPr lang="en-GB" dirty="0" smtClean="0"/>
              <a:t>journals.</a:t>
            </a:r>
            <a:endParaRPr lang="en-GB" dirty="0"/>
          </a:p>
          <a:p>
            <a:pPr lvl="1"/>
            <a:r>
              <a:rPr lang="en-GB" dirty="0"/>
              <a:t>Clear openings for future work</a:t>
            </a:r>
            <a:r>
              <a:rPr lang="en-GB" dirty="0" smtClean="0"/>
              <a:t>.</a:t>
            </a:r>
          </a:p>
          <a:p>
            <a:pPr lvl="1"/>
            <a:r>
              <a:rPr lang="en-GB" dirty="0" smtClean="0"/>
              <a:t>Well-reasoned, well-designed, reproducible </a:t>
            </a:r>
            <a:r>
              <a:rPr lang="en-GB" dirty="0"/>
              <a:t>experiments; preferably hypothesis-driven</a:t>
            </a:r>
            <a:r>
              <a:rPr lang="en-GB" dirty="0" smtClean="0"/>
              <a:t>.</a:t>
            </a:r>
          </a:p>
          <a:p>
            <a:r>
              <a:rPr lang="en-GB" dirty="0" smtClean="0"/>
              <a:t>Quality of thesis:</a:t>
            </a:r>
            <a:endParaRPr lang="en-GB" dirty="0"/>
          </a:p>
          <a:p>
            <a:pPr lvl="1"/>
            <a:r>
              <a:rPr lang="en-GB" dirty="0" smtClean="0"/>
              <a:t>Logical </a:t>
            </a:r>
            <a:r>
              <a:rPr lang="en-GB" dirty="0"/>
              <a:t>presentation of </a:t>
            </a:r>
            <a:r>
              <a:rPr lang="en-GB" dirty="0" smtClean="0"/>
              <a:t>data </a:t>
            </a:r>
            <a:r>
              <a:rPr lang="en-GB" dirty="0"/>
              <a:t>and </a:t>
            </a:r>
            <a:r>
              <a:rPr lang="en-GB" dirty="0" smtClean="0"/>
              <a:t>arguments.</a:t>
            </a:r>
            <a:endParaRPr lang="en-GB" dirty="0"/>
          </a:p>
          <a:p>
            <a:pPr lvl="1"/>
            <a:r>
              <a:rPr lang="en-GB" dirty="0" smtClean="0"/>
              <a:t>Clear, easy-to-interpret figures </a:t>
            </a:r>
            <a:r>
              <a:rPr lang="en-GB" dirty="0"/>
              <a:t>and graphs; </a:t>
            </a:r>
            <a:r>
              <a:rPr lang="en-GB" dirty="0" smtClean="0"/>
              <a:t>good English.</a:t>
            </a:r>
          </a:p>
          <a:p>
            <a:pPr lvl="1"/>
            <a:r>
              <a:rPr lang="en-GB" dirty="0" smtClean="0"/>
              <a:t>Short!  (No extra words)</a:t>
            </a:r>
            <a:endParaRPr lang="en-GB" dirty="0"/>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11</a:t>
            </a:fld>
            <a:endParaRPr lang="en-US"/>
          </a:p>
        </p:txBody>
      </p:sp>
    </p:spTree>
    <p:extLst>
      <p:ext uri="{BB962C8B-B14F-4D97-AF65-F5344CB8AC3E}">
        <p14:creationId xmlns:p14="http://schemas.microsoft.com/office/powerpoint/2010/main" val="105796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examiners don’t like to see</a:t>
            </a:r>
            <a:endParaRPr lang="en-US" dirty="0"/>
          </a:p>
        </p:txBody>
      </p:sp>
      <p:sp>
        <p:nvSpPr>
          <p:cNvPr id="3" name="Content Placeholder 2"/>
          <p:cNvSpPr>
            <a:spLocks noGrp="1"/>
          </p:cNvSpPr>
          <p:nvPr>
            <p:ph idx="1"/>
          </p:nvPr>
        </p:nvSpPr>
        <p:spPr/>
        <p:txBody>
          <a:bodyPr>
            <a:normAutofit fontScale="92500" lnSpcReduction="20000"/>
          </a:bodyPr>
          <a:lstStyle/>
          <a:p>
            <a:r>
              <a:rPr lang="en-GB" dirty="0"/>
              <a:t>Uninteresting or unimportant problem, or interest and importance not properly </a:t>
            </a:r>
            <a:r>
              <a:rPr lang="en-GB" dirty="0" smtClean="0"/>
              <a:t>introduced.</a:t>
            </a:r>
            <a:endParaRPr lang="en-GB" dirty="0"/>
          </a:p>
          <a:p>
            <a:r>
              <a:rPr lang="en-GB" dirty="0"/>
              <a:t>Poor </a:t>
            </a:r>
            <a:r>
              <a:rPr lang="en-GB" dirty="0" smtClean="0"/>
              <a:t>reasoning, </a:t>
            </a:r>
            <a:r>
              <a:rPr lang="en-GB" dirty="0"/>
              <a:t>badly-designed experiments with missing </a:t>
            </a:r>
            <a:r>
              <a:rPr lang="en-GB" dirty="0" smtClean="0"/>
              <a:t>controls, insufficient analysis.</a:t>
            </a:r>
            <a:endParaRPr lang="en-GB" dirty="0"/>
          </a:p>
          <a:p>
            <a:r>
              <a:rPr lang="en-GB" dirty="0"/>
              <a:t>Work that only repeats or confirms well-established findings made by </a:t>
            </a:r>
            <a:r>
              <a:rPr lang="en-GB" dirty="0" smtClean="0"/>
              <a:t>others.</a:t>
            </a:r>
            <a:endParaRPr lang="en-GB" dirty="0"/>
          </a:p>
          <a:p>
            <a:r>
              <a:rPr lang="en-GB" dirty="0" smtClean="0"/>
              <a:t>Sloppy </a:t>
            </a:r>
            <a:r>
              <a:rPr lang="en-GB" dirty="0"/>
              <a:t>presentation of graphs and </a:t>
            </a:r>
            <a:r>
              <a:rPr lang="en-GB" dirty="0" smtClean="0"/>
              <a:t>illustrations.</a:t>
            </a:r>
            <a:endParaRPr lang="en-GB" dirty="0"/>
          </a:p>
          <a:p>
            <a:r>
              <a:rPr lang="en-GB" dirty="0"/>
              <a:t>References missing or incorrectly </a:t>
            </a:r>
            <a:r>
              <a:rPr lang="en-GB" dirty="0" smtClean="0"/>
              <a:t>cited.</a:t>
            </a:r>
            <a:endParaRPr lang="en-GB" dirty="0"/>
          </a:p>
          <a:p>
            <a:r>
              <a:rPr lang="en-GB" dirty="0"/>
              <a:t>Grammatical and typing </a:t>
            </a:r>
            <a:r>
              <a:rPr lang="en-GB" dirty="0" smtClean="0"/>
              <a:t>errors, convoluted sentences, waffle.</a:t>
            </a:r>
            <a:endParaRPr lang="en-GB" dirty="0"/>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12</a:t>
            </a:fld>
            <a:endParaRPr lang="en-US"/>
          </a:p>
        </p:txBody>
      </p:sp>
    </p:spTree>
    <p:extLst>
      <p:ext uri="{BB962C8B-B14F-4D97-AF65-F5344CB8AC3E}">
        <p14:creationId xmlns:p14="http://schemas.microsoft.com/office/powerpoint/2010/main" val="757553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thesis structure</a:t>
            </a:r>
            <a:endParaRPr lang="en-US" dirty="0"/>
          </a:p>
        </p:txBody>
      </p:sp>
      <p:sp>
        <p:nvSpPr>
          <p:cNvPr id="3" name="Content Placeholder 2"/>
          <p:cNvSpPr>
            <a:spLocks noGrp="1"/>
          </p:cNvSpPr>
          <p:nvPr>
            <p:ph idx="1"/>
          </p:nvPr>
        </p:nvSpPr>
        <p:spPr/>
        <p:txBody>
          <a:bodyPr/>
          <a:lstStyle/>
          <a:p>
            <a:r>
              <a:rPr lang="en-US" dirty="0" smtClean="0"/>
              <a:t>Abstract</a:t>
            </a:r>
          </a:p>
          <a:p>
            <a:r>
              <a:rPr lang="en-US" dirty="0" smtClean="0"/>
              <a:t>Introduction</a:t>
            </a:r>
          </a:p>
          <a:p>
            <a:r>
              <a:rPr lang="en-US" dirty="0" smtClean="0"/>
              <a:t>Background</a:t>
            </a:r>
          </a:p>
          <a:p>
            <a:r>
              <a:rPr lang="en-US" dirty="0" smtClean="0"/>
              <a:t>~3 content chapters</a:t>
            </a:r>
          </a:p>
          <a:p>
            <a:r>
              <a:rPr lang="en-US" dirty="0" smtClean="0"/>
              <a:t>Discussion/Conclusion</a:t>
            </a:r>
          </a:p>
          <a:p>
            <a:r>
              <a:rPr lang="en-US" dirty="0" smtClean="0"/>
              <a:t>References</a:t>
            </a:r>
          </a:p>
          <a:p>
            <a:r>
              <a:rPr lang="en-US" dirty="0" smtClean="0"/>
              <a:t>(Appendices)</a:t>
            </a:r>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13</a:t>
            </a:fld>
            <a:endParaRPr lang="en-US"/>
          </a:p>
        </p:txBody>
      </p:sp>
    </p:spTree>
    <p:extLst>
      <p:ext uri="{BB962C8B-B14F-4D97-AF65-F5344CB8AC3E}">
        <p14:creationId xmlns:p14="http://schemas.microsoft.com/office/powerpoint/2010/main" val="1095207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Introduce the problem and motivate its importance.</a:t>
            </a:r>
          </a:p>
          <a:p>
            <a:r>
              <a:rPr lang="en-US" dirty="0" smtClean="0"/>
              <a:t>Outline your hypotheses and approach.</a:t>
            </a:r>
          </a:p>
          <a:p>
            <a:r>
              <a:rPr lang="en-US" dirty="0" smtClean="0"/>
              <a:t>State any important assumptions.</a:t>
            </a:r>
          </a:p>
          <a:p>
            <a:r>
              <a:rPr lang="en-US" dirty="0" smtClean="0"/>
              <a:t>Summarize your main results/conclusions.</a:t>
            </a:r>
          </a:p>
          <a:p>
            <a:r>
              <a:rPr lang="en-US" dirty="0" smtClean="0"/>
              <a:t>Outline the structure of your argument/ dissertation.</a:t>
            </a:r>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14</a:t>
            </a:fld>
            <a:endParaRPr lang="en-US"/>
          </a:p>
        </p:txBody>
      </p:sp>
    </p:spTree>
    <p:extLst>
      <p:ext uri="{BB962C8B-B14F-4D97-AF65-F5344CB8AC3E}">
        <p14:creationId xmlns:p14="http://schemas.microsoft.com/office/powerpoint/2010/main" val="1875340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material</a:t>
            </a:r>
            <a:endParaRPr lang="en-US" dirty="0"/>
          </a:p>
        </p:txBody>
      </p:sp>
      <p:sp>
        <p:nvSpPr>
          <p:cNvPr id="3" name="Content Placeholder 2"/>
          <p:cNvSpPr>
            <a:spLocks noGrp="1"/>
          </p:cNvSpPr>
          <p:nvPr>
            <p:ph idx="1"/>
          </p:nvPr>
        </p:nvSpPr>
        <p:spPr>
          <a:xfrm>
            <a:off x="457200" y="1600200"/>
            <a:ext cx="8305800" cy="4800600"/>
          </a:xfrm>
        </p:spPr>
        <p:txBody>
          <a:bodyPr>
            <a:normAutofit/>
          </a:bodyPr>
          <a:lstStyle/>
          <a:p>
            <a:r>
              <a:rPr lang="en-US" dirty="0" smtClean="0"/>
              <a:t>Should have a clear point, and only </a:t>
            </a:r>
            <a:r>
              <a:rPr lang="en-US" dirty="0"/>
              <a:t>as much detail as needed to make </a:t>
            </a:r>
            <a:r>
              <a:rPr lang="en-US" dirty="0" smtClean="0"/>
              <a:t>that </a:t>
            </a:r>
            <a:r>
              <a:rPr lang="en-US" dirty="0"/>
              <a:t>point.</a:t>
            </a:r>
            <a:endParaRPr lang="en-US" dirty="0" smtClean="0"/>
          </a:p>
          <a:p>
            <a:pPr lvl="1"/>
            <a:r>
              <a:rPr lang="en-US" dirty="0" smtClean="0"/>
              <a:t>Explaining a method you use/build on: details</a:t>
            </a:r>
            <a:r>
              <a:rPr lang="en-US" dirty="0"/>
              <a:t> </a:t>
            </a:r>
            <a:r>
              <a:rPr lang="en-US" dirty="0" smtClean="0"/>
              <a:t>ok.</a:t>
            </a:r>
          </a:p>
          <a:p>
            <a:pPr lvl="1"/>
            <a:r>
              <a:rPr lang="en-US" dirty="0" smtClean="0"/>
              <a:t>Clarifying the novelty of your approach: focus on similarities/differences to other work.</a:t>
            </a:r>
          </a:p>
          <a:p>
            <a:pPr lvl="1"/>
            <a:r>
              <a:rPr lang="en-US" dirty="0" smtClean="0"/>
              <a:t>Justifying your choice of method: focus on pros and cons of other work.</a:t>
            </a:r>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15</a:t>
            </a:fld>
            <a:endParaRPr lang="en-US"/>
          </a:p>
        </p:txBody>
      </p:sp>
    </p:spTree>
    <p:extLst>
      <p:ext uri="{BB962C8B-B14F-4D97-AF65-F5344CB8AC3E}">
        <p14:creationId xmlns:p14="http://schemas.microsoft.com/office/powerpoint/2010/main" val="1566771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material</a:t>
            </a:r>
            <a:endParaRPr lang="en-US" dirty="0"/>
          </a:p>
        </p:txBody>
      </p:sp>
      <p:sp>
        <p:nvSpPr>
          <p:cNvPr id="3" name="Content Placeholder 2"/>
          <p:cNvSpPr>
            <a:spLocks noGrp="1"/>
          </p:cNvSpPr>
          <p:nvPr>
            <p:ph idx="1"/>
          </p:nvPr>
        </p:nvSpPr>
        <p:spPr/>
        <p:txBody>
          <a:bodyPr/>
          <a:lstStyle/>
          <a:p>
            <a:r>
              <a:rPr lang="en-US" dirty="0"/>
              <a:t>Don’t tear down others’ work.</a:t>
            </a:r>
          </a:p>
          <a:p>
            <a:pPr lvl="1"/>
            <a:r>
              <a:rPr lang="en-US" dirty="0"/>
              <a:t>May be your most interested readers!</a:t>
            </a:r>
          </a:p>
          <a:p>
            <a:pPr lvl="1"/>
            <a:r>
              <a:rPr lang="en-US" dirty="0"/>
              <a:t>OK to “build on” or “be inspired by”.</a:t>
            </a:r>
          </a:p>
          <a:p>
            <a:r>
              <a:rPr lang="en-US" dirty="0" smtClean="0"/>
              <a:t>Cite your examiners, carefully.</a:t>
            </a:r>
          </a:p>
          <a:p>
            <a:pPr lvl="1"/>
            <a:r>
              <a:rPr lang="en-US" dirty="0" smtClean="0"/>
              <a:t>No blatantly unrelated papers, but make sure not to forget relevant ones.</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16</a:t>
            </a:fld>
            <a:endParaRPr lang="en-US"/>
          </a:p>
        </p:txBody>
      </p:sp>
    </p:spTree>
    <p:extLst>
      <p:ext uri="{BB962C8B-B14F-4D97-AF65-F5344CB8AC3E}">
        <p14:creationId xmlns:p14="http://schemas.microsoft.com/office/powerpoint/2010/main" val="1146417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chapters</a:t>
            </a:r>
            <a:endParaRPr lang="en-GB" dirty="0"/>
          </a:p>
        </p:txBody>
      </p:sp>
      <p:sp>
        <p:nvSpPr>
          <p:cNvPr id="3" name="Content Placeholder 2"/>
          <p:cNvSpPr>
            <a:spLocks noGrp="1"/>
          </p:cNvSpPr>
          <p:nvPr>
            <p:ph idx="1"/>
          </p:nvPr>
        </p:nvSpPr>
        <p:spPr/>
        <p:txBody>
          <a:bodyPr/>
          <a:lstStyle/>
          <a:p>
            <a:r>
              <a:rPr lang="en-GB" dirty="0" smtClean="0"/>
              <a:t>May include additional background material, experiments, proofs, algorithms, etc.</a:t>
            </a:r>
          </a:p>
          <a:p>
            <a:r>
              <a:rPr lang="en-GB" dirty="0" smtClean="0"/>
              <a:t>Make sure the introduction/conclusion of each chapter explains how it fits into the bigger story.</a:t>
            </a:r>
            <a:endParaRPr lang="en-GB"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17</a:t>
            </a:fld>
            <a:endParaRPr lang="en-US"/>
          </a:p>
        </p:txBody>
      </p:sp>
    </p:spTree>
    <p:extLst>
      <p:ext uri="{BB962C8B-B14F-4D97-AF65-F5344CB8AC3E}">
        <p14:creationId xmlns:p14="http://schemas.microsoft.com/office/powerpoint/2010/main" val="2453312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Discussion/conclusion</a:t>
            </a:r>
            <a:endParaRPr lang="en-GB" dirty="0"/>
          </a:p>
        </p:txBody>
      </p:sp>
      <p:sp>
        <p:nvSpPr>
          <p:cNvPr id="3" name="Content Placeholder 2"/>
          <p:cNvSpPr>
            <a:spLocks noGrp="1"/>
          </p:cNvSpPr>
          <p:nvPr>
            <p:ph idx="1"/>
          </p:nvPr>
        </p:nvSpPr>
        <p:spPr/>
        <p:txBody>
          <a:bodyPr/>
          <a:lstStyle/>
          <a:p>
            <a:r>
              <a:rPr lang="en-GB" dirty="0" smtClean="0"/>
              <a:t>Summarize main results/conclusions.</a:t>
            </a:r>
          </a:p>
          <a:p>
            <a:r>
              <a:rPr lang="en-GB" dirty="0" smtClean="0"/>
              <a:t>Discuss any limitations or areas for future investigation.</a:t>
            </a:r>
          </a:p>
          <a:p>
            <a:r>
              <a:rPr lang="en-GB" dirty="0" smtClean="0"/>
              <a:t>Reiterate why the work is important.</a:t>
            </a:r>
            <a:endParaRPr lang="en-GB"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18</a:t>
            </a:fld>
            <a:endParaRPr lang="en-US"/>
          </a:p>
        </p:txBody>
      </p:sp>
    </p:spTree>
    <p:extLst>
      <p:ext uri="{BB962C8B-B14F-4D97-AF65-F5344CB8AC3E}">
        <p14:creationId xmlns:p14="http://schemas.microsoft.com/office/powerpoint/2010/main" val="262048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What is expected of your thesis?</a:t>
            </a:r>
          </a:p>
          <a:p>
            <a:r>
              <a:rPr lang="en-US" dirty="0" smtClean="0"/>
              <a:t>How to get started</a:t>
            </a:r>
          </a:p>
          <a:p>
            <a:r>
              <a:rPr lang="en-US" dirty="0" smtClean="0"/>
              <a:t>Interactions with your supervisor</a:t>
            </a:r>
          </a:p>
          <a:p>
            <a:r>
              <a:rPr lang="en-US" dirty="0" smtClean="0">
                <a:solidFill>
                  <a:schemeClr val="tx1">
                    <a:lumMod val="50000"/>
                    <a:lumOff val="50000"/>
                  </a:schemeClr>
                </a:solidFill>
              </a:rPr>
              <a:t>Motivation and mechanics</a:t>
            </a:r>
          </a:p>
          <a:p>
            <a:r>
              <a:rPr lang="en-US" dirty="0" smtClean="0">
                <a:solidFill>
                  <a:schemeClr val="tx1">
                    <a:lumMod val="50000"/>
                    <a:lumOff val="50000"/>
                  </a:schemeClr>
                </a:solidFill>
              </a:rPr>
              <a:t>The viva and afterward</a:t>
            </a:r>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19</a:t>
            </a:fld>
            <a:endParaRPr lang="en-US"/>
          </a:p>
        </p:txBody>
      </p:sp>
    </p:spTree>
    <p:extLst>
      <p:ext uri="{BB962C8B-B14F-4D97-AF65-F5344CB8AC3E}">
        <p14:creationId xmlns:p14="http://schemas.microsoft.com/office/powerpoint/2010/main" val="55259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today</a:t>
            </a:r>
            <a:endParaRPr lang="en-US" dirty="0"/>
          </a:p>
        </p:txBody>
      </p:sp>
      <p:sp>
        <p:nvSpPr>
          <p:cNvPr id="3" name="Content Placeholder 2"/>
          <p:cNvSpPr>
            <a:spLocks noGrp="1"/>
          </p:cNvSpPr>
          <p:nvPr>
            <p:ph idx="1"/>
          </p:nvPr>
        </p:nvSpPr>
        <p:spPr/>
        <p:txBody>
          <a:bodyPr/>
          <a:lstStyle/>
          <a:p>
            <a:r>
              <a:rPr lang="en-US" dirty="0" smtClean="0"/>
              <a:t>What is expected of your thesis?</a:t>
            </a:r>
          </a:p>
          <a:p>
            <a:r>
              <a:rPr lang="en-US" dirty="0" smtClean="0"/>
              <a:t>How to get started</a:t>
            </a:r>
          </a:p>
          <a:p>
            <a:r>
              <a:rPr lang="en-US" dirty="0" smtClean="0"/>
              <a:t>Interactions with your supervisor</a:t>
            </a:r>
          </a:p>
          <a:p>
            <a:r>
              <a:rPr lang="en-US" dirty="0" smtClean="0"/>
              <a:t>Motivation and mechanics</a:t>
            </a:r>
          </a:p>
          <a:p>
            <a:r>
              <a:rPr lang="en-US" dirty="0" smtClean="0"/>
              <a:t>The viva and afterward</a:t>
            </a:r>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2</a:t>
            </a:fld>
            <a:endParaRPr lang="en-US"/>
          </a:p>
        </p:txBody>
      </p:sp>
    </p:spTree>
    <p:extLst>
      <p:ext uri="{BB962C8B-B14F-4D97-AF65-F5344CB8AC3E}">
        <p14:creationId xmlns:p14="http://schemas.microsoft.com/office/powerpoint/2010/main" val="471081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GB"/>
              <a:t>THESIS WORKSHOP </a:t>
            </a:r>
            <a:fld id="{75EC1A5A-7298-4F26-B37B-2A9096F299BD}" type="slidenum">
              <a:rPr lang="en-GB"/>
              <a:pPr>
                <a:defRPr/>
              </a:pPr>
              <a:t>20</a:t>
            </a:fld>
            <a:endParaRPr lang="en-GB"/>
          </a:p>
        </p:txBody>
      </p:sp>
      <p:sp>
        <p:nvSpPr>
          <p:cNvPr id="21507" name="Rectangle 2"/>
          <p:cNvSpPr>
            <a:spLocks noGrp="1" noChangeArrowheads="1"/>
          </p:cNvSpPr>
          <p:nvPr>
            <p:ph type="title"/>
          </p:nvPr>
        </p:nvSpPr>
        <p:spPr/>
        <p:txBody>
          <a:bodyPr/>
          <a:lstStyle/>
          <a:p>
            <a:r>
              <a:rPr lang="en-GB" b="1" smtClean="0"/>
              <a:t>DISCUSSION</a:t>
            </a:r>
          </a:p>
        </p:txBody>
      </p:sp>
      <p:sp>
        <p:nvSpPr>
          <p:cNvPr id="21508" name="Rectangle 3"/>
          <p:cNvSpPr>
            <a:spLocks noGrp="1" noChangeArrowheads="1"/>
          </p:cNvSpPr>
          <p:nvPr>
            <p:ph type="body" idx="1"/>
          </p:nvPr>
        </p:nvSpPr>
        <p:spPr>
          <a:xfrm>
            <a:off x="793750" y="2397125"/>
            <a:ext cx="7556500" cy="2974975"/>
          </a:xfrm>
        </p:spPr>
        <p:txBody>
          <a:bodyPr/>
          <a:lstStyle/>
          <a:p>
            <a:r>
              <a:rPr lang="en-GB" sz="3600" smtClean="0"/>
              <a:t>What is the aim of your project?</a:t>
            </a:r>
          </a:p>
          <a:p>
            <a:endParaRPr lang="en-GB" sz="3600" smtClean="0"/>
          </a:p>
          <a:p>
            <a:r>
              <a:rPr lang="en-GB" sz="3600" smtClean="0"/>
              <a:t>Why are you doing this?  </a:t>
            </a:r>
            <a:br>
              <a:rPr lang="en-GB" sz="3600" smtClean="0"/>
            </a:br>
            <a:r>
              <a:rPr lang="en-GB" sz="3600" smtClean="0"/>
              <a:t>What is interesting about it?</a:t>
            </a:r>
          </a:p>
        </p:txBody>
      </p:sp>
    </p:spTree>
    <p:extLst>
      <p:ext uri="{BB962C8B-B14F-4D97-AF65-F5344CB8AC3E}">
        <p14:creationId xmlns:p14="http://schemas.microsoft.com/office/powerpoint/2010/main" val="192474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GB"/>
              <a:t>THESIS WORKSHOP </a:t>
            </a:r>
            <a:fld id="{F2E6385F-32EE-4641-A3E0-E183C18E881D}" type="slidenum">
              <a:rPr lang="en-GB"/>
              <a:pPr>
                <a:defRPr/>
              </a:pPr>
              <a:t>21</a:t>
            </a:fld>
            <a:endParaRPr lang="en-GB"/>
          </a:p>
        </p:txBody>
      </p:sp>
      <p:sp>
        <p:nvSpPr>
          <p:cNvPr id="22531" name="Rectangle 2"/>
          <p:cNvSpPr>
            <a:spLocks noGrp="1" noChangeArrowheads="1"/>
          </p:cNvSpPr>
          <p:nvPr>
            <p:ph type="title"/>
          </p:nvPr>
        </p:nvSpPr>
        <p:spPr>
          <a:xfrm>
            <a:off x="685800" y="990600"/>
            <a:ext cx="7772400" cy="1143000"/>
          </a:xfrm>
        </p:spPr>
        <p:txBody>
          <a:bodyPr/>
          <a:lstStyle/>
          <a:p>
            <a:r>
              <a:rPr lang="en-GB" sz="4800" b="1" u="sng" smtClean="0"/>
              <a:t>Think</a:t>
            </a:r>
          </a:p>
        </p:txBody>
      </p:sp>
      <p:sp>
        <p:nvSpPr>
          <p:cNvPr id="22532" name="Rectangle 3"/>
          <p:cNvSpPr>
            <a:spLocks noGrp="1" noChangeArrowheads="1"/>
          </p:cNvSpPr>
          <p:nvPr>
            <p:ph type="body" idx="1"/>
          </p:nvPr>
        </p:nvSpPr>
        <p:spPr>
          <a:xfrm>
            <a:off x="2057400" y="3227388"/>
            <a:ext cx="5029200" cy="1751012"/>
          </a:xfrm>
        </p:spPr>
        <p:txBody>
          <a:bodyPr/>
          <a:lstStyle/>
          <a:p>
            <a:pPr algn="ctr">
              <a:lnSpc>
                <a:spcPct val="90000"/>
              </a:lnSpc>
              <a:buFontTx/>
              <a:buNone/>
            </a:pPr>
            <a:r>
              <a:rPr lang="en-GB" sz="4000" smtClean="0"/>
              <a:t>What have you actually found out so far?</a:t>
            </a:r>
          </a:p>
        </p:txBody>
      </p:sp>
    </p:spTree>
    <p:extLst>
      <p:ext uri="{BB962C8B-B14F-4D97-AF65-F5344CB8AC3E}">
        <p14:creationId xmlns:p14="http://schemas.microsoft.com/office/powerpoint/2010/main" val="2565992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GB"/>
              <a:t>THESIS WORKSHOP </a:t>
            </a:r>
            <a:fld id="{8A1660E6-9937-4A3A-96D8-BDA274D762BF}" type="slidenum">
              <a:rPr lang="en-GB"/>
              <a:pPr>
                <a:defRPr/>
              </a:pPr>
              <a:t>22</a:t>
            </a:fld>
            <a:endParaRPr lang="en-GB"/>
          </a:p>
        </p:txBody>
      </p:sp>
      <p:sp>
        <p:nvSpPr>
          <p:cNvPr id="23555" name="Rectangle 2"/>
          <p:cNvSpPr>
            <a:spLocks noGrp="1" noChangeArrowheads="1"/>
          </p:cNvSpPr>
          <p:nvPr>
            <p:ph type="title"/>
          </p:nvPr>
        </p:nvSpPr>
        <p:spPr>
          <a:xfrm>
            <a:off x="457200" y="1087438"/>
            <a:ext cx="8229600" cy="1139825"/>
          </a:xfrm>
        </p:spPr>
        <p:txBody>
          <a:bodyPr/>
          <a:lstStyle/>
          <a:p>
            <a:r>
              <a:rPr lang="en-GB" b="1" smtClean="0"/>
              <a:t>Now write for 5 minutes covering:</a:t>
            </a:r>
          </a:p>
        </p:txBody>
      </p:sp>
      <p:sp>
        <p:nvSpPr>
          <p:cNvPr id="23556" name="Rectangle 3"/>
          <p:cNvSpPr>
            <a:spLocks noGrp="1" noChangeArrowheads="1"/>
          </p:cNvSpPr>
          <p:nvPr>
            <p:ph type="body" idx="1"/>
          </p:nvPr>
        </p:nvSpPr>
        <p:spPr>
          <a:xfrm>
            <a:off x="495300" y="3068638"/>
            <a:ext cx="8153400" cy="3103562"/>
          </a:xfrm>
        </p:spPr>
        <p:txBody>
          <a:bodyPr/>
          <a:lstStyle/>
          <a:p>
            <a:r>
              <a:rPr lang="en-GB" sz="3600" smtClean="0"/>
              <a:t>What you are doing and why</a:t>
            </a:r>
          </a:p>
          <a:p>
            <a:endParaRPr lang="en-GB" sz="3600" smtClean="0"/>
          </a:p>
          <a:p>
            <a:r>
              <a:rPr lang="en-GB" sz="3600" smtClean="0"/>
              <a:t>What you have discovered so far</a:t>
            </a:r>
          </a:p>
        </p:txBody>
      </p:sp>
    </p:spTree>
    <p:extLst>
      <p:ext uri="{BB962C8B-B14F-4D97-AF65-F5344CB8AC3E}">
        <p14:creationId xmlns:p14="http://schemas.microsoft.com/office/powerpoint/2010/main" val="235629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pPr>
              <a:defRPr/>
            </a:pPr>
            <a:r>
              <a:rPr lang="en-GB"/>
              <a:t>THESIS WORKSHOP </a:t>
            </a:r>
            <a:fld id="{7F9BB262-742F-486E-BB74-4618AE28D645}" type="slidenum">
              <a:rPr lang="en-GB"/>
              <a:pPr>
                <a:defRPr/>
              </a:pPr>
              <a:t>23</a:t>
            </a:fld>
            <a:endParaRPr lang="en-GB"/>
          </a:p>
        </p:txBody>
      </p:sp>
      <p:sp>
        <p:nvSpPr>
          <p:cNvPr id="24579" name="Rectangle 2"/>
          <p:cNvSpPr>
            <a:spLocks noGrp="1" noChangeArrowheads="1"/>
          </p:cNvSpPr>
          <p:nvPr>
            <p:ph type="title" idx="4294967295"/>
          </p:nvPr>
        </p:nvSpPr>
        <p:spPr>
          <a:xfrm>
            <a:off x="1371600" y="914400"/>
            <a:ext cx="6400800" cy="4495800"/>
          </a:xfrm>
        </p:spPr>
        <p:txBody>
          <a:bodyPr/>
          <a:lstStyle/>
          <a:p>
            <a:pPr algn="l"/>
            <a:r>
              <a:rPr lang="en-GB" sz="4800" dirty="0" smtClean="0"/>
              <a:t>You should have a good start for your abstract for only </a:t>
            </a:r>
            <a:r>
              <a:rPr lang="en-GB" sz="4800" u="sng" dirty="0" smtClean="0"/>
              <a:t>15</a:t>
            </a:r>
            <a:r>
              <a:rPr lang="en-GB" sz="4800" dirty="0" smtClean="0"/>
              <a:t> minutes work</a:t>
            </a:r>
          </a:p>
        </p:txBody>
      </p:sp>
    </p:spTree>
    <p:extLst>
      <p:ext uri="{BB962C8B-B14F-4D97-AF65-F5344CB8AC3E}">
        <p14:creationId xmlns:p14="http://schemas.microsoft.com/office/powerpoint/2010/main" val="1181999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Initial outline</a:t>
            </a:r>
            <a:endParaRPr lang="en-US" dirty="0"/>
          </a:p>
        </p:txBody>
      </p:sp>
      <p:sp>
        <p:nvSpPr>
          <p:cNvPr id="3" name="Content Placeholder 2"/>
          <p:cNvSpPr>
            <a:spLocks noGrp="1"/>
          </p:cNvSpPr>
          <p:nvPr>
            <p:ph idx="1"/>
          </p:nvPr>
        </p:nvSpPr>
        <p:spPr/>
        <p:txBody>
          <a:bodyPr/>
          <a:lstStyle/>
          <a:p>
            <a:r>
              <a:rPr lang="en-US" dirty="0" smtClean="0"/>
              <a:t>Decide what will go in each chapter.</a:t>
            </a:r>
          </a:p>
          <a:p>
            <a:r>
              <a:rPr lang="en-US" dirty="0" smtClean="0"/>
              <a:t>Make an outline that includes your main points, not just section headings.</a:t>
            </a:r>
          </a:p>
          <a:p>
            <a:pPr lvl="1"/>
            <a:r>
              <a:rPr lang="en-US" dirty="0" smtClean="0"/>
              <a:t>Are you making a coherent argument?</a:t>
            </a:r>
          </a:p>
          <a:p>
            <a:pPr lvl="1"/>
            <a:r>
              <a:rPr lang="en-US" dirty="0" smtClean="0"/>
              <a:t>The order of results need not be the order in which you obtained them.</a:t>
            </a:r>
          </a:p>
          <a:p>
            <a:r>
              <a:rPr lang="en-US" dirty="0" smtClean="0"/>
              <a:t>Discuss with supervisor </a:t>
            </a:r>
            <a:r>
              <a:rPr lang="en-US" i="1" dirty="0" smtClean="0"/>
              <a:t>before</a:t>
            </a:r>
            <a:r>
              <a:rPr lang="en-US" dirty="0" smtClean="0"/>
              <a:t> you start filling in text.</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24</a:t>
            </a:fld>
            <a:endParaRPr lang="en-US"/>
          </a:p>
        </p:txBody>
      </p:sp>
    </p:spTree>
    <p:extLst>
      <p:ext uri="{BB962C8B-B14F-4D97-AF65-F5344CB8AC3E}">
        <p14:creationId xmlns:p14="http://schemas.microsoft.com/office/powerpoint/2010/main" val="1807094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with section headings</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25</a:t>
            </a:fld>
            <a:endParaRPr lang="en-US"/>
          </a:p>
        </p:txBody>
      </p:sp>
      <p:sp>
        <p:nvSpPr>
          <p:cNvPr id="7" name="TextBox 6"/>
          <p:cNvSpPr txBox="1"/>
          <p:nvPr/>
        </p:nvSpPr>
        <p:spPr>
          <a:xfrm>
            <a:off x="457200" y="1578027"/>
            <a:ext cx="5486400" cy="4062651"/>
          </a:xfrm>
          <a:prstGeom prst="rect">
            <a:avLst/>
          </a:prstGeom>
          <a:noFill/>
        </p:spPr>
        <p:txBody>
          <a:bodyPr wrap="square" rtlCol="0">
            <a:spAutoFit/>
          </a:bodyPr>
          <a:lstStyle/>
          <a:p>
            <a:r>
              <a:rPr lang="en-US" sz="2000" b="1" dirty="0"/>
              <a:t>Introduction</a:t>
            </a:r>
          </a:p>
          <a:p>
            <a:r>
              <a:rPr lang="en-US" sz="2000" b="1" dirty="0"/>
              <a:t>Background</a:t>
            </a:r>
          </a:p>
          <a:p>
            <a:r>
              <a:rPr lang="en-US" sz="2000" b="1" dirty="0"/>
              <a:t>Method</a:t>
            </a:r>
          </a:p>
          <a:p>
            <a:r>
              <a:rPr lang="en-US" sz="2000" dirty="0"/>
              <a:t>	</a:t>
            </a:r>
            <a:r>
              <a:rPr lang="en-US" sz="2000" dirty="0" err="1"/>
              <a:t>MySys</a:t>
            </a:r>
            <a:endParaRPr lang="en-US" sz="2000" dirty="0"/>
          </a:p>
          <a:p>
            <a:r>
              <a:rPr lang="en-US" sz="2000" dirty="0"/>
              <a:t>	Evaluation</a:t>
            </a:r>
          </a:p>
          <a:p>
            <a:r>
              <a:rPr lang="en-US" sz="2000" b="1" dirty="0"/>
              <a:t>Experiment 1: Noise</a:t>
            </a:r>
          </a:p>
          <a:p>
            <a:r>
              <a:rPr lang="en-US" sz="2000" dirty="0"/>
              <a:t>	Data</a:t>
            </a:r>
          </a:p>
          <a:p>
            <a:r>
              <a:rPr lang="en-US" sz="2000" dirty="0"/>
              <a:t>	Results and Discussion</a:t>
            </a:r>
          </a:p>
          <a:p>
            <a:r>
              <a:rPr lang="en-US" sz="2000" b="1" dirty="0"/>
              <a:t>Experiment 2: </a:t>
            </a:r>
            <a:r>
              <a:rPr lang="en-US" sz="2000" b="1" dirty="0" err="1"/>
              <a:t>OtherData</a:t>
            </a:r>
            <a:endParaRPr lang="en-US" sz="2000" b="1" dirty="0"/>
          </a:p>
          <a:p>
            <a:r>
              <a:rPr lang="en-US" sz="2000" dirty="0"/>
              <a:t>	Data</a:t>
            </a:r>
          </a:p>
          <a:p>
            <a:r>
              <a:rPr lang="en-US" sz="2000" dirty="0"/>
              <a:t>	Results and Discussion</a:t>
            </a:r>
          </a:p>
          <a:p>
            <a:r>
              <a:rPr lang="en-US" sz="2000" b="1" dirty="0"/>
              <a:t>Conclusion</a:t>
            </a:r>
          </a:p>
          <a:p>
            <a:endParaRPr lang="en-US" sz="2000" dirty="0"/>
          </a:p>
        </p:txBody>
      </p:sp>
    </p:spTree>
    <p:extLst>
      <p:ext uri="{BB962C8B-B14F-4D97-AF65-F5344CB8AC3E}">
        <p14:creationId xmlns:p14="http://schemas.microsoft.com/office/powerpoint/2010/main" val="639939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with main points</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26</a:t>
            </a:fld>
            <a:endParaRPr lang="en-US"/>
          </a:p>
        </p:txBody>
      </p:sp>
      <p:sp>
        <p:nvSpPr>
          <p:cNvPr id="7" name="TextBox 6"/>
          <p:cNvSpPr txBox="1"/>
          <p:nvPr/>
        </p:nvSpPr>
        <p:spPr>
          <a:xfrm>
            <a:off x="457200" y="1600200"/>
            <a:ext cx="8229600" cy="4647426"/>
          </a:xfrm>
          <a:prstGeom prst="rect">
            <a:avLst/>
          </a:prstGeom>
          <a:noFill/>
        </p:spPr>
        <p:txBody>
          <a:bodyPr wrap="square" rtlCol="0">
            <a:spAutoFit/>
          </a:bodyPr>
          <a:lstStyle/>
          <a:p>
            <a:pPr marL="173038" indent="-173038"/>
            <a:r>
              <a:rPr lang="en-US" sz="2000" b="1" dirty="0"/>
              <a:t>Intro:</a:t>
            </a:r>
          </a:p>
          <a:p>
            <a:pPr marL="173038" indent="-173038"/>
            <a:r>
              <a:rPr lang="en-US" sz="2000" dirty="0"/>
              <a:t>- previous chapter showed X, but Y still unresolved.  Here, do Z to answer Y.</a:t>
            </a:r>
          </a:p>
          <a:p>
            <a:pPr marL="173038" indent="-173038"/>
            <a:r>
              <a:rPr lang="en-US" sz="2000" b="1" dirty="0"/>
              <a:t>Background:</a:t>
            </a:r>
          </a:p>
          <a:p>
            <a:pPr marL="173038" indent="-173038"/>
            <a:r>
              <a:rPr lang="en-US" sz="2000" dirty="0"/>
              <a:t>- previous methods did A or B.</a:t>
            </a:r>
          </a:p>
          <a:p>
            <a:pPr marL="173038" indent="-173038"/>
            <a:r>
              <a:rPr lang="en-US" sz="2000" dirty="0"/>
              <a:t>- A is better for Q, B is better for P, but both have potential problems with noise.</a:t>
            </a:r>
          </a:p>
          <a:p>
            <a:pPr marL="173038" indent="-173038"/>
            <a:r>
              <a:rPr lang="en-US" sz="2000" b="1" dirty="0"/>
              <a:t>...</a:t>
            </a:r>
          </a:p>
          <a:p>
            <a:pPr marL="173038" indent="-173038"/>
            <a:r>
              <a:rPr lang="en-US" sz="2000" b="1" dirty="0"/>
              <a:t>Experiment 1:  Noise</a:t>
            </a:r>
          </a:p>
          <a:p>
            <a:pPr marL="173038" indent="-173038"/>
            <a:r>
              <a:rPr lang="en-US" sz="2000" dirty="0"/>
              <a:t>- describe standard data set and method for introducing noise</a:t>
            </a:r>
          </a:p>
          <a:p>
            <a:pPr marL="173038" indent="-173038"/>
            <a:r>
              <a:rPr lang="en-US" sz="2000" dirty="0"/>
              <a:t>- results for varying noise levels show </a:t>
            </a:r>
            <a:r>
              <a:rPr lang="en-US" sz="2000" dirty="0" err="1"/>
              <a:t>MySys</a:t>
            </a:r>
            <a:r>
              <a:rPr lang="en-US" sz="2000" dirty="0"/>
              <a:t> is more robust to noise than </a:t>
            </a:r>
            <a:r>
              <a:rPr lang="en-US" sz="2000" dirty="0" err="1"/>
              <a:t>OtherGuy</a:t>
            </a:r>
            <a:endParaRPr lang="en-US" sz="2000" dirty="0"/>
          </a:p>
          <a:p>
            <a:pPr marL="173038" indent="-173038"/>
            <a:r>
              <a:rPr lang="en-US" sz="2000" dirty="0"/>
              <a:t>- but could be an artifact of this data set</a:t>
            </a:r>
          </a:p>
          <a:p>
            <a:pPr marL="173038" indent="-173038"/>
            <a:r>
              <a:rPr lang="en-US" sz="2000" b="1" dirty="0"/>
              <a:t>Experiment 2: </a:t>
            </a:r>
            <a:r>
              <a:rPr lang="en-US" sz="2000" b="1" dirty="0" err="1"/>
              <a:t>OtherData</a:t>
            </a:r>
            <a:endParaRPr lang="en-US" sz="2000" b="1" dirty="0"/>
          </a:p>
          <a:p>
            <a:pPr marL="173038" indent="-173038"/>
            <a:r>
              <a:rPr lang="en-US" sz="2000" dirty="0"/>
              <a:t>- shows that Experiment 1 results generalize.</a:t>
            </a:r>
          </a:p>
          <a:p>
            <a:pPr marL="173038" indent="-173038"/>
            <a:r>
              <a:rPr lang="en-US" b="1" dirty="0" smtClean="0"/>
              <a:t>…</a:t>
            </a:r>
            <a:endParaRPr lang="en-US" b="1" dirty="0"/>
          </a:p>
        </p:txBody>
      </p:sp>
    </p:spTree>
    <p:extLst>
      <p:ext uri="{BB962C8B-B14F-4D97-AF65-F5344CB8AC3E}">
        <p14:creationId xmlns:p14="http://schemas.microsoft.com/office/powerpoint/2010/main" val="915340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How your supervisor can help</a:t>
            </a:r>
            <a:endParaRPr lang="en-US" dirty="0"/>
          </a:p>
        </p:txBody>
      </p:sp>
      <p:sp>
        <p:nvSpPr>
          <p:cNvPr id="3" name="Content Placeholder 2"/>
          <p:cNvSpPr>
            <a:spLocks noGrp="1"/>
          </p:cNvSpPr>
          <p:nvPr>
            <p:ph idx="1"/>
          </p:nvPr>
        </p:nvSpPr>
        <p:spPr/>
        <p:txBody>
          <a:bodyPr>
            <a:normAutofit/>
          </a:bodyPr>
          <a:lstStyle/>
          <a:p>
            <a:r>
              <a:rPr lang="en-US" dirty="0" smtClean="0"/>
              <a:t>Thesis is </a:t>
            </a:r>
            <a:r>
              <a:rPr lang="en-US" i="1" dirty="0" smtClean="0"/>
              <a:t>your</a:t>
            </a:r>
            <a:r>
              <a:rPr lang="en-US" dirty="0" smtClean="0"/>
              <a:t> responsibility.  BUT: your supervisor has more experience, and can help.</a:t>
            </a:r>
          </a:p>
          <a:p>
            <a:pPr lvl="1"/>
            <a:r>
              <a:rPr lang="en-US" dirty="0" smtClean="0"/>
              <a:t>Agree an outline before you start writing.</a:t>
            </a:r>
          </a:p>
          <a:p>
            <a:pPr lvl="2"/>
            <a:r>
              <a:rPr lang="en-US" dirty="0" smtClean="0"/>
              <a:t>Including: what background material is needed.</a:t>
            </a:r>
          </a:p>
          <a:p>
            <a:pPr lvl="1"/>
            <a:r>
              <a:rPr lang="en-US" dirty="0" smtClean="0"/>
              <a:t>Provide full chapter drafts for feedback.</a:t>
            </a:r>
          </a:p>
          <a:p>
            <a:pPr lvl="2"/>
            <a:r>
              <a:rPr lang="en-US" dirty="0" smtClean="0"/>
              <a:t>Point out places where you have questions or have made changes.</a:t>
            </a:r>
          </a:p>
          <a:p>
            <a:pPr lvl="1"/>
            <a:r>
              <a:rPr lang="en-US" dirty="0" smtClean="0"/>
              <a:t>Don’t ignore advice.  If you disagree, discuss it.</a:t>
            </a:r>
          </a:p>
          <a:p>
            <a:pPr lvl="1"/>
            <a:r>
              <a:rPr lang="en-US" dirty="0" smtClean="0"/>
              <a:t>Ultimately, </a:t>
            </a:r>
            <a:r>
              <a:rPr lang="en-US" i="1" dirty="0" smtClean="0"/>
              <a:t>you</a:t>
            </a:r>
            <a:r>
              <a:rPr lang="en-US" dirty="0" smtClean="0"/>
              <a:t> will need to defend your thesis.</a:t>
            </a:r>
            <a:endParaRPr lang="en-US" dirty="0"/>
          </a:p>
        </p:txBody>
      </p:sp>
      <p:sp>
        <p:nvSpPr>
          <p:cNvPr id="4" name="Footer Placeholder 3"/>
          <p:cNvSpPr>
            <a:spLocks noGrp="1"/>
          </p:cNvSpPr>
          <p:nvPr>
            <p:ph type="ftr" sz="quarter" idx="11"/>
          </p:nvPr>
        </p:nvSpPr>
        <p:spPr/>
        <p:txBody>
          <a:bodyPr/>
          <a:lstStyle/>
          <a:p>
            <a:r>
              <a:rPr lang="en-US" dirty="0" smtClean="0"/>
              <a:t>THESIS WORKSHOP</a:t>
            </a:r>
            <a:endParaRPr lang="en-US" dirty="0"/>
          </a:p>
        </p:txBody>
      </p:sp>
      <p:sp>
        <p:nvSpPr>
          <p:cNvPr id="5" name="Slide Number Placeholder 4"/>
          <p:cNvSpPr>
            <a:spLocks noGrp="1"/>
          </p:cNvSpPr>
          <p:nvPr>
            <p:ph type="sldNum" sz="quarter" idx="12"/>
          </p:nvPr>
        </p:nvSpPr>
        <p:spPr/>
        <p:txBody>
          <a:bodyPr/>
          <a:lstStyle/>
          <a:p>
            <a:fld id="{A3EE0A16-91FF-4F0C-99F1-B9DCE801DAE1}" type="slidenum">
              <a:rPr lang="en-US" smtClean="0"/>
              <a:t>27</a:t>
            </a:fld>
            <a:endParaRPr lang="en-US"/>
          </a:p>
        </p:txBody>
      </p:sp>
    </p:spTree>
    <p:extLst>
      <p:ext uri="{BB962C8B-B14F-4D97-AF65-F5344CB8AC3E}">
        <p14:creationId xmlns:p14="http://schemas.microsoft.com/office/powerpoint/2010/main" val="194081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What is expected of your thesis?</a:t>
            </a:r>
          </a:p>
          <a:p>
            <a:r>
              <a:rPr lang="en-US" dirty="0" smtClean="0">
                <a:solidFill>
                  <a:schemeClr val="tx1">
                    <a:lumMod val="50000"/>
                    <a:lumOff val="50000"/>
                  </a:schemeClr>
                </a:solidFill>
              </a:rPr>
              <a:t>How to get started</a:t>
            </a:r>
          </a:p>
          <a:p>
            <a:r>
              <a:rPr lang="en-US" dirty="0" smtClean="0">
                <a:solidFill>
                  <a:schemeClr val="tx1">
                    <a:lumMod val="50000"/>
                    <a:lumOff val="50000"/>
                  </a:schemeClr>
                </a:solidFill>
              </a:rPr>
              <a:t>Interactions with your supervisor</a:t>
            </a:r>
          </a:p>
          <a:p>
            <a:r>
              <a:rPr lang="en-US" dirty="0" smtClean="0"/>
              <a:t>Motivation and mechanics</a:t>
            </a:r>
          </a:p>
          <a:p>
            <a:r>
              <a:rPr lang="en-US" dirty="0" smtClean="0">
                <a:solidFill>
                  <a:schemeClr val="tx1">
                    <a:lumMod val="50000"/>
                    <a:lumOff val="50000"/>
                  </a:schemeClr>
                </a:solidFill>
              </a:rPr>
              <a:t>The viva and afterward</a:t>
            </a:r>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28</a:t>
            </a:fld>
            <a:endParaRPr lang="en-US"/>
          </a:p>
        </p:txBody>
      </p:sp>
    </p:spTree>
    <p:extLst>
      <p:ext uri="{BB962C8B-B14F-4D97-AF65-F5344CB8AC3E}">
        <p14:creationId xmlns:p14="http://schemas.microsoft.com/office/powerpoint/2010/main" val="552594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on with it</a:t>
            </a:r>
            <a:endParaRPr lang="en-US" dirty="0"/>
          </a:p>
        </p:txBody>
      </p:sp>
      <p:sp>
        <p:nvSpPr>
          <p:cNvPr id="3" name="Content Placeholder 2"/>
          <p:cNvSpPr>
            <a:spLocks noGrp="1"/>
          </p:cNvSpPr>
          <p:nvPr>
            <p:ph idx="1"/>
          </p:nvPr>
        </p:nvSpPr>
        <p:spPr/>
        <p:txBody>
          <a:bodyPr/>
          <a:lstStyle/>
          <a:p>
            <a:r>
              <a:rPr lang="en-US" dirty="0" smtClean="0"/>
              <a:t>Write </a:t>
            </a:r>
            <a:r>
              <a:rPr lang="en-US" i="1" dirty="0" smtClean="0"/>
              <a:t>something</a:t>
            </a:r>
            <a:r>
              <a:rPr lang="en-US" dirty="0" smtClean="0"/>
              <a:t> every day; set goals.</a:t>
            </a:r>
          </a:p>
          <a:p>
            <a:r>
              <a:rPr lang="en-US" dirty="0" smtClean="0"/>
              <a:t>Do it first (before email, </a:t>
            </a:r>
            <a:r>
              <a:rPr lang="en-US" dirty="0"/>
              <a:t>F</a:t>
            </a:r>
            <a:r>
              <a:rPr lang="en-US" dirty="0" smtClean="0"/>
              <a:t>acebook, preparing for reading group, …)</a:t>
            </a:r>
          </a:p>
          <a:p>
            <a:r>
              <a:rPr lang="en-US" dirty="0" smtClean="0"/>
              <a:t>Turn off the Internet.</a:t>
            </a:r>
          </a:p>
          <a:p>
            <a:pPr lvl="1"/>
            <a:r>
              <a:rPr lang="en-US" dirty="0" smtClean="0"/>
              <a:t>Don’t look up references, details of results, etc.: leave holes/notes/bullets (use a to-do macro).</a:t>
            </a:r>
          </a:p>
          <a:p>
            <a:r>
              <a:rPr lang="en-US" dirty="0" smtClean="0"/>
              <a:t>Write first, edit later.</a:t>
            </a:r>
          </a:p>
          <a:p>
            <a:r>
              <a:rPr lang="en-US" dirty="0" smtClean="0"/>
              <a:t>Find a thesis buddy (or two).</a:t>
            </a:r>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29</a:t>
            </a:fld>
            <a:endParaRPr lang="en-US"/>
          </a:p>
        </p:txBody>
      </p:sp>
    </p:spTree>
    <p:extLst>
      <p:ext uri="{BB962C8B-B14F-4D97-AF65-F5344CB8AC3E}">
        <p14:creationId xmlns:p14="http://schemas.microsoft.com/office/powerpoint/2010/main" val="293323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What makes a good (or bad) thesis?</a:t>
            </a:r>
          </a:p>
          <a:p>
            <a:r>
              <a:rPr lang="en-US" dirty="0" smtClean="0"/>
              <a:t>Who will read it and why?</a:t>
            </a:r>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3</a:t>
            </a:fld>
            <a:endParaRPr lang="en-US"/>
          </a:p>
        </p:txBody>
      </p:sp>
    </p:spTree>
    <p:extLst>
      <p:ext uri="{BB962C8B-B14F-4D97-AF65-F5344CB8AC3E}">
        <p14:creationId xmlns:p14="http://schemas.microsoft.com/office/powerpoint/2010/main" val="3625346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stuck</a:t>
            </a:r>
            <a:endParaRPr lang="en-US" dirty="0"/>
          </a:p>
        </p:txBody>
      </p:sp>
      <p:sp>
        <p:nvSpPr>
          <p:cNvPr id="3" name="Content Placeholder 2"/>
          <p:cNvSpPr>
            <a:spLocks noGrp="1"/>
          </p:cNvSpPr>
          <p:nvPr>
            <p:ph idx="1"/>
          </p:nvPr>
        </p:nvSpPr>
        <p:spPr/>
        <p:txBody>
          <a:bodyPr/>
          <a:lstStyle/>
          <a:p>
            <a:r>
              <a:rPr lang="en-US" dirty="0" smtClean="0"/>
              <a:t>Talk to your supervisor.</a:t>
            </a:r>
          </a:p>
          <a:p>
            <a:pPr lvl="1"/>
            <a:r>
              <a:rPr lang="en-US" dirty="0" smtClean="0"/>
              <a:t>DON’T run away and hide.</a:t>
            </a:r>
          </a:p>
          <a:p>
            <a:pPr lvl="1"/>
            <a:r>
              <a:rPr lang="en-US" dirty="0" smtClean="0"/>
              <a:t>DON’T wait until you have “something to show”.</a:t>
            </a:r>
          </a:p>
          <a:p>
            <a:r>
              <a:rPr lang="en-US" dirty="0" smtClean="0"/>
              <a:t>Consider setting shorter/more specific deadlines together.</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30</a:t>
            </a:fld>
            <a:endParaRPr lang="en-US"/>
          </a:p>
        </p:txBody>
      </p:sp>
    </p:spTree>
    <p:extLst>
      <p:ext uri="{BB962C8B-B14F-4D97-AF65-F5344CB8AC3E}">
        <p14:creationId xmlns:p14="http://schemas.microsoft.com/office/powerpoint/2010/main" val="2037444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Editing</a:t>
            </a:r>
            <a:endParaRPr lang="en-US" dirty="0"/>
          </a:p>
        </p:txBody>
      </p:sp>
      <p:sp>
        <p:nvSpPr>
          <p:cNvPr id="3" name="Content Placeholder 2"/>
          <p:cNvSpPr>
            <a:spLocks noGrp="1"/>
          </p:cNvSpPr>
          <p:nvPr>
            <p:ph idx="1"/>
          </p:nvPr>
        </p:nvSpPr>
        <p:spPr/>
        <p:txBody>
          <a:bodyPr>
            <a:normAutofit lnSpcReduction="10000"/>
          </a:bodyPr>
          <a:lstStyle/>
          <a:p>
            <a:r>
              <a:rPr lang="en-US" dirty="0" smtClean="0"/>
              <a:t>Read through entire chapter/thesis.</a:t>
            </a:r>
          </a:p>
          <a:p>
            <a:pPr lvl="1"/>
            <a:r>
              <a:rPr lang="en-US" dirty="0" smtClean="0"/>
              <a:t>Have I defined terms before using them?</a:t>
            </a:r>
          </a:p>
          <a:p>
            <a:pPr lvl="1"/>
            <a:r>
              <a:rPr lang="en-US" dirty="0" smtClean="0"/>
              <a:t>Is my notation/terminology consistent?</a:t>
            </a:r>
          </a:p>
          <a:p>
            <a:pPr lvl="1"/>
            <a:r>
              <a:rPr lang="en-US" dirty="0" smtClean="0"/>
              <a:t>Is my argument clearly structured?</a:t>
            </a:r>
          </a:p>
          <a:p>
            <a:pPr lvl="1"/>
            <a:r>
              <a:rPr lang="en-US" dirty="0" smtClean="0"/>
              <a:t>Is it clear what the point of each section is and how it fits into the rest of the chapter/thesis?</a:t>
            </a:r>
          </a:p>
          <a:p>
            <a:pPr lvl="1"/>
            <a:r>
              <a:rPr lang="en-US" dirty="0" smtClean="0"/>
              <a:t>Are cross-references correct?</a:t>
            </a:r>
          </a:p>
          <a:p>
            <a:pPr lvl="1"/>
            <a:r>
              <a:rPr lang="en-US" dirty="0" smtClean="0"/>
              <a:t>Are bibliography entries complete and correct?</a:t>
            </a:r>
          </a:p>
          <a:p>
            <a:r>
              <a:rPr lang="en-US" dirty="0" smtClean="0"/>
              <a:t>Ask a friend to proofread.</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31</a:t>
            </a:fld>
            <a:endParaRPr lang="en-US"/>
          </a:p>
        </p:txBody>
      </p:sp>
    </p:spTree>
    <p:extLst>
      <p:ext uri="{BB962C8B-B14F-4D97-AF65-F5344CB8AC3E}">
        <p14:creationId xmlns:p14="http://schemas.microsoft.com/office/powerpoint/2010/main" val="722704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scientific writing</a:t>
            </a:r>
            <a:endParaRPr lang="en-US" dirty="0"/>
          </a:p>
        </p:txBody>
      </p:sp>
      <p:sp>
        <p:nvSpPr>
          <p:cNvPr id="3" name="Content Placeholder 2"/>
          <p:cNvSpPr>
            <a:spLocks noGrp="1"/>
          </p:cNvSpPr>
          <p:nvPr>
            <p:ph idx="1"/>
          </p:nvPr>
        </p:nvSpPr>
        <p:spPr/>
        <p:txBody>
          <a:bodyPr/>
          <a:lstStyle/>
          <a:p>
            <a:r>
              <a:rPr lang="en-US" dirty="0" smtClean="0"/>
              <a:t>Choice of methods should be justified.</a:t>
            </a:r>
          </a:p>
          <a:p>
            <a:r>
              <a:rPr lang="en-US" dirty="0"/>
              <a:t>Claims should be supported by evidence.</a:t>
            </a:r>
          </a:p>
          <a:p>
            <a:pPr lvl="1"/>
            <a:r>
              <a:rPr lang="en-US" dirty="0" smtClean="0"/>
              <a:t>Don’t over-interpret results.</a:t>
            </a:r>
          </a:p>
          <a:p>
            <a:pPr lvl="1"/>
            <a:r>
              <a:rPr lang="en-US" dirty="0" smtClean="0"/>
              <a:t>Distinguish main claims from speculations.</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32</a:t>
            </a:fld>
            <a:endParaRPr lang="en-US"/>
          </a:p>
        </p:txBody>
      </p:sp>
    </p:spTree>
    <p:extLst>
      <p:ext uri="{BB962C8B-B14F-4D97-AF65-F5344CB8AC3E}">
        <p14:creationId xmlns:p14="http://schemas.microsoft.com/office/powerpoint/2010/main" val="123605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detail?</a:t>
            </a:r>
            <a:endParaRPr lang="en-US" dirty="0"/>
          </a:p>
        </p:txBody>
      </p:sp>
      <p:sp>
        <p:nvSpPr>
          <p:cNvPr id="3" name="Content Placeholder 2"/>
          <p:cNvSpPr>
            <a:spLocks noGrp="1"/>
          </p:cNvSpPr>
          <p:nvPr>
            <p:ph idx="1"/>
          </p:nvPr>
        </p:nvSpPr>
        <p:spPr/>
        <p:txBody>
          <a:bodyPr>
            <a:normAutofit/>
          </a:bodyPr>
          <a:lstStyle/>
          <a:p>
            <a:r>
              <a:rPr lang="en-US" dirty="0" smtClean="0"/>
              <a:t>Your work should be reproducible.</a:t>
            </a:r>
          </a:p>
          <a:p>
            <a:pPr lvl="1"/>
            <a:r>
              <a:rPr lang="en-US" dirty="0" smtClean="0"/>
              <a:t>Conference papers often leave out some key details; don’t forget to add them back in.</a:t>
            </a:r>
          </a:p>
          <a:p>
            <a:r>
              <a:rPr lang="en-US" dirty="0" smtClean="0"/>
              <a:t>Don’t necessarily include every experiment.</a:t>
            </a:r>
          </a:p>
          <a:p>
            <a:pPr lvl="1"/>
            <a:r>
              <a:rPr lang="en-US" dirty="0" smtClean="0"/>
              <a:t>Failed attempts can be mentioned in passing or omitted entirely.  Discuss with supervisor.</a:t>
            </a:r>
          </a:p>
          <a:p>
            <a:r>
              <a:rPr lang="en-US" dirty="0" smtClean="0"/>
              <a:t>Write for an intelligent Ph.D. student.</a:t>
            </a:r>
          </a:p>
          <a:p>
            <a:pPr lvl="1"/>
            <a:r>
              <a:rPr lang="en-US" dirty="0" smtClean="0"/>
              <a:t>Yourself three years ago, or the next office down.</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33</a:t>
            </a:fld>
            <a:endParaRPr lang="en-US"/>
          </a:p>
        </p:txBody>
      </p:sp>
    </p:spTree>
    <p:extLst>
      <p:ext uri="{BB962C8B-B14F-4D97-AF65-F5344CB8AC3E}">
        <p14:creationId xmlns:p14="http://schemas.microsoft.com/office/powerpoint/2010/main" val="2004282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waffle, no padding</a:t>
            </a:r>
            <a:endParaRPr lang="en-US" dirty="0"/>
          </a:p>
        </p:txBody>
      </p:sp>
      <p:sp>
        <p:nvSpPr>
          <p:cNvPr id="3" name="Content Placeholder 2"/>
          <p:cNvSpPr>
            <a:spLocks noGrp="1"/>
          </p:cNvSpPr>
          <p:nvPr>
            <p:ph idx="1"/>
          </p:nvPr>
        </p:nvSpPr>
        <p:spPr/>
        <p:txBody>
          <a:bodyPr>
            <a:normAutofit/>
          </a:bodyPr>
          <a:lstStyle/>
          <a:p>
            <a:r>
              <a:rPr lang="en-US" dirty="0" smtClean="0"/>
              <a:t>Be precise.</a:t>
            </a:r>
          </a:p>
          <a:p>
            <a:pPr lvl="1"/>
            <a:r>
              <a:rPr lang="en-US" dirty="0" smtClean="0"/>
              <a:t>Avoid vague comparisons: “Similar” in what way?  “Better” along what axis?  “More X” than what?</a:t>
            </a:r>
          </a:p>
          <a:p>
            <a:r>
              <a:rPr lang="en-US" dirty="0" smtClean="0"/>
              <a:t>Be concise.</a:t>
            </a:r>
          </a:p>
          <a:p>
            <a:pPr lvl="1"/>
            <a:r>
              <a:rPr lang="en-US" dirty="0" smtClean="0"/>
              <a:t>Does the material support a point?</a:t>
            </a:r>
          </a:p>
          <a:p>
            <a:pPr lvl="1"/>
            <a:r>
              <a:rPr lang="en-US" dirty="0" smtClean="0"/>
              <a:t>Am I repeating myself?  (Brief summaries OK but don’t repeat whole sentences/ideas/arguments;  use backward/forward references.)</a:t>
            </a:r>
          </a:p>
          <a:p>
            <a:pPr lvl="1"/>
            <a:r>
              <a:rPr lang="en-US" dirty="0"/>
              <a:t>Can I say the same thing in fewer words</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34</a:t>
            </a:fld>
            <a:endParaRPr lang="en-US"/>
          </a:p>
        </p:txBody>
      </p:sp>
    </p:spTree>
    <p:extLst>
      <p:ext uri="{BB962C8B-B14F-4D97-AF65-F5344CB8AC3E}">
        <p14:creationId xmlns:p14="http://schemas.microsoft.com/office/powerpoint/2010/main" val="2397411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resources</a:t>
            </a:r>
            <a:endParaRPr lang="en-US" dirty="0"/>
          </a:p>
        </p:txBody>
      </p:sp>
      <p:sp>
        <p:nvSpPr>
          <p:cNvPr id="3" name="Content Placeholder 2"/>
          <p:cNvSpPr>
            <a:spLocks noGrp="1"/>
          </p:cNvSpPr>
          <p:nvPr>
            <p:ph idx="1"/>
          </p:nvPr>
        </p:nvSpPr>
        <p:spPr/>
        <p:txBody>
          <a:bodyPr>
            <a:normAutofit/>
          </a:bodyPr>
          <a:lstStyle/>
          <a:p>
            <a:r>
              <a:rPr lang="en-US" sz="2800" dirty="0" smtClean="0"/>
              <a:t>Online (mostly sentence-level mechanics/clarity):</a:t>
            </a:r>
          </a:p>
          <a:p>
            <a:pPr lvl="1"/>
            <a:r>
              <a:rPr lang="en-US" sz="2400" dirty="0" smtClean="0">
                <a:hlinkClick r:id="rId2"/>
              </a:rPr>
              <a:t>http</a:t>
            </a:r>
            <a:r>
              <a:rPr lang="en-US" sz="2400" dirty="0">
                <a:hlinkClick r:id="rId2"/>
              </a:rPr>
              <a:t>://</a:t>
            </a:r>
            <a:r>
              <a:rPr lang="en-US" sz="2400" dirty="0" smtClean="0">
                <a:hlinkClick r:id="rId2"/>
              </a:rPr>
              <a:t>homepages.inf.ed.ac.uk/sgwater/resources.html</a:t>
            </a:r>
            <a:endParaRPr lang="en-US" sz="2400" dirty="0" smtClean="0"/>
          </a:p>
          <a:p>
            <a:pPr lvl="1"/>
            <a:r>
              <a:rPr lang="en-US" sz="2400" dirty="0" smtClean="0">
                <a:hlinkClick r:id="rId3"/>
              </a:rPr>
              <a:t>http</a:t>
            </a:r>
            <a:r>
              <a:rPr lang="en-US" sz="2400" dirty="0">
                <a:hlinkClick r:id="rId3"/>
              </a:rPr>
              <a:t>://homepages.inf.ed.ac.uk/imurray2/teaching/writing</a:t>
            </a:r>
            <a:r>
              <a:rPr lang="en-US" sz="2400" dirty="0" smtClean="0">
                <a:hlinkClick r:id="rId3"/>
              </a:rPr>
              <a:t>/</a:t>
            </a:r>
            <a:endParaRPr lang="en-US" sz="2400" dirty="0" smtClean="0"/>
          </a:p>
          <a:p>
            <a:r>
              <a:rPr lang="en-US" sz="2800" dirty="0" smtClean="0"/>
              <a:t>Books (check library):</a:t>
            </a:r>
          </a:p>
          <a:p>
            <a:pPr lvl="1"/>
            <a:r>
              <a:rPr lang="en-US" sz="2400" i="1" dirty="0" smtClean="0"/>
              <a:t>Style</a:t>
            </a:r>
            <a:r>
              <a:rPr lang="en-US" sz="2400" i="1" dirty="0"/>
              <a:t>: Toward clarity and grace </a:t>
            </a:r>
            <a:r>
              <a:rPr lang="en-US" sz="2400" dirty="0"/>
              <a:t>by Joseph M. Williams.  </a:t>
            </a:r>
            <a:r>
              <a:rPr lang="en-US" sz="2400" dirty="0" smtClean="0"/>
              <a:t>(General writing; organization, clarity, mechanics)</a:t>
            </a:r>
            <a:endParaRPr lang="en-US" sz="2400" dirty="0"/>
          </a:p>
          <a:p>
            <a:pPr lvl="1"/>
            <a:r>
              <a:rPr lang="en-US" sz="2400" i="1" dirty="0"/>
              <a:t>The Craft of Research </a:t>
            </a:r>
            <a:r>
              <a:rPr lang="en-US" sz="2400" dirty="0"/>
              <a:t>by Wayne C. Booth, Gregory </a:t>
            </a:r>
            <a:r>
              <a:rPr lang="en-US" sz="2400" dirty="0" err="1"/>
              <a:t>Colomb</a:t>
            </a:r>
            <a:r>
              <a:rPr lang="en-US" sz="2400" dirty="0"/>
              <a:t>, and Joseph M. Williams</a:t>
            </a:r>
            <a:r>
              <a:rPr lang="en-US" sz="2400" dirty="0" smtClean="0"/>
              <a:t>.  (Scientific investigation and scientific writing)</a:t>
            </a:r>
          </a:p>
          <a:p>
            <a:r>
              <a:rPr lang="en-US" sz="2800" dirty="0" smtClean="0"/>
              <a:t>Useful for all writing, not just thesis.  Start now!</a:t>
            </a:r>
            <a:endParaRPr lang="en-US" sz="2800" dirty="0"/>
          </a:p>
          <a:p>
            <a:pPr lvl="1"/>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35</a:t>
            </a:fld>
            <a:endParaRPr lang="en-US"/>
          </a:p>
        </p:txBody>
      </p:sp>
    </p:spTree>
    <p:extLst>
      <p:ext uri="{BB962C8B-B14F-4D97-AF65-F5344CB8AC3E}">
        <p14:creationId xmlns:p14="http://schemas.microsoft.com/office/powerpoint/2010/main" val="19875707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plagiarism</a:t>
            </a:r>
            <a:endParaRPr lang="en-US" dirty="0"/>
          </a:p>
        </p:txBody>
      </p:sp>
      <p:sp>
        <p:nvSpPr>
          <p:cNvPr id="3" name="Content Placeholder 2"/>
          <p:cNvSpPr>
            <a:spLocks noGrp="1"/>
          </p:cNvSpPr>
          <p:nvPr>
            <p:ph idx="1"/>
          </p:nvPr>
        </p:nvSpPr>
        <p:spPr/>
        <p:txBody>
          <a:bodyPr/>
          <a:lstStyle/>
          <a:p>
            <a:pPr>
              <a:buClr>
                <a:srgbClr val="000000"/>
              </a:buClr>
            </a:pPr>
            <a:r>
              <a:rPr lang="en-GB" sz="2800" b="1" dirty="0" smtClean="0"/>
              <a:t>Plagiarism:</a:t>
            </a:r>
            <a:r>
              <a:rPr lang="en-GB" sz="2800" dirty="0" smtClean="0"/>
              <a:t> the </a:t>
            </a:r>
            <a:r>
              <a:rPr lang="en-GB" sz="2800" dirty="0"/>
              <a:t>act of copying </a:t>
            </a:r>
            <a:r>
              <a:rPr lang="en-GB" sz="2800" dirty="0" smtClean="0"/>
              <a:t>or </a:t>
            </a:r>
            <a:r>
              <a:rPr lang="en-GB" sz="2800" dirty="0"/>
              <a:t>including in one's own work, </a:t>
            </a:r>
            <a:r>
              <a:rPr lang="en-GB" sz="2800" dirty="0" smtClean="0"/>
              <a:t>without </a:t>
            </a:r>
            <a:r>
              <a:rPr lang="en-GB" sz="2800" dirty="0"/>
              <a:t>adequate </a:t>
            </a:r>
            <a:r>
              <a:rPr lang="en-GB" sz="2800" dirty="0" smtClean="0"/>
              <a:t>acknowledgment</a:t>
            </a:r>
            <a:r>
              <a:rPr lang="en-GB" sz="2800" dirty="0"/>
              <a:t>, </a:t>
            </a:r>
            <a:r>
              <a:rPr lang="en-GB" sz="2800" dirty="0">
                <a:solidFill>
                  <a:srgbClr val="FF0000"/>
                </a:solidFill>
              </a:rPr>
              <a:t>intentionally or </a:t>
            </a:r>
            <a:r>
              <a:rPr lang="en-GB" sz="2800" dirty="0" smtClean="0">
                <a:solidFill>
                  <a:srgbClr val="FF0000"/>
                </a:solidFill>
              </a:rPr>
              <a:t>unintentionally</a:t>
            </a:r>
            <a:r>
              <a:rPr lang="en-GB" sz="2800" dirty="0"/>
              <a:t>, </a:t>
            </a:r>
            <a:r>
              <a:rPr lang="en-GB" sz="2800" dirty="0" smtClean="0"/>
              <a:t>the </a:t>
            </a:r>
            <a:r>
              <a:rPr lang="en-GB" sz="2800" dirty="0"/>
              <a:t>work of another, for one's own benefit.</a:t>
            </a:r>
          </a:p>
          <a:p>
            <a:pPr marL="0" indent="11113"/>
            <a:endParaRPr lang="en-GB" dirty="0"/>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36</a:t>
            </a:fld>
            <a:endParaRPr lang="en-US"/>
          </a:p>
        </p:txBody>
      </p:sp>
    </p:spTree>
    <p:extLst>
      <p:ext uri="{BB962C8B-B14F-4D97-AF65-F5344CB8AC3E}">
        <p14:creationId xmlns:p14="http://schemas.microsoft.com/office/powerpoint/2010/main" val="32035915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 and citations</a:t>
            </a:r>
            <a:endParaRPr lang="en-US" dirty="0"/>
          </a:p>
        </p:txBody>
      </p:sp>
      <p:sp>
        <p:nvSpPr>
          <p:cNvPr id="3" name="Content Placeholder 2"/>
          <p:cNvSpPr>
            <a:spLocks noGrp="1"/>
          </p:cNvSpPr>
          <p:nvPr>
            <p:ph idx="1"/>
          </p:nvPr>
        </p:nvSpPr>
        <p:spPr/>
        <p:txBody>
          <a:bodyPr>
            <a:normAutofit lnSpcReduction="10000"/>
          </a:bodyPr>
          <a:lstStyle/>
          <a:p>
            <a:pPr marL="285750" indent="-285750">
              <a:lnSpc>
                <a:spcPct val="90000"/>
              </a:lnSpc>
            </a:pPr>
            <a:r>
              <a:rPr lang="en-GB" dirty="0" smtClean="0"/>
              <a:t>Acknowledge/credit any work done by others, incl. collaborative </a:t>
            </a:r>
            <a:r>
              <a:rPr lang="en-GB" dirty="0"/>
              <a:t>work</a:t>
            </a:r>
            <a:r>
              <a:rPr lang="en-GB" dirty="0" smtClean="0"/>
              <a:t>.</a:t>
            </a:r>
            <a:endParaRPr lang="en-GB" dirty="0"/>
          </a:p>
          <a:p>
            <a:pPr marL="685800" lvl="1">
              <a:lnSpc>
                <a:spcPct val="90000"/>
              </a:lnSpc>
            </a:pPr>
            <a:r>
              <a:rPr lang="en-GB" dirty="0"/>
              <a:t>Explicitly acknowledge each individual piece of work in a thesis done by another person.</a:t>
            </a:r>
          </a:p>
          <a:p>
            <a:pPr marL="285750" indent="-285750">
              <a:lnSpc>
                <a:spcPct val="90000"/>
              </a:lnSpc>
            </a:pPr>
            <a:r>
              <a:rPr lang="en-GB" dirty="0"/>
              <a:t>Reference and fully cite other people’s text </a:t>
            </a:r>
            <a:r>
              <a:rPr lang="en-GB" dirty="0" smtClean="0"/>
              <a:t>and arguments (published </a:t>
            </a:r>
            <a:r>
              <a:rPr lang="en-GB" dirty="0"/>
              <a:t>or unpublished). </a:t>
            </a:r>
          </a:p>
          <a:p>
            <a:pPr marL="285750" indent="-285750">
              <a:lnSpc>
                <a:spcPct val="90000"/>
              </a:lnSpc>
            </a:pPr>
            <a:r>
              <a:rPr lang="en-GB" b="1" dirty="0" smtClean="0"/>
              <a:t>It </a:t>
            </a:r>
            <a:r>
              <a:rPr lang="en-GB" b="1" dirty="0"/>
              <a:t>is better to be overgenerous than to </a:t>
            </a:r>
            <a:br>
              <a:rPr lang="en-GB" b="1" dirty="0"/>
            </a:br>
            <a:r>
              <a:rPr lang="en-GB" b="1" dirty="0"/>
              <a:t>risk accusations of plagiarism</a:t>
            </a:r>
            <a:r>
              <a:rPr lang="en-GB" dirty="0"/>
              <a:t> </a:t>
            </a:r>
            <a:endParaRPr lang="en-GB" dirty="0" smtClean="0"/>
          </a:p>
          <a:p>
            <a:pPr marL="285750">
              <a:lnSpc>
                <a:spcPct val="90000"/>
              </a:lnSpc>
            </a:pPr>
            <a:r>
              <a:rPr lang="en-GB" dirty="0"/>
              <a:t>Formal </a:t>
            </a:r>
            <a:r>
              <a:rPr lang="en-GB" dirty="0" smtClean="0"/>
              <a:t>guidance: see University </a:t>
            </a:r>
            <a:r>
              <a:rPr lang="en-GB" dirty="0"/>
              <a:t>website or postgraduate </a:t>
            </a:r>
            <a:r>
              <a:rPr lang="en-GB" dirty="0" smtClean="0"/>
              <a:t>handbook</a:t>
            </a:r>
            <a:endParaRPr lang="en-GB" dirty="0"/>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37</a:t>
            </a:fld>
            <a:endParaRPr lang="en-US"/>
          </a:p>
        </p:txBody>
      </p:sp>
    </p:spTree>
    <p:extLst>
      <p:ext uri="{BB962C8B-B14F-4D97-AF65-F5344CB8AC3E}">
        <p14:creationId xmlns:p14="http://schemas.microsoft.com/office/powerpoint/2010/main" val="12525062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r>
              <a:rPr lang="en-GB"/>
              <a:t>THESIS WORKSHOP </a:t>
            </a:r>
            <a:fld id="{F18B82AC-EB2B-4EE0-A982-C4DDC6AE1532}" type="slidenum">
              <a:rPr lang="en-GB"/>
              <a:pPr>
                <a:defRPr/>
              </a:pPr>
              <a:t>38</a:t>
            </a:fld>
            <a:endParaRPr lang="en-GB"/>
          </a:p>
        </p:txBody>
      </p:sp>
      <p:sp>
        <p:nvSpPr>
          <p:cNvPr id="29699" name="Rectangle 2"/>
          <p:cNvSpPr>
            <a:spLocks noGrp="1" noChangeArrowheads="1"/>
          </p:cNvSpPr>
          <p:nvPr>
            <p:ph type="title"/>
          </p:nvPr>
        </p:nvSpPr>
        <p:spPr>
          <a:xfrm>
            <a:off x="215900" y="115888"/>
            <a:ext cx="8748713" cy="792162"/>
          </a:xfrm>
        </p:spPr>
        <p:txBody>
          <a:bodyPr/>
          <a:lstStyle/>
          <a:p>
            <a:r>
              <a:rPr lang="en-GB" sz="4000" b="1" smtClean="0"/>
              <a:t>The perils of cut and paste…..</a:t>
            </a:r>
            <a:endParaRPr lang="en-GB" sz="3600" smtClean="0"/>
          </a:p>
        </p:txBody>
      </p:sp>
      <p:sp>
        <p:nvSpPr>
          <p:cNvPr id="71683" name="Rectangle 3"/>
          <p:cNvSpPr>
            <a:spLocks noGrp="1" noChangeArrowheads="1"/>
          </p:cNvSpPr>
          <p:nvPr>
            <p:ph type="body" idx="1"/>
          </p:nvPr>
        </p:nvSpPr>
        <p:spPr>
          <a:xfrm>
            <a:off x="468313" y="2417763"/>
            <a:ext cx="8280400" cy="3459162"/>
          </a:xfrm>
        </p:spPr>
        <p:txBody>
          <a:bodyPr/>
          <a:lstStyle/>
          <a:p>
            <a:pPr marL="0" indent="11113">
              <a:lnSpc>
                <a:spcPct val="80000"/>
              </a:lnSpc>
              <a:buFontTx/>
              <a:buNone/>
            </a:pPr>
            <a:r>
              <a:rPr lang="en-GB" sz="2200" b="1" smtClean="0"/>
              <a:t>Original text:</a:t>
            </a:r>
          </a:p>
          <a:p>
            <a:pPr marL="0" indent="11113">
              <a:lnSpc>
                <a:spcPct val="80000"/>
              </a:lnSpc>
              <a:buFontTx/>
              <a:buNone/>
            </a:pPr>
            <a:r>
              <a:rPr lang="en-GB" sz="2200" smtClean="0"/>
              <a:t>“The number of doctorates awarded in the UK in all subjects increased by about 18 per cent between academic years 1995/96 and 1999/2000.  The biggest growth areas for UK students were social studies and law (an 80 per cent increase in each), creative arts (over 110 percent growth), and education and leisure (130 percent growth).  Over the same period, UK-domiciled students gained around 600 additional doctorates each year in biological and related subjects.  However, the number of doctorates awarded to UK-domiciled students in the physical sciences fell by 9 per cent between 1995/96 and 1999/2000.”</a:t>
            </a:r>
          </a:p>
          <a:p>
            <a:pPr marL="0" indent="11113">
              <a:lnSpc>
                <a:spcPct val="80000"/>
              </a:lnSpc>
              <a:buFontTx/>
              <a:buNone/>
            </a:pPr>
            <a:endParaRPr lang="en-GB" sz="1000" i="1" smtClean="0"/>
          </a:p>
          <a:p>
            <a:pPr marL="0" indent="11113">
              <a:lnSpc>
                <a:spcPct val="80000"/>
              </a:lnSpc>
              <a:buFontTx/>
              <a:buNone/>
            </a:pPr>
            <a:r>
              <a:rPr lang="en-GB" sz="1800" i="1" smtClean="0"/>
              <a:t>from “Set for success”, The Report of the Sir Gareth Roberts’ Review, 2002</a:t>
            </a:r>
          </a:p>
          <a:p>
            <a:pPr marL="0" indent="11113">
              <a:lnSpc>
                <a:spcPct val="80000"/>
              </a:lnSpc>
              <a:buFontTx/>
              <a:buNone/>
            </a:pPr>
            <a:endParaRPr lang="en-GB" sz="2200" i="1" smtClean="0"/>
          </a:p>
        </p:txBody>
      </p:sp>
      <p:sp>
        <p:nvSpPr>
          <p:cNvPr id="29701" name="Rectangle 4"/>
          <p:cNvSpPr>
            <a:spLocks noChangeArrowheads="1"/>
          </p:cNvSpPr>
          <p:nvPr/>
        </p:nvSpPr>
        <p:spPr bwMode="auto">
          <a:xfrm>
            <a:off x="179388" y="908050"/>
            <a:ext cx="882015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3600">
                <a:solidFill>
                  <a:schemeClr val="tx2"/>
                </a:solidFill>
                <a:latin typeface="Arial" charset="0"/>
              </a:rPr>
              <a:t>Avoiding plagiarism in the background/review sections of your thesis</a:t>
            </a:r>
          </a:p>
        </p:txBody>
      </p:sp>
    </p:spTree>
    <p:extLst>
      <p:ext uri="{BB962C8B-B14F-4D97-AF65-F5344CB8AC3E}">
        <p14:creationId xmlns:p14="http://schemas.microsoft.com/office/powerpoint/2010/main" val="251024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dissolve">
                                      <p:cBhvr>
                                        <p:cTn id="7" dur="500"/>
                                        <p:tgtEl>
                                          <p:spTgt spid="7168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1683">
                                            <p:txEl>
                                              <p:pRg st="1" end="1"/>
                                            </p:txEl>
                                          </p:spTgt>
                                        </p:tgtEl>
                                        <p:attrNameLst>
                                          <p:attrName>style.visibility</p:attrName>
                                        </p:attrNameLst>
                                      </p:cBhvr>
                                      <p:to>
                                        <p:strVal val="visible"/>
                                      </p:to>
                                    </p:set>
                                    <p:animEffect transition="in" filter="dissolve">
                                      <p:cBhvr>
                                        <p:cTn id="10" dur="500"/>
                                        <p:tgtEl>
                                          <p:spTgt spid="7168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1683">
                                            <p:txEl>
                                              <p:pRg st="3" end="3"/>
                                            </p:txEl>
                                          </p:spTgt>
                                        </p:tgtEl>
                                        <p:attrNameLst>
                                          <p:attrName>style.visibility</p:attrName>
                                        </p:attrNameLst>
                                      </p:cBhvr>
                                      <p:to>
                                        <p:strVal val="visible"/>
                                      </p:to>
                                    </p:set>
                                    <p:animEffect transition="in" filter="dissolve">
                                      <p:cBhvr>
                                        <p:cTn id="13" dur="500"/>
                                        <p:tgtEl>
                                          <p:spTgt spid="71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r>
              <a:rPr lang="en-GB"/>
              <a:t>THESIS WORKSHOP </a:t>
            </a:r>
            <a:fld id="{021D718E-7AF4-4A96-B89C-BD7B3C81AD22}" type="slidenum">
              <a:rPr lang="en-GB"/>
              <a:pPr>
                <a:defRPr/>
              </a:pPr>
              <a:t>39</a:t>
            </a:fld>
            <a:endParaRPr lang="en-GB"/>
          </a:p>
        </p:txBody>
      </p:sp>
      <p:sp>
        <p:nvSpPr>
          <p:cNvPr id="30723" name="Rectangle 2"/>
          <p:cNvSpPr>
            <a:spLocks noGrp="1" noChangeArrowheads="1"/>
          </p:cNvSpPr>
          <p:nvPr>
            <p:ph type="title"/>
          </p:nvPr>
        </p:nvSpPr>
        <p:spPr>
          <a:xfrm>
            <a:off x="215900" y="115888"/>
            <a:ext cx="8748713" cy="576262"/>
          </a:xfrm>
        </p:spPr>
        <p:txBody>
          <a:bodyPr>
            <a:normAutofit fontScale="90000"/>
          </a:bodyPr>
          <a:lstStyle/>
          <a:p>
            <a:r>
              <a:rPr lang="en-GB" sz="4000" b="1" smtClean="0"/>
              <a:t>Is this plagiarism?</a:t>
            </a:r>
            <a:endParaRPr lang="en-GB" sz="3600" smtClean="0"/>
          </a:p>
        </p:txBody>
      </p:sp>
      <p:sp>
        <p:nvSpPr>
          <p:cNvPr id="73731" name="Rectangle 3"/>
          <p:cNvSpPr>
            <a:spLocks noGrp="1" noChangeArrowheads="1"/>
          </p:cNvSpPr>
          <p:nvPr>
            <p:ph type="body" idx="1"/>
          </p:nvPr>
        </p:nvSpPr>
        <p:spPr>
          <a:xfrm>
            <a:off x="71438" y="549275"/>
            <a:ext cx="9072562" cy="2087563"/>
          </a:xfrm>
        </p:spPr>
        <p:txBody>
          <a:bodyPr/>
          <a:lstStyle/>
          <a:p>
            <a:pPr marL="0" indent="11113">
              <a:lnSpc>
                <a:spcPct val="80000"/>
              </a:lnSpc>
              <a:buFontTx/>
              <a:buNone/>
            </a:pPr>
            <a:r>
              <a:rPr lang="en-GB" sz="2200" b="1" smtClean="0"/>
              <a:t>Example 1</a:t>
            </a:r>
          </a:p>
          <a:p>
            <a:pPr marL="0" indent="11113">
              <a:lnSpc>
                <a:spcPct val="80000"/>
              </a:lnSpc>
              <a:buFontTx/>
              <a:buNone/>
            </a:pPr>
            <a:r>
              <a:rPr lang="en-GB" sz="2200" smtClean="0"/>
              <a:t>……  The number of doctorates awarded in the UK in all subjects increased by about 18 per cent between academic years 1995/96 and 1999/2000. Over the same period, UK-domiciled students gained around 600 additional doctorates each year in biological and related subjects.  However, the number of doctorates awarded to UK-domiciled students in the physical sciences fell by 9 per cent. …….</a:t>
            </a:r>
          </a:p>
          <a:p>
            <a:pPr marL="0" indent="11113">
              <a:lnSpc>
                <a:spcPct val="80000"/>
              </a:lnSpc>
              <a:buFontTx/>
              <a:buNone/>
            </a:pPr>
            <a:endParaRPr lang="en-GB" sz="2200" i="1" smtClean="0"/>
          </a:p>
        </p:txBody>
      </p:sp>
      <p:sp>
        <p:nvSpPr>
          <p:cNvPr id="73732" name="Rectangle 4"/>
          <p:cNvSpPr>
            <a:spLocks noChangeArrowheads="1"/>
          </p:cNvSpPr>
          <p:nvPr/>
        </p:nvSpPr>
        <p:spPr bwMode="auto">
          <a:xfrm>
            <a:off x="323850" y="2852738"/>
            <a:ext cx="864076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11113">
              <a:lnSpc>
                <a:spcPct val="80000"/>
              </a:lnSpc>
              <a:spcBef>
                <a:spcPct val="20000"/>
              </a:spcBef>
            </a:pPr>
            <a:r>
              <a:rPr lang="en-GB" sz="2200" b="1" dirty="0">
                <a:solidFill>
                  <a:srgbClr val="FF0000"/>
                </a:solidFill>
                <a:latin typeface="Arial" charset="0"/>
              </a:rPr>
              <a:t>If you cut and paste from a </a:t>
            </a:r>
            <a:r>
              <a:rPr lang="en-GB" sz="2200" b="1" dirty="0" smtClean="0">
                <a:solidFill>
                  <a:srgbClr val="FF0000"/>
                </a:solidFill>
                <a:latin typeface="Arial" charset="0"/>
              </a:rPr>
              <a:t>source, </a:t>
            </a:r>
            <a:r>
              <a:rPr lang="en-GB" sz="2200" b="1" dirty="0">
                <a:solidFill>
                  <a:srgbClr val="FF0000"/>
                </a:solidFill>
                <a:latin typeface="Arial" charset="0"/>
              </a:rPr>
              <a:t>it is plagiarism </a:t>
            </a:r>
            <a:r>
              <a:rPr lang="en-GB" sz="2200" b="1" dirty="0" smtClean="0">
                <a:solidFill>
                  <a:srgbClr val="FF0000"/>
                </a:solidFill>
                <a:latin typeface="Arial" charset="0"/>
              </a:rPr>
              <a:t>unless you include quotation marks </a:t>
            </a:r>
            <a:r>
              <a:rPr lang="en-GB" sz="2200" b="1" u="sng" dirty="0" smtClean="0">
                <a:solidFill>
                  <a:srgbClr val="FF0000"/>
                </a:solidFill>
                <a:latin typeface="Arial" charset="0"/>
              </a:rPr>
              <a:t>and</a:t>
            </a:r>
            <a:r>
              <a:rPr lang="en-GB" sz="2200" b="1" dirty="0" smtClean="0">
                <a:solidFill>
                  <a:srgbClr val="FF0000"/>
                </a:solidFill>
                <a:latin typeface="Arial" charset="0"/>
              </a:rPr>
              <a:t> attribution.</a:t>
            </a:r>
            <a:endParaRPr lang="en-GB" sz="2200" i="1" dirty="0">
              <a:solidFill>
                <a:srgbClr val="FF0000"/>
              </a:solidFill>
              <a:latin typeface="Arial" charset="0"/>
            </a:endParaRPr>
          </a:p>
        </p:txBody>
      </p:sp>
      <p:sp>
        <p:nvSpPr>
          <p:cNvPr id="73733" name="Rectangle 5"/>
          <p:cNvSpPr>
            <a:spLocks noChangeArrowheads="1"/>
          </p:cNvSpPr>
          <p:nvPr/>
        </p:nvSpPr>
        <p:spPr bwMode="auto">
          <a:xfrm>
            <a:off x="179388" y="3500438"/>
            <a:ext cx="9072562" cy="208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11113">
              <a:lnSpc>
                <a:spcPct val="80000"/>
              </a:lnSpc>
              <a:spcBef>
                <a:spcPct val="20000"/>
              </a:spcBef>
            </a:pPr>
            <a:r>
              <a:rPr lang="en-GB" sz="2200" b="1">
                <a:latin typeface="Arial" charset="0"/>
              </a:rPr>
              <a:t>Example 2</a:t>
            </a:r>
          </a:p>
          <a:p>
            <a:pPr indent="11113">
              <a:lnSpc>
                <a:spcPct val="80000"/>
              </a:lnSpc>
              <a:spcBef>
                <a:spcPct val="20000"/>
              </a:spcBef>
            </a:pPr>
            <a:r>
              <a:rPr lang="en-GB" sz="2200">
                <a:latin typeface="Arial" charset="0"/>
              </a:rPr>
              <a:t>……  The number of doctorates awarded in the UK increased by about 18 per cent between academic years 1995/96 and 1999/2000. The number of PhDs awarded to UK-domiciled students in the physical sciences fell by 9 per cent over the same period, and UK-domiciled students gained around 600 additional doctorates each year in biological and related subjects. …….</a:t>
            </a:r>
          </a:p>
          <a:p>
            <a:pPr indent="11113">
              <a:lnSpc>
                <a:spcPct val="80000"/>
              </a:lnSpc>
              <a:spcBef>
                <a:spcPct val="20000"/>
              </a:spcBef>
            </a:pPr>
            <a:endParaRPr lang="en-GB" sz="2200" i="1">
              <a:latin typeface="Arial" charset="0"/>
            </a:endParaRPr>
          </a:p>
        </p:txBody>
      </p:sp>
      <p:sp>
        <p:nvSpPr>
          <p:cNvPr id="73734" name="Rectangle 6"/>
          <p:cNvSpPr>
            <a:spLocks noChangeArrowheads="1"/>
          </p:cNvSpPr>
          <p:nvPr/>
        </p:nvSpPr>
        <p:spPr bwMode="auto">
          <a:xfrm>
            <a:off x="431800" y="5803900"/>
            <a:ext cx="864076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11113">
              <a:lnSpc>
                <a:spcPct val="80000"/>
              </a:lnSpc>
              <a:spcBef>
                <a:spcPct val="20000"/>
              </a:spcBef>
            </a:pPr>
            <a:r>
              <a:rPr lang="en-GB" sz="2200" b="1">
                <a:solidFill>
                  <a:srgbClr val="FF0000"/>
                </a:solidFill>
                <a:latin typeface="Arial" charset="0"/>
              </a:rPr>
              <a:t>Changing the odd word here and there or changing the word order without quotation and attribution is also plagiarism.</a:t>
            </a:r>
            <a:endParaRPr lang="en-GB" sz="2200" i="1">
              <a:solidFill>
                <a:srgbClr val="FF0000"/>
              </a:solidFill>
              <a:latin typeface="Arial" charset="0"/>
            </a:endParaRPr>
          </a:p>
        </p:txBody>
      </p:sp>
    </p:spTree>
    <p:extLst>
      <p:ext uri="{BB962C8B-B14F-4D97-AF65-F5344CB8AC3E}">
        <p14:creationId xmlns:p14="http://schemas.microsoft.com/office/powerpoint/2010/main" val="36703565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3732"/>
                                        </p:tgtEl>
                                        <p:attrNameLst>
                                          <p:attrName>style.visibility</p:attrName>
                                        </p:attrNameLst>
                                      </p:cBhvr>
                                      <p:to>
                                        <p:strVal val="visible"/>
                                      </p:to>
                                    </p:set>
                                    <p:animEffect transition="in" filter="dissolve">
                                      <p:cBhvr>
                                        <p:cTn id="13" dur="500"/>
                                        <p:tgtEl>
                                          <p:spTgt spid="7373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373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4"/>
                                        </p:tgtEl>
                                        <p:attrNameLst>
                                          <p:attrName>style.visibility</p:attrName>
                                        </p:attrNameLst>
                                      </p:cBhvr>
                                      <p:to>
                                        <p:strVal val="visible"/>
                                      </p:to>
                                    </p:set>
                                    <p:animEffect transition="in" filter="dissolve">
                                      <p:cBhvr>
                                        <p:cTn id="22" dur="500"/>
                                        <p:tgtEl>
                                          <p:spTgt spid="73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uiExpand="1" build="p"/>
      <p:bldP spid="73732" grpId="0"/>
      <p:bldP spid="73733" grpId="0"/>
      <p:bldP spid="737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Examiner’s report form (U of 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427905"/>
              </p:ext>
            </p:extLst>
          </p:nvPr>
        </p:nvGraphicFramePr>
        <p:xfrm>
          <a:off x="381000" y="1676400"/>
          <a:ext cx="8229599" cy="4920831"/>
        </p:xfrm>
        <a:graphic>
          <a:graphicData uri="http://schemas.openxmlformats.org/drawingml/2006/table">
            <a:tbl>
              <a:tblPr firstCol="1" bandRow="1" bandCol="1">
                <a:tableStyleId>{5C22544A-7EE6-4342-B048-85BDC9FD1C3A}</a:tableStyleId>
              </a:tblPr>
              <a:tblGrid>
                <a:gridCol w="6581666"/>
                <a:gridCol w="1647933"/>
              </a:tblGrid>
              <a:tr h="960917">
                <a:tc>
                  <a:txBody>
                    <a:bodyPr/>
                    <a:lstStyle/>
                    <a:p>
                      <a:pPr marL="0" marR="0" indent="0" algn="l">
                        <a:spcBef>
                          <a:spcPts val="800"/>
                        </a:spcBef>
                        <a:spcAft>
                          <a:spcPts val="400"/>
                        </a:spcAft>
                        <a:tabLst>
                          <a:tab pos="5400675" algn="r"/>
                          <a:tab pos="5257800" algn="l"/>
                          <a:tab pos="5600700" algn="l"/>
                          <a:tab pos="5829300" algn="l"/>
                          <a:tab pos="6172200" algn="r"/>
                        </a:tabLst>
                      </a:pPr>
                      <a:r>
                        <a:rPr lang="en-GB" sz="1800" dirty="0">
                          <a:solidFill>
                            <a:schemeClr val="tx1"/>
                          </a:solidFill>
                          <a:effectLst/>
                        </a:rPr>
                        <a:t>Is the thesis an original work that makes a significant contribution to knowledge in or understanding of the field of study? </a:t>
                      </a:r>
                      <a:endParaRPr lang="en-US" sz="1800" dirty="0">
                        <a:solidFill>
                          <a:schemeClr val="tx1"/>
                        </a:solidFill>
                        <a:effectLst/>
                        <a:latin typeface="CG Times (W1)"/>
                        <a:ea typeface="Times New Roman"/>
                        <a:cs typeface="CG Times (W1)"/>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a:solidFill>
                            <a:schemeClr val="tx1"/>
                          </a:solidFill>
                          <a:effectLst/>
                        </a:rPr>
                        <a:t> </a:t>
                      </a:r>
                      <a:endParaRPr lang="en-US" sz="1800" b="0" dirty="0" smtClean="0">
                        <a:solidFill>
                          <a:schemeClr val="tx1"/>
                        </a:solidFill>
                        <a:effectLst/>
                      </a:endParaRPr>
                    </a:p>
                    <a:p>
                      <a:r>
                        <a:rPr lang="en-GB" sz="1800" b="0" dirty="0" smtClean="0">
                          <a:solidFill>
                            <a:schemeClr val="tx1"/>
                          </a:solidFill>
                          <a:effectLst/>
                        </a:rPr>
                        <a:t>YES          NO </a:t>
                      </a:r>
                      <a:endParaRPr lang="en-US" sz="1800" b="0" dirty="0">
                        <a:solidFill>
                          <a:schemeClr val="tx1"/>
                        </a:solidFill>
                        <a:effectLst/>
                        <a:latin typeface="Times New Roman"/>
                      </a:endParaRPr>
                    </a:p>
                  </a:txBody>
                  <a:tcPr marL="39474" marR="39474" marT="0" marB="0" anchor="ctr">
                    <a:solidFill>
                      <a:schemeClr val="bg1">
                        <a:lumMod val="85000"/>
                      </a:schemeClr>
                    </a:solidFill>
                  </a:tcPr>
                </a:tc>
              </a:tr>
              <a:tr h="985520">
                <a:tc>
                  <a:txBody>
                    <a:bodyPr/>
                    <a:lstStyle/>
                    <a:p>
                      <a:pPr marL="0" marR="0">
                        <a:spcBef>
                          <a:spcPts val="800"/>
                        </a:spcBef>
                        <a:spcAft>
                          <a:spcPts val="400"/>
                        </a:spcAft>
                        <a:tabLst>
                          <a:tab pos="457200" algn="l"/>
                          <a:tab pos="5257800" algn="l"/>
                          <a:tab pos="5600700" algn="l"/>
                          <a:tab pos="5829300" algn="l"/>
                          <a:tab pos="6172200" algn="r"/>
                        </a:tabLst>
                      </a:pPr>
                      <a:r>
                        <a:rPr lang="en-US" sz="1800" dirty="0">
                          <a:solidFill>
                            <a:schemeClr val="tx1"/>
                          </a:solidFill>
                          <a:effectLst/>
                        </a:rPr>
                        <a:t>Does the thesis contain material worthy of publication?	</a:t>
                      </a:r>
                      <a:endParaRPr lang="en-US" sz="1800" dirty="0">
                        <a:solidFill>
                          <a:schemeClr val="tx1"/>
                        </a:solidFill>
                        <a:effectLst/>
                        <a:latin typeface="Times New Roman"/>
                        <a:ea typeface="Times New Roman"/>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smtClean="0">
                          <a:solidFill>
                            <a:schemeClr val="tx1"/>
                          </a:solidFill>
                          <a:effectLst/>
                        </a:rPr>
                        <a:t>  </a:t>
                      </a:r>
                      <a:endParaRPr lang="en-US" sz="1800" b="0" dirty="0">
                        <a:solidFill>
                          <a:schemeClr val="tx1"/>
                        </a:solidFill>
                        <a:effectLst/>
                      </a:endParaRPr>
                    </a:p>
                    <a:p>
                      <a:r>
                        <a:rPr lang="en-US" sz="1800" b="0" dirty="0">
                          <a:solidFill>
                            <a:schemeClr val="tx1"/>
                          </a:solidFill>
                          <a:effectLst/>
                        </a:rPr>
                        <a:t>YES          NO </a:t>
                      </a:r>
                      <a:endParaRPr lang="en-US" sz="1800" b="0" dirty="0">
                        <a:solidFill>
                          <a:schemeClr val="tx1"/>
                        </a:solidFill>
                        <a:effectLst/>
                        <a:latin typeface="Times New Roman"/>
                      </a:endParaRPr>
                    </a:p>
                  </a:txBody>
                  <a:tcPr marL="39474" marR="39474" marT="0" marB="0">
                    <a:solidFill>
                      <a:schemeClr val="bg1">
                        <a:lumMod val="85000"/>
                      </a:schemeClr>
                    </a:solidFill>
                  </a:tcPr>
                </a:tc>
              </a:tr>
              <a:tr h="1075717">
                <a:tc>
                  <a:txBody>
                    <a:bodyPr/>
                    <a:lstStyle/>
                    <a:p>
                      <a:pPr marL="0" marR="0">
                        <a:spcBef>
                          <a:spcPts val="800"/>
                        </a:spcBef>
                        <a:spcAft>
                          <a:spcPts val="400"/>
                        </a:spcAft>
                        <a:tabLst>
                          <a:tab pos="457200" algn="l"/>
                          <a:tab pos="5257800" algn="l"/>
                          <a:tab pos="5600700" algn="l"/>
                          <a:tab pos="5829300" algn="l"/>
                          <a:tab pos="6172200" algn="r"/>
                        </a:tabLst>
                      </a:pPr>
                      <a:r>
                        <a:rPr lang="en-US" sz="1800" dirty="0">
                          <a:solidFill>
                            <a:schemeClr val="tx1"/>
                          </a:solidFill>
                          <a:effectLst/>
                        </a:rPr>
                        <a:t>Does the thesis demonstrate adequate knowledge of the field of study and relevant literature?</a:t>
                      </a:r>
                      <a:endParaRPr lang="en-US" sz="1800" dirty="0">
                        <a:solidFill>
                          <a:schemeClr val="tx1"/>
                        </a:solidFill>
                        <a:effectLst/>
                        <a:latin typeface="Times New Roman"/>
                        <a:ea typeface="Times New Roman"/>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smtClean="0">
                          <a:solidFill>
                            <a:schemeClr val="tx1"/>
                          </a:solidFill>
                          <a:effectLst/>
                        </a:rPr>
                        <a:t>  </a:t>
                      </a:r>
                      <a:endParaRPr lang="en-US" sz="1800" b="0" dirty="0">
                        <a:solidFill>
                          <a:schemeClr val="tx1"/>
                        </a:solidFill>
                        <a:effectLst/>
                      </a:endParaRPr>
                    </a:p>
                    <a:p>
                      <a:r>
                        <a:rPr lang="en-US" sz="1800" b="0" dirty="0">
                          <a:solidFill>
                            <a:schemeClr val="tx1"/>
                          </a:solidFill>
                          <a:effectLst/>
                        </a:rPr>
                        <a:t>YES          NO </a:t>
                      </a:r>
                      <a:endParaRPr lang="en-US" sz="1800" b="0" dirty="0">
                        <a:solidFill>
                          <a:schemeClr val="tx1"/>
                        </a:solidFill>
                        <a:effectLst/>
                        <a:latin typeface="Times New Roman"/>
                      </a:endParaRPr>
                    </a:p>
                  </a:txBody>
                  <a:tcPr marL="39474" marR="39474" marT="0" marB="0">
                    <a:solidFill>
                      <a:schemeClr val="bg1">
                        <a:lumMod val="85000"/>
                      </a:schemeClr>
                    </a:solidFill>
                  </a:tcPr>
                </a:tc>
              </a:tr>
              <a:tr h="1075717">
                <a:tc>
                  <a:txBody>
                    <a:bodyPr/>
                    <a:lstStyle/>
                    <a:p>
                      <a:pPr marL="0" marR="0">
                        <a:spcBef>
                          <a:spcPts val="800"/>
                        </a:spcBef>
                        <a:spcAft>
                          <a:spcPts val="400"/>
                        </a:spcAft>
                        <a:tabLst>
                          <a:tab pos="457200" algn="l"/>
                          <a:tab pos="5257800" algn="l"/>
                          <a:tab pos="5600700" algn="l"/>
                          <a:tab pos="5829300" algn="l"/>
                          <a:tab pos="6172200" algn="r"/>
                        </a:tabLst>
                      </a:pPr>
                      <a:r>
                        <a:rPr lang="en-US" sz="1800" dirty="0">
                          <a:solidFill>
                            <a:schemeClr val="tx1"/>
                          </a:solidFill>
                          <a:effectLst/>
                        </a:rPr>
                        <a:t>Does the thesis show the exercise of critical </a:t>
                      </a:r>
                      <a:r>
                        <a:rPr lang="en-GB" sz="1800" dirty="0">
                          <a:solidFill>
                            <a:schemeClr val="tx1"/>
                          </a:solidFill>
                          <a:effectLst/>
                        </a:rPr>
                        <a:t>judgement</a:t>
                      </a:r>
                      <a:r>
                        <a:rPr lang="en-US" sz="1800" dirty="0">
                          <a:solidFill>
                            <a:schemeClr val="tx1"/>
                          </a:solidFill>
                          <a:effectLst/>
                        </a:rPr>
                        <a:t> with regard to both the student’s work and that of other scholars in the same general field?</a:t>
                      </a:r>
                      <a:endParaRPr lang="en-US" sz="1800" dirty="0">
                        <a:solidFill>
                          <a:schemeClr val="tx1"/>
                        </a:solidFill>
                        <a:effectLst/>
                        <a:latin typeface="Times New Roman"/>
                        <a:ea typeface="Times New Roman"/>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a:solidFill>
                            <a:schemeClr val="tx1"/>
                          </a:solidFill>
                          <a:effectLst/>
                        </a:rPr>
                        <a:t> </a:t>
                      </a:r>
                      <a:r>
                        <a:rPr lang="en-GB" sz="1800" b="0" dirty="0" smtClean="0">
                          <a:solidFill>
                            <a:schemeClr val="tx1"/>
                          </a:solidFill>
                          <a:effectLst/>
                        </a:rPr>
                        <a:t>  </a:t>
                      </a:r>
                      <a:endParaRPr lang="en-US" sz="1800" b="0" dirty="0">
                        <a:solidFill>
                          <a:schemeClr val="tx1"/>
                        </a:solidFill>
                        <a:effectLst/>
                      </a:endParaRPr>
                    </a:p>
                    <a:p>
                      <a:r>
                        <a:rPr lang="en-US" sz="1800" b="0" dirty="0">
                          <a:solidFill>
                            <a:schemeClr val="tx1"/>
                          </a:solidFill>
                          <a:effectLst/>
                        </a:rPr>
                        <a:t>YES          NO </a:t>
                      </a:r>
                      <a:endParaRPr lang="en-US" sz="1800" b="0" dirty="0">
                        <a:solidFill>
                          <a:schemeClr val="tx1"/>
                        </a:solidFill>
                        <a:effectLst/>
                        <a:latin typeface="Times New Roman"/>
                      </a:endParaRPr>
                    </a:p>
                  </a:txBody>
                  <a:tcPr marL="39474" marR="39474" marT="0" marB="0">
                    <a:solidFill>
                      <a:schemeClr val="bg1">
                        <a:lumMod val="85000"/>
                      </a:schemeClr>
                    </a:solidFill>
                  </a:tcPr>
                </a:tc>
              </a:tr>
              <a:tr h="360680">
                <a:tc>
                  <a:txBody>
                    <a:bodyPr/>
                    <a:lstStyle/>
                    <a:p>
                      <a:pPr marL="0" marR="0">
                        <a:spcBef>
                          <a:spcPts val="800"/>
                        </a:spcBef>
                        <a:spcAft>
                          <a:spcPts val="400"/>
                        </a:spcAft>
                        <a:tabLst>
                          <a:tab pos="457200" algn="l"/>
                          <a:tab pos="5257800" algn="l"/>
                          <a:tab pos="5600700" algn="l"/>
                          <a:tab pos="5829300" algn="l"/>
                          <a:tab pos="6172200" algn="r"/>
                        </a:tabLst>
                      </a:pPr>
                      <a:r>
                        <a:rPr lang="en-US" sz="1800" dirty="0">
                          <a:solidFill>
                            <a:schemeClr val="tx1"/>
                          </a:solidFill>
                          <a:effectLst/>
                        </a:rPr>
                        <a:t>Is the presentation and style of the thesis satisfactory? 	</a:t>
                      </a:r>
                      <a:endParaRPr lang="en-US" sz="1800" dirty="0">
                        <a:solidFill>
                          <a:schemeClr val="tx1"/>
                        </a:solidFill>
                        <a:effectLst/>
                        <a:latin typeface="Times New Roman"/>
                        <a:ea typeface="Times New Roman"/>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a:solidFill>
                            <a:schemeClr val="tx1"/>
                          </a:solidFill>
                          <a:effectLst/>
                        </a:rPr>
                        <a:t> </a:t>
                      </a:r>
                      <a:r>
                        <a:rPr lang="en-GB" sz="1800" b="0" dirty="0" smtClean="0">
                          <a:solidFill>
                            <a:schemeClr val="tx1"/>
                          </a:solidFill>
                          <a:effectLst/>
                        </a:rPr>
                        <a:t>  </a:t>
                      </a:r>
                      <a:endParaRPr lang="en-US" sz="1800" b="0" dirty="0">
                        <a:solidFill>
                          <a:schemeClr val="tx1"/>
                        </a:solidFill>
                        <a:effectLst/>
                      </a:endParaRPr>
                    </a:p>
                    <a:p>
                      <a:r>
                        <a:rPr lang="en-US" sz="1800" b="0" dirty="0">
                          <a:solidFill>
                            <a:schemeClr val="tx1"/>
                          </a:solidFill>
                          <a:effectLst/>
                        </a:rPr>
                        <a:t>YES          NO </a:t>
                      </a:r>
                      <a:endParaRPr lang="en-US" sz="1800" b="0" dirty="0" smtClean="0">
                        <a:solidFill>
                          <a:schemeClr val="tx1"/>
                        </a:solidFill>
                        <a:effectLst/>
                      </a:endParaRPr>
                    </a:p>
                    <a:p>
                      <a:endParaRPr lang="en-US" sz="1800" b="0" dirty="0">
                        <a:solidFill>
                          <a:schemeClr val="tx1"/>
                        </a:solidFill>
                        <a:effectLst/>
                        <a:latin typeface="Times New Roman"/>
                      </a:endParaRPr>
                    </a:p>
                  </a:txBody>
                  <a:tcPr marL="39474" marR="39474" marT="0" marB="0">
                    <a:solidFill>
                      <a:schemeClr val="bg1">
                        <a:lumMod val="85000"/>
                      </a:schemeClr>
                    </a:solidFill>
                  </a:tcPr>
                </a:tc>
              </a:tr>
            </a:tbl>
          </a:graphicData>
        </a:graphic>
      </p:graphicFrame>
      <p:sp>
        <p:nvSpPr>
          <p:cNvPr id="15" name="Footer Placeholder 14"/>
          <p:cNvSpPr>
            <a:spLocks noGrp="1"/>
          </p:cNvSpPr>
          <p:nvPr>
            <p:ph type="ftr" sz="quarter" idx="11"/>
          </p:nvPr>
        </p:nvSpPr>
        <p:spPr/>
        <p:txBody>
          <a:bodyPr/>
          <a:lstStyle/>
          <a:p>
            <a:r>
              <a:rPr lang="en-US" smtClean="0"/>
              <a:t>THESIS WORKSHOP</a:t>
            </a:r>
            <a:endParaRPr lang="en-US"/>
          </a:p>
        </p:txBody>
      </p:sp>
      <p:sp>
        <p:nvSpPr>
          <p:cNvPr id="16" name="Slide Number Placeholder 15"/>
          <p:cNvSpPr>
            <a:spLocks noGrp="1"/>
          </p:cNvSpPr>
          <p:nvPr>
            <p:ph type="sldNum" sz="quarter" idx="12"/>
          </p:nvPr>
        </p:nvSpPr>
        <p:spPr/>
        <p:txBody>
          <a:bodyPr/>
          <a:lstStyle/>
          <a:p>
            <a:fld id="{A3EE0A16-91FF-4F0C-99F1-B9DCE801DAE1}" type="slidenum">
              <a:rPr lang="en-US" smtClean="0"/>
              <a:t>4</a:t>
            </a:fld>
            <a:endParaRPr lang="en-US"/>
          </a:p>
        </p:txBody>
      </p:sp>
    </p:spTree>
    <p:extLst>
      <p:ext uri="{BB962C8B-B14F-4D97-AF65-F5344CB8AC3E}">
        <p14:creationId xmlns:p14="http://schemas.microsoft.com/office/powerpoint/2010/main" val="26996233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r>
              <a:rPr lang="en-GB"/>
              <a:t>THESIS WORKSHOP </a:t>
            </a:r>
            <a:fld id="{92F12D9C-B83E-44A3-9768-E12C76C9A6F7}" type="slidenum">
              <a:rPr lang="en-GB"/>
              <a:pPr>
                <a:defRPr/>
              </a:pPr>
              <a:t>40</a:t>
            </a:fld>
            <a:endParaRPr lang="en-GB"/>
          </a:p>
        </p:txBody>
      </p:sp>
      <p:sp>
        <p:nvSpPr>
          <p:cNvPr id="31747" name="Rectangle 2"/>
          <p:cNvSpPr>
            <a:spLocks noGrp="1" noChangeArrowheads="1"/>
          </p:cNvSpPr>
          <p:nvPr>
            <p:ph type="title"/>
          </p:nvPr>
        </p:nvSpPr>
        <p:spPr>
          <a:xfrm>
            <a:off x="215900" y="115888"/>
            <a:ext cx="8748713" cy="576262"/>
          </a:xfrm>
        </p:spPr>
        <p:txBody>
          <a:bodyPr>
            <a:normAutofit fontScale="90000"/>
          </a:bodyPr>
          <a:lstStyle/>
          <a:p>
            <a:r>
              <a:rPr lang="en-GB" sz="4000" b="1" smtClean="0"/>
              <a:t>Is this plagiarism?</a:t>
            </a:r>
            <a:endParaRPr lang="en-GB" sz="3600" smtClean="0"/>
          </a:p>
        </p:txBody>
      </p:sp>
      <p:sp>
        <p:nvSpPr>
          <p:cNvPr id="75779" name="Rectangle 3"/>
          <p:cNvSpPr>
            <a:spLocks noGrp="1" noChangeArrowheads="1"/>
          </p:cNvSpPr>
          <p:nvPr>
            <p:ph type="body" idx="1"/>
          </p:nvPr>
        </p:nvSpPr>
        <p:spPr>
          <a:xfrm>
            <a:off x="71438" y="549275"/>
            <a:ext cx="9072562" cy="1800225"/>
          </a:xfrm>
        </p:spPr>
        <p:txBody>
          <a:bodyPr/>
          <a:lstStyle/>
          <a:p>
            <a:pPr marL="0" indent="11113">
              <a:lnSpc>
                <a:spcPct val="80000"/>
              </a:lnSpc>
              <a:buFontTx/>
              <a:buNone/>
            </a:pPr>
            <a:r>
              <a:rPr lang="en-GB" sz="2100" b="1" smtClean="0"/>
              <a:t>Example 3</a:t>
            </a:r>
          </a:p>
          <a:p>
            <a:pPr marL="0" indent="11113">
              <a:lnSpc>
                <a:spcPct val="80000"/>
              </a:lnSpc>
              <a:buFontTx/>
              <a:buNone/>
            </a:pPr>
            <a:r>
              <a:rPr lang="en-GB" sz="2100" smtClean="0"/>
              <a:t>……  According to Roberts (2002) “The number of doctorates awarded in the UK in all subjects increased by about 18 per cent between academic years 1995/96 and 1999/2000. Over the same period, UK-domiciled students gained around 600 additional doctorates each year in biological and related subjects.”.  </a:t>
            </a:r>
            <a:endParaRPr lang="en-GB" sz="2100" i="1" smtClean="0"/>
          </a:p>
        </p:txBody>
      </p:sp>
      <p:sp>
        <p:nvSpPr>
          <p:cNvPr id="75780" name="Rectangle 4"/>
          <p:cNvSpPr>
            <a:spLocks noChangeArrowheads="1"/>
          </p:cNvSpPr>
          <p:nvPr/>
        </p:nvSpPr>
        <p:spPr bwMode="auto">
          <a:xfrm>
            <a:off x="323850" y="2276475"/>
            <a:ext cx="864076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11113">
              <a:lnSpc>
                <a:spcPct val="80000"/>
              </a:lnSpc>
              <a:spcBef>
                <a:spcPct val="20000"/>
              </a:spcBef>
            </a:pPr>
            <a:r>
              <a:rPr lang="en-GB" sz="2100" b="1" dirty="0" smtClean="0">
                <a:solidFill>
                  <a:schemeClr val="accent1"/>
                </a:solidFill>
                <a:latin typeface="Arial" charset="0"/>
              </a:rPr>
              <a:t>Cut </a:t>
            </a:r>
            <a:r>
              <a:rPr lang="en-GB" sz="2100" b="1" dirty="0">
                <a:solidFill>
                  <a:schemeClr val="accent1"/>
                </a:solidFill>
                <a:latin typeface="Arial" charset="0"/>
              </a:rPr>
              <a:t>and paste </a:t>
            </a:r>
            <a:r>
              <a:rPr lang="en-GB" sz="2100" b="1" dirty="0" smtClean="0">
                <a:solidFill>
                  <a:schemeClr val="accent1"/>
                </a:solidFill>
                <a:latin typeface="Arial" charset="0"/>
              </a:rPr>
              <a:t>is </a:t>
            </a:r>
            <a:r>
              <a:rPr lang="en-GB" sz="2100" b="1" dirty="0">
                <a:solidFill>
                  <a:schemeClr val="accent1"/>
                </a:solidFill>
                <a:latin typeface="Arial" charset="0"/>
              </a:rPr>
              <a:t>not plagiarism if you </a:t>
            </a:r>
            <a:r>
              <a:rPr lang="en-GB" sz="2100" b="1" dirty="0" smtClean="0">
                <a:solidFill>
                  <a:schemeClr val="accent1"/>
                </a:solidFill>
                <a:latin typeface="Arial" charset="0"/>
              </a:rPr>
              <a:t>include the material </a:t>
            </a:r>
            <a:r>
              <a:rPr lang="en-GB" sz="2100" b="1" dirty="0">
                <a:solidFill>
                  <a:schemeClr val="accent1"/>
                </a:solidFill>
                <a:latin typeface="Arial" charset="0"/>
              </a:rPr>
              <a:t>in quotes and provide a reference.  </a:t>
            </a:r>
            <a:r>
              <a:rPr lang="en-GB" sz="2100" b="1" dirty="0" smtClean="0">
                <a:solidFill>
                  <a:schemeClr val="accent1"/>
                </a:solidFill>
                <a:latin typeface="Arial" charset="0"/>
              </a:rPr>
              <a:t>BUT too </a:t>
            </a:r>
            <a:r>
              <a:rPr lang="en-GB" sz="2100" b="1" dirty="0">
                <a:solidFill>
                  <a:schemeClr val="accent1"/>
                </a:solidFill>
                <a:latin typeface="Arial" charset="0"/>
              </a:rPr>
              <a:t>many direct quotations can make your material difficult to </a:t>
            </a:r>
            <a:r>
              <a:rPr lang="en-GB" sz="2100" b="1" dirty="0" smtClean="0">
                <a:solidFill>
                  <a:schemeClr val="accent1"/>
                </a:solidFill>
                <a:latin typeface="Arial" charset="0"/>
              </a:rPr>
              <a:t>read.</a:t>
            </a:r>
            <a:endParaRPr lang="en-GB" sz="2100" i="1" dirty="0">
              <a:solidFill>
                <a:schemeClr val="accent1"/>
              </a:solidFill>
              <a:latin typeface="Arial" charset="0"/>
            </a:endParaRPr>
          </a:p>
        </p:txBody>
      </p:sp>
      <p:sp>
        <p:nvSpPr>
          <p:cNvPr id="75781" name="Rectangle 5"/>
          <p:cNvSpPr>
            <a:spLocks noChangeArrowheads="1"/>
          </p:cNvSpPr>
          <p:nvPr/>
        </p:nvSpPr>
        <p:spPr bwMode="auto">
          <a:xfrm>
            <a:off x="179388" y="3429001"/>
            <a:ext cx="907256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11113">
              <a:lnSpc>
                <a:spcPct val="80000"/>
              </a:lnSpc>
              <a:spcBef>
                <a:spcPct val="20000"/>
              </a:spcBef>
            </a:pPr>
            <a:r>
              <a:rPr lang="en-GB" sz="2100" b="1" dirty="0">
                <a:latin typeface="Arial" charset="0"/>
              </a:rPr>
              <a:t>Example 4</a:t>
            </a:r>
          </a:p>
          <a:p>
            <a:pPr indent="11113">
              <a:lnSpc>
                <a:spcPct val="80000"/>
              </a:lnSpc>
              <a:spcBef>
                <a:spcPct val="20000"/>
              </a:spcBef>
            </a:pPr>
            <a:r>
              <a:rPr lang="en-GB" sz="2100" dirty="0">
                <a:latin typeface="Arial" charset="0"/>
              </a:rPr>
              <a:t>The Roberts Report (Roberts, 2002) documents an </a:t>
            </a:r>
            <a:r>
              <a:rPr lang="en-GB" sz="2100" dirty="0" smtClean="0">
                <a:latin typeface="Arial" charset="0"/>
              </a:rPr>
              <a:t>18% </a:t>
            </a:r>
            <a:r>
              <a:rPr lang="en-GB" sz="2100" dirty="0">
                <a:latin typeface="Arial" charset="0"/>
              </a:rPr>
              <a:t>increase in the number of doctorates awarded across the UK in the five </a:t>
            </a:r>
            <a:r>
              <a:rPr lang="en-GB" sz="2100" dirty="0" smtClean="0">
                <a:latin typeface="Arial" charset="0"/>
              </a:rPr>
              <a:t>academic years from </a:t>
            </a:r>
            <a:r>
              <a:rPr lang="en-GB" sz="2100" dirty="0">
                <a:latin typeface="Arial" charset="0"/>
              </a:rPr>
              <a:t>1995/96. Most subject areas recorded this increase, with 600 additional doctorates each year in the life sciences and </a:t>
            </a:r>
            <a:r>
              <a:rPr lang="en-GB" sz="2100" dirty="0" smtClean="0">
                <a:latin typeface="Arial" charset="0"/>
              </a:rPr>
              <a:t>large increases </a:t>
            </a:r>
            <a:r>
              <a:rPr lang="en-GB" sz="2100" dirty="0">
                <a:latin typeface="Arial" charset="0"/>
              </a:rPr>
              <a:t>in social science and law.  The exception </a:t>
            </a:r>
            <a:r>
              <a:rPr lang="en-GB" sz="2100" dirty="0" smtClean="0">
                <a:latin typeface="Arial" charset="0"/>
              </a:rPr>
              <a:t>was </a:t>
            </a:r>
            <a:r>
              <a:rPr lang="en-GB" sz="2100" dirty="0">
                <a:latin typeface="Arial" charset="0"/>
              </a:rPr>
              <a:t>in the physical sciences where the number of doctorates awarded fell by 9%.</a:t>
            </a:r>
          </a:p>
          <a:p>
            <a:pPr indent="11113">
              <a:lnSpc>
                <a:spcPct val="80000"/>
              </a:lnSpc>
              <a:spcBef>
                <a:spcPct val="20000"/>
              </a:spcBef>
            </a:pPr>
            <a:endParaRPr lang="en-GB" sz="2100" i="1" dirty="0">
              <a:latin typeface="Arial" charset="0"/>
            </a:endParaRPr>
          </a:p>
        </p:txBody>
      </p:sp>
      <p:sp>
        <p:nvSpPr>
          <p:cNvPr id="75782" name="Rectangle 6"/>
          <p:cNvSpPr>
            <a:spLocks noChangeArrowheads="1"/>
          </p:cNvSpPr>
          <p:nvPr/>
        </p:nvSpPr>
        <p:spPr bwMode="auto">
          <a:xfrm>
            <a:off x="304800" y="5432424"/>
            <a:ext cx="8763000" cy="104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11113">
              <a:lnSpc>
                <a:spcPct val="80000"/>
              </a:lnSpc>
              <a:spcBef>
                <a:spcPct val="20000"/>
              </a:spcBef>
            </a:pPr>
            <a:r>
              <a:rPr lang="en-GB" sz="2100" b="1" dirty="0">
                <a:solidFill>
                  <a:schemeClr val="accent1"/>
                </a:solidFill>
                <a:latin typeface="Arial" charset="0"/>
              </a:rPr>
              <a:t>It is not plagiarism if you paraphrase </a:t>
            </a:r>
            <a:r>
              <a:rPr lang="en-GB" sz="2100" b="1" dirty="0" smtClean="0">
                <a:solidFill>
                  <a:schemeClr val="accent1"/>
                </a:solidFill>
                <a:latin typeface="Arial" charset="0"/>
              </a:rPr>
              <a:t>the material, as </a:t>
            </a:r>
            <a:r>
              <a:rPr lang="en-GB" sz="2100" b="1" dirty="0">
                <a:solidFill>
                  <a:schemeClr val="accent1"/>
                </a:solidFill>
                <a:latin typeface="Arial" charset="0"/>
              </a:rPr>
              <a:t>long as you include a </a:t>
            </a:r>
            <a:r>
              <a:rPr lang="en-GB" sz="2100" b="1" dirty="0" smtClean="0">
                <a:solidFill>
                  <a:schemeClr val="accent1"/>
                </a:solidFill>
                <a:latin typeface="Arial" charset="0"/>
              </a:rPr>
              <a:t>citation </a:t>
            </a:r>
            <a:r>
              <a:rPr lang="en-GB" sz="2100" b="1" dirty="0">
                <a:solidFill>
                  <a:schemeClr val="accent1"/>
                </a:solidFill>
                <a:latin typeface="Arial" charset="0"/>
              </a:rPr>
              <a:t>for the original source. </a:t>
            </a:r>
            <a:endParaRPr lang="en-GB" sz="2100" b="1" dirty="0" smtClean="0">
              <a:solidFill>
                <a:schemeClr val="accent1"/>
              </a:solidFill>
              <a:latin typeface="Arial" charset="0"/>
            </a:endParaRPr>
          </a:p>
          <a:p>
            <a:pPr indent="11113">
              <a:lnSpc>
                <a:spcPct val="80000"/>
              </a:lnSpc>
              <a:spcBef>
                <a:spcPct val="20000"/>
              </a:spcBef>
            </a:pPr>
            <a:r>
              <a:rPr lang="en-US" sz="2100" b="1" dirty="0" smtClean="0">
                <a:solidFill>
                  <a:schemeClr val="accent1"/>
                </a:solidFill>
                <a:latin typeface="Arial" charset="0"/>
              </a:rPr>
              <a:t>The same applies to arguments/explanations </a:t>
            </a:r>
            <a:r>
              <a:rPr lang="en-US" sz="2100" b="1" dirty="0">
                <a:solidFill>
                  <a:schemeClr val="accent1"/>
                </a:solidFill>
                <a:latin typeface="Arial" charset="0"/>
              </a:rPr>
              <a:t>(not just facts).</a:t>
            </a:r>
            <a:endParaRPr lang="en-GB" sz="2100" b="1" dirty="0">
              <a:solidFill>
                <a:schemeClr val="accent1"/>
              </a:solidFill>
              <a:latin typeface="Arial" charset="0"/>
            </a:endParaRPr>
          </a:p>
        </p:txBody>
      </p:sp>
    </p:spTree>
    <p:extLst>
      <p:ext uri="{BB962C8B-B14F-4D97-AF65-F5344CB8AC3E}">
        <p14:creationId xmlns:p14="http://schemas.microsoft.com/office/powerpoint/2010/main" val="876490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5780"/>
                                        </p:tgtEl>
                                        <p:attrNameLst>
                                          <p:attrName>style.visibility</p:attrName>
                                        </p:attrNameLst>
                                      </p:cBhvr>
                                      <p:to>
                                        <p:strVal val="visible"/>
                                      </p:to>
                                    </p:set>
                                    <p:animEffect transition="in" filter="dissolve">
                                      <p:cBhvr>
                                        <p:cTn id="13" dur="500"/>
                                        <p:tgtEl>
                                          <p:spTgt spid="7578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5781"/>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5782"/>
                                        </p:tgtEl>
                                        <p:attrNameLst>
                                          <p:attrName>style.visibility</p:attrName>
                                        </p:attrNameLst>
                                      </p:cBhvr>
                                      <p:to>
                                        <p:strVal val="visible"/>
                                      </p:to>
                                    </p:set>
                                    <p:animEffect transition="in" filter="dissolve">
                                      <p:cBhvr>
                                        <p:cTn id="22" dur="500"/>
                                        <p:tgtEl>
                                          <p:spTgt spid="75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uiExpand="1" build="p"/>
      <p:bldP spid="75780" grpId="0"/>
      <p:bldP spid="75781" grpId="0"/>
      <p:bldP spid="7578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GB"/>
              <a:t>THESIS WORKSHOP </a:t>
            </a:r>
            <a:fld id="{99694245-8188-4C33-A05B-9C231340F92F}" type="slidenum">
              <a:rPr lang="en-GB"/>
              <a:pPr>
                <a:defRPr/>
              </a:pPr>
              <a:t>41</a:t>
            </a:fld>
            <a:endParaRPr lang="en-GB"/>
          </a:p>
        </p:txBody>
      </p:sp>
      <p:sp>
        <p:nvSpPr>
          <p:cNvPr id="32771" name="Rectangle 2"/>
          <p:cNvSpPr>
            <a:spLocks noGrp="1" noChangeArrowheads="1"/>
          </p:cNvSpPr>
          <p:nvPr>
            <p:ph type="title"/>
          </p:nvPr>
        </p:nvSpPr>
        <p:spPr>
          <a:xfrm>
            <a:off x="215900" y="260350"/>
            <a:ext cx="8748713" cy="792163"/>
          </a:xfrm>
        </p:spPr>
        <p:txBody>
          <a:bodyPr>
            <a:normAutofit/>
          </a:bodyPr>
          <a:lstStyle/>
          <a:p>
            <a:r>
              <a:rPr lang="en-GB" sz="4000" b="1" dirty="0" smtClean="0"/>
              <a:t>Web sources and figures</a:t>
            </a:r>
            <a:endParaRPr lang="en-GB" sz="3600" dirty="0" smtClean="0"/>
          </a:p>
        </p:txBody>
      </p:sp>
      <p:sp>
        <p:nvSpPr>
          <p:cNvPr id="32772" name="Rectangle 3"/>
          <p:cNvSpPr>
            <a:spLocks noGrp="1" noChangeArrowheads="1"/>
          </p:cNvSpPr>
          <p:nvPr>
            <p:ph type="body" idx="1"/>
          </p:nvPr>
        </p:nvSpPr>
        <p:spPr>
          <a:xfrm>
            <a:off x="685800" y="1268413"/>
            <a:ext cx="7772400" cy="4114800"/>
          </a:xfrm>
        </p:spPr>
        <p:txBody>
          <a:bodyPr/>
          <a:lstStyle/>
          <a:p>
            <a:pPr>
              <a:lnSpc>
                <a:spcPct val="90000"/>
              </a:lnSpc>
            </a:pPr>
            <a:r>
              <a:rPr lang="en-GB" sz="2400" dirty="0" smtClean="0"/>
              <a:t>If referencing a web </a:t>
            </a:r>
            <a:r>
              <a:rPr lang="en-GB" sz="2400" dirty="0" smtClean="0"/>
              <a:t>page </a:t>
            </a:r>
            <a:r>
              <a:rPr lang="en-GB" sz="2400" dirty="0" smtClean="0"/>
              <a:t>you must include both the URL and ACCESS DATE since web pages are subject to </a:t>
            </a:r>
            <a:r>
              <a:rPr lang="en-GB" sz="2400" dirty="0" smtClean="0"/>
              <a:t>change.</a:t>
            </a:r>
            <a:endParaRPr lang="en-GB" sz="2400" dirty="0" smtClean="0"/>
          </a:p>
          <a:p>
            <a:pPr lvl="1">
              <a:lnSpc>
                <a:spcPct val="90000"/>
              </a:lnSpc>
            </a:pPr>
            <a:r>
              <a:rPr lang="en-GB" sz="2000" dirty="0" smtClean="0"/>
              <a:t>keep </a:t>
            </a:r>
            <a:r>
              <a:rPr lang="en-GB" sz="2000" dirty="0" smtClean="0"/>
              <a:t>a paper or e-copy of the material in case it is later deleted from the </a:t>
            </a:r>
            <a:r>
              <a:rPr lang="en-GB" sz="2000" dirty="0" smtClean="0"/>
              <a:t>site.</a:t>
            </a:r>
            <a:endParaRPr lang="en-GB" sz="2000" dirty="0" smtClean="0"/>
          </a:p>
          <a:p>
            <a:pPr lvl="1">
              <a:lnSpc>
                <a:spcPct val="90000"/>
              </a:lnSpc>
            </a:pPr>
            <a:r>
              <a:rPr lang="en-GB" sz="2000" dirty="0" smtClean="0"/>
              <a:t>The web is a big source of plagiarised material (and </a:t>
            </a:r>
            <a:r>
              <a:rPr lang="en-GB" sz="2000" dirty="0" smtClean="0"/>
              <a:t>easy </a:t>
            </a:r>
            <a:r>
              <a:rPr lang="en-GB" sz="2000" dirty="0" smtClean="0"/>
              <a:t>to detect) so be particularly careful with web-based </a:t>
            </a:r>
            <a:r>
              <a:rPr lang="en-GB" sz="2000" dirty="0" smtClean="0"/>
              <a:t>material.</a:t>
            </a:r>
            <a:endParaRPr lang="en-GB" sz="2000" dirty="0" smtClean="0"/>
          </a:p>
          <a:p>
            <a:pPr>
              <a:lnSpc>
                <a:spcPct val="90000"/>
              </a:lnSpc>
            </a:pPr>
            <a:r>
              <a:rPr lang="en-GB" sz="2400" dirty="0" smtClean="0"/>
              <a:t>Be careful with inserting figures from published material – you should either seek the permission of the copyright holder or adapt the figure and cite the source.</a:t>
            </a:r>
          </a:p>
          <a:p>
            <a:pPr>
              <a:lnSpc>
                <a:spcPct val="90000"/>
              </a:lnSpc>
              <a:buFontTx/>
              <a:buNone/>
            </a:pPr>
            <a:endParaRPr lang="en-GB" sz="1200" dirty="0" smtClean="0"/>
          </a:p>
          <a:p>
            <a:pPr algn="ctr">
              <a:lnSpc>
                <a:spcPct val="90000"/>
              </a:lnSpc>
              <a:buFontTx/>
              <a:buNone/>
            </a:pPr>
            <a:r>
              <a:rPr lang="en-GB" sz="2400" b="1" dirty="0" smtClean="0"/>
              <a:t>On both topics seek the advice of your supervisor</a:t>
            </a:r>
          </a:p>
        </p:txBody>
      </p:sp>
    </p:spTree>
    <p:extLst>
      <p:ext uri="{BB962C8B-B14F-4D97-AF65-F5344CB8AC3E}">
        <p14:creationId xmlns:p14="http://schemas.microsoft.com/office/powerpoint/2010/main" val="23882462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GB"/>
              <a:t>THESIS WORKSHOP </a:t>
            </a:r>
            <a:fld id="{41C77143-AA03-4372-8DA5-A1CD1DD191F4}" type="slidenum">
              <a:rPr lang="en-GB"/>
              <a:pPr>
                <a:defRPr/>
              </a:pPr>
              <a:t>42</a:t>
            </a:fld>
            <a:endParaRPr lang="en-GB"/>
          </a:p>
        </p:txBody>
      </p:sp>
      <p:sp>
        <p:nvSpPr>
          <p:cNvPr id="26627" name="Rectangle 2"/>
          <p:cNvSpPr>
            <a:spLocks noGrp="1" noChangeArrowheads="1"/>
          </p:cNvSpPr>
          <p:nvPr>
            <p:ph type="title"/>
          </p:nvPr>
        </p:nvSpPr>
        <p:spPr>
          <a:xfrm>
            <a:off x="685800" y="228600"/>
            <a:ext cx="7772400" cy="1219200"/>
          </a:xfrm>
        </p:spPr>
        <p:txBody>
          <a:bodyPr>
            <a:normAutofit/>
          </a:bodyPr>
          <a:lstStyle/>
          <a:p>
            <a:r>
              <a:rPr lang="en-GB" dirty="0" smtClean="0"/>
              <a:t>Questions </a:t>
            </a:r>
            <a:r>
              <a:rPr lang="en-GB" dirty="0" smtClean="0"/>
              <a:t>to consider</a:t>
            </a:r>
          </a:p>
        </p:txBody>
      </p:sp>
      <p:sp>
        <p:nvSpPr>
          <p:cNvPr id="26628" name="Rectangle 3"/>
          <p:cNvSpPr>
            <a:spLocks noGrp="1" noChangeArrowheads="1"/>
          </p:cNvSpPr>
          <p:nvPr>
            <p:ph type="body" idx="1"/>
          </p:nvPr>
        </p:nvSpPr>
        <p:spPr>
          <a:xfrm>
            <a:off x="381000" y="1752600"/>
            <a:ext cx="8077200" cy="4495800"/>
          </a:xfrm>
        </p:spPr>
        <p:txBody>
          <a:bodyPr>
            <a:normAutofit lnSpcReduction="10000"/>
          </a:bodyPr>
          <a:lstStyle/>
          <a:p>
            <a:r>
              <a:rPr lang="en-GB" sz="2800" dirty="0" smtClean="0"/>
              <a:t>What if I’ve already published a paper</a:t>
            </a:r>
            <a:r>
              <a:rPr lang="en-GB" sz="2800" dirty="0" smtClean="0"/>
              <a:t>?</a:t>
            </a:r>
          </a:p>
          <a:p>
            <a:pPr lvl="1"/>
            <a:r>
              <a:rPr lang="en-GB" sz="2400" dirty="0" smtClean="0"/>
              <a:t>Must say so in the thesis.</a:t>
            </a:r>
            <a:endParaRPr lang="en-GB" sz="2400" dirty="0" smtClean="0"/>
          </a:p>
          <a:p>
            <a:r>
              <a:rPr lang="en-GB" sz="2800" dirty="0" smtClean="0"/>
              <a:t>What if I’ve worked as part of a team</a:t>
            </a:r>
            <a:r>
              <a:rPr lang="en-GB" sz="2800" dirty="0" smtClean="0"/>
              <a:t>?</a:t>
            </a:r>
          </a:p>
          <a:p>
            <a:pPr lvl="1"/>
            <a:r>
              <a:rPr lang="en-US" dirty="0"/>
              <a:t>Make clear which parts of the work or your own, and which were done by others.</a:t>
            </a:r>
          </a:p>
          <a:p>
            <a:r>
              <a:rPr lang="en-US" sz="2800" dirty="0"/>
              <a:t>What if I </a:t>
            </a:r>
            <a:r>
              <a:rPr lang="en-US" sz="2800" dirty="0" smtClean="0"/>
              <a:t>get </a:t>
            </a:r>
            <a:r>
              <a:rPr lang="en-US" sz="2800" dirty="0"/>
              <a:t>help with editing?</a:t>
            </a:r>
          </a:p>
          <a:p>
            <a:pPr lvl="1"/>
            <a:r>
              <a:rPr lang="en-US" sz="2400" dirty="0"/>
              <a:t>Using other people's edits/suggestions is fine if the main text is yours and you acknowledge the help</a:t>
            </a:r>
            <a:r>
              <a:rPr lang="en-US" sz="2400" dirty="0" smtClean="0"/>
              <a:t>.</a:t>
            </a:r>
          </a:p>
          <a:p>
            <a:pPr lvl="1"/>
            <a:endParaRPr lang="en-US" sz="2000" dirty="0" smtClean="0"/>
          </a:p>
          <a:p>
            <a:pPr marL="0" indent="0">
              <a:buNone/>
            </a:pPr>
            <a:r>
              <a:rPr lang="en-US" dirty="0"/>
              <a:t> </a:t>
            </a:r>
            <a:r>
              <a:rPr lang="en-US" dirty="0" smtClean="0"/>
              <a:t>      If </a:t>
            </a:r>
            <a:r>
              <a:rPr lang="en-US" dirty="0"/>
              <a:t>in doubt, discuss with your supervisor.</a:t>
            </a:r>
            <a:endParaRPr lang="en-GB" sz="7200" dirty="0" smtClean="0"/>
          </a:p>
        </p:txBody>
      </p:sp>
    </p:spTree>
    <p:extLst>
      <p:ext uri="{BB962C8B-B14F-4D97-AF65-F5344CB8AC3E}">
        <p14:creationId xmlns:p14="http://schemas.microsoft.com/office/powerpoint/2010/main" val="5210051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What is expected of your thesis?</a:t>
            </a:r>
          </a:p>
          <a:p>
            <a:r>
              <a:rPr lang="en-US" dirty="0" smtClean="0">
                <a:solidFill>
                  <a:schemeClr val="tx1">
                    <a:lumMod val="50000"/>
                    <a:lumOff val="50000"/>
                  </a:schemeClr>
                </a:solidFill>
              </a:rPr>
              <a:t>How to get started</a:t>
            </a:r>
          </a:p>
          <a:p>
            <a:r>
              <a:rPr lang="en-US" dirty="0" smtClean="0">
                <a:solidFill>
                  <a:schemeClr val="tx1">
                    <a:lumMod val="50000"/>
                    <a:lumOff val="50000"/>
                  </a:schemeClr>
                </a:solidFill>
              </a:rPr>
              <a:t>Interactions with your supervisor</a:t>
            </a:r>
          </a:p>
          <a:p>
            <a:r>
              <a:rPr lang="en-US" dirty="0" smtClean="0">
                <a:solidFill>
                  <a:schemeClr val="tx1">
                    <a:lumMod val="50000"/>
                    <a:lumOff val="50000"/>
                  </a:schemeClr>
                </a:solidFill>
              </a:rPr>
              <a:t>Motivation and mechanics</a:t>
            </a:r>
          </a:p>
          <a:p>
            <a:r>
              <a:rPr lang="en-US" dirty="0" smtClean="0"/>
              <a:t>The viva and afterward</a:t>
            </a:r>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43</a:t>
            </a:fld>
            <a:endParaRPr lang="en-US"/>
          </a:p>
        </p:txBody>
      </p:sp>
    </p:spTree>
    <p:extLst>
      <p:ext uri="{BB962C8B-B14F-4D97-AF65-F5344CB8AC3E}">
        <p14:creationId xmlns:p14="http://schemas.microsoft.com/office/powerpoint/2010/main" val="5525944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in a viva?</a:t>
            </a:r>
            <a:endParaRPr lang="en-US" dirty="0"/>
          </a:p>
        </p:txBody>
      </p:sp>
      <p:sp>
        <p:nvSpPr>
          <p:cNvPr id="3" name="Content Placeholder 2"/>
          <p:cNvSpPr>
            <a:spLocks noGrp="1"/>
          </p:cNvSpPr>
          <p:nvPr>
            <p:ph idx="1"/>
          </p:nvPr>
        </p:nvSpPr>
        <p:spPr/>
        <p:txBody>
          <a:bodyPr>
            <a:normAutofit/>
          </a:bodyPr>
          <a:lstStyle/>
          <a:p>
            <a:r>
              <a:rPr lang="en-US" dirty="0" smtClean="0"/>
              <a:t>Varies a lot depending on examiners.</a:t>
            </a:r>
          </a:p>
          <a:p>
            <a:pPr lvl="1"/>
            <a:r>
              <a:rPr lang="en-US" dirty="0" smtClean="0"/>
              <a:t>Almost certainly not what you expect.</a:t>
            </a:r>
          </a:p>
          <a:p>
            <a:r>
              <a:rPr lang="en-US" dirty="0" smtClean="0"/>
              <a:t>Use it to your advantage.</a:t>
            </a:r>
          </a:p>
          <a:p>
            <a:pPr lvl="1"/>
            <a:r>
              <a:rPr lang="en-US" dirty="0" smtClean="0"/>
              <a:t>RELAX.  Have a conversation.  If you don’t understand, ask for clarification.  </a:t>
            </a:r>
          </a:p>
          <a:p>
            <a:pPr lvl="1"/>
            <a:r>
              <a:rPr lang="en-US" dirty="0" smtClean="0"/>
              <a:t>Your goal: demonstrate your independence as a researcher and ability to defend your work.</a:t>
            </a:r>
          </a:p>
          <a:p>
            <a:pPr lvl="1"/>
            <a:r>
              <a:rPr lang="en-US" dirty="0" smtClean="0"/>
              <a:t>Get feedback for writing papers/future work.</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44</a:t>
            </a:fld>
            <a:endParaRPr lang="en-US"/>
          </a:p>
        </p:txBody>
      </p:sp>
    </p:spTree>
    <p:extLst>
      <p:ext uri="{BB962C8B-B14F-4D97-AF65-F5344CB8AC3E}">
        <p14:creationId xmlns:p14="http://schemas.microsoft.com/office/powerpoint/2010/main" val="7791249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format for viva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Begin with general questions/comments.</a:t>
            </a:r>
          </a:p>
          <a:p>
            <a:pPr marL="514350" indent="-514350">
              <a:buFont typeface="+mj-lt"/>
              <a:buAutoNum type="arabicPeriod"/>
            </a:pPr>
            <a:r>
              <a:rPr lang="en-US" dirty="0" smtClean="0"/>
              <a:t>Proceed through thesis in order with more specific questions/comments.</a:t>
            </a:r>
          </a:p>
          <a:p>
            <a:pPr marL="914400" lvl="1" indent="-514350"/>
            <a:r>
              <a:rPr lang="en-US" dirty="0" smtClean="0"/>
              <a:t>Only rarely are these questions “tests”, usually they reflect genuine uncertainty/curiosity.</a:t>
            </a:r>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45</a:t>
            </a:fld>
            <a:endParaRPr lang="en-US"/>
          </a:p>
        </p:txBody>
      </p:sp>
    </p:spTree>
    <p:extLst>
      <p:ext uri="{BB962C8B-B14F-4D97-AF65-F5344CB8AC3E}">
        <p14:creationId xmlns:p14="http://schemas.microsoft.com/office/powerpoint/2010/main" val="8400273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 to be prepared for</a:t>
            </a:r>
            <a:endParaRPr lang="en-US" dirty="0"/>
          </a:p>
        </p:txBody>
      </p:sp>
      <p:sp>
        <p:nvSpPr>
          <p:cNvPr id="3" name="Content Placeholder 2"/>
          <p:cNvSpPr>
            <a:spLocks noGrp="1"/>
          </p:cNvSpPr>
          <p:nvPr>
            <p:ph idx="1"/>
          </p:nvPr>
        </p:nvSpPr>
        <p:spPr/>
        <p:txBody>
          <a:bodyPr/>
          <a:lstStyle/>
          <a:p>
            <a:r>
              <a:rPr lang="en-US" dirty="0" smtClean="0"/>
              <a:t>What is your thesis?  (Main claim in 1-2 sentences).</a:t>
            </a:r>
          </a:p>
          <a:p>
            <a:r>
              <a:rPr lang="en-US" dirty="0" smtClean="0"/>
              <a:t>What is (are) your most important result(s)?</a:t>
            </a:r>
          </a:p>
          <a:p>
            <a:r>
              <a:rPr lang="en-US" dirty="0" smtClean="0"/>
              <a:t>What are the limitations of your approach?</a:t>
            </a:r>
          </a:p>
          <a:p>
            <a:r>
              <a:rPr lang="en-US" dirty="0" smtClean="0"/>
              <a:t>What would you do next?</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46</a:t>
            </a:fld>
            <a:endParaRPr lang="en-US"/>
          </a:p>
        </p:txBody>
      </p:sp>
    </p:spTree>
    <p:extLst>
      <p:ext uri="{BB962C8B-B14F-4D97-AF65-F5344CB8AC3E}">
        <p14:creationId xmlns:p14="http://schemas.microsoft.com/office/powerpoint/2010/main" val="31059844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Examiner’s report form (U of 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2322980"/>
              </p:ext>
            </p:extLst>
          </p:nvPr>
        </p:nvGraphicFramePr>
        <p:xfrm>
          <a:off x="228600" y="1463040"/>
          <a:ext cx="8763000" cy="4937760"/>
        </p:xfrm>
        <a:graphic>
          <a:graphicData uri="http://schemas.openxmlformats.org/drawingml/2006/table">
            <a:tbl>
              <a:tblPr firstCol="1" bandRow="1" bandCol="1">
                <a:tableStyleId>{5C22544A-7EE6-4342-B048-85BDC9FD1C3A}</a:tableStyleId>
              </a:tblPr>
              <a:tblGrid>
                <a:gridCol w="7239000"/>
                <a:gridCol w="1524000"/>
              </a:tblGrid>
              <a:tr h="780148">
                <a:tc>
                  <a:txBody>
                    <a:bodyPr/>
                    <a:lstStyle/>
                    <a:p>
                      <a:pPr marL="0" marR="0" indent="0" algn="l">
                        <a:spcBef>
                          <a:spcPts val="800"/>
                        </a:spcBef>
                        <a:spcAft>
                          <a:spcPts val="400"/>
                        </a:spcAft>
                        <a:tabLst>
                          <a:tab pos="5400675" algn="r"/>
                          <a:tab pos="5257800" algn="l"/>
                          <a:tab pos="5600700" algn="l"/>
                          <a:tab pos="5829300" algn="l"/>
                          <a:tab pos="6172200" algn="r"/>
                        </a:tabLst>
                      </a:pPr>
                      <a:r>
                        <a:rPr lang="en-GB" sz="1800" dirty="0">
                          <a:solidFill>
                            <a:schemeClr val="tx1"/>
                          </a:solidFill>
                          <a:effectLst/>
                        </a:rPr>
                        <a:t>Is the thesis an original work that makes a significant contribution to knowledge in or understanding of the field of study? </a:t>
                      </a:r>
                      <a:endParaRPr lang="en-US" sz="1800" dirty="0">
                        <a:solidFill>
                          <a:schemeClr val="tx1"/>
                        </a:solidFill>
                        <a:effectLst/>
                        <a:latin typeface="CG Times (W1)"/>
                        <a:ea typeface="Times New Roman"/>
                        <a:cs typeface="CG Times (W1)"/>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a:solidFill>
                            <a:schemeClr val="tx1"/>
                          </a:solidFill>
                          <a:effectLst/>
                        </a:rPr>
                        <a:t> </a:t>
                      </a:r>
                      <a:endParaRPr lang="en-US" sz="1800" b="0" dirty="0" smtClean="0">
                        <a:solidFill>
                          <a:schemeClr val="tx1"/>
                        </a:solidFill>
                        <a:effectLst/>
                      </a:endParaRPr>
                    </a:p>
                    <a:p>
                      <a:r>
                        <a:rPr lang="en-GB" sz="1800" b="0" dirty="0" smtClean="0">
                          <a:solidFill>
                            <a:schemeClr val="tx1"/>
                          </a:solidFill>
                          <a:effectLst/>
                        </a:rPr>
                        <a:t>YES          NO </a:t>
                      </a:r>
                      <a:endParaRPr lang="en-US" sz="1800" b="0" dirty="0">
                        <a:solidFill>
                          <a:schemeClr val="tx1"/>
                        </a:solidFill>
                        <a:effectLst/>
                        <a:latin typeface="Times New Roman"/>
                      </a:endParaRPr>
                    </a:p>
                  </a:txBody>
                  <a:tcPr marL="39474" marR="39474" marT="0" marB="0" anchor="ctr">
                    <a:solidFill>
                      <a:schemeClr val="bg1">
                        <a:lumMod val="85000"/>
                      </a:schemeClr>
                    </a:solidFill>
                  </a:tcPr>
                </a:tc>
              </a:tr>
              <a:tr h="800123">
                <a:tc>
                  <a:txBody>
                    <a:bodyPr/>
                    <a:lstStyle/>
                    <a:p>
                      <a:pPr marL="0" marR="0">
                        <a:spcBef>
                          <a:spcPts val="800"/>
                        </a:spcBef>
                        <a:spcAft>
                          <a:spcPts val="400"/>
                        </a:spcAft>
                        <a:tabLst>
                          <a:tab pos="457200" algn="l"/>
                          <a:tab pos="5257800" algn="l"/>
                          <a:tab pos="5600700" algn="l"/>
                          <a:tab pos="5829300" algn="l"/>
                          <a:tab pos="6172200" algn="r"/>
                        </a:tabLst>
                      </a:pPr>
                      <a:r>
                        <a:rPr lang="en-US" sz="1800" dirty="0">
                          <a:solidFill>
                            <a:schemeClr val="tx1"/>
                          </a:solidFill>
                          <a:effectLst/>
                        </a:rPr>
                        <a:t>Does the thesis contain material worthy of publication?	</a:t>
                      </a:r>
                      <a:endParaRPr lang="en-US" sz="1800" dirty="0">
                        <a:solidFill>
                          <a:schemeClr val="tx1"/>
                        </a:solidFill>
                        <a:effectLst/>
                        <a:latin typeface="Times New Roman"/>
                        <a:ea typeface="Times New Roman"/>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smtClean="0">
                          <a:solidFill>
                            <a:schemeClr val="tx1"/>
                          </a:solidFill>
                          <a:effectLst/>
                        </a:rPr>
                        <a:t>  </a:t>
                      </a:r>
                      <a:endParaRPr lang="en-US" sz="1800" b="0" dirty="0" smtClean="0">
                        <a:solidFill>
                          <a:schemeClr val="tx1"/>
                        </a:solidFill>
                        <a:effectLst/>
                      </a:endParaRPr>
                    </a:p>
                    <a:p>
                      <a:r>
                        <a:rPr lang="en-US" sz="1800" b="0" dirty="0" smtClean="0">
                          <a:solidFill>
                            <a:schemeClr val="tx1"/>
                          </a:solidFill>
                          <a:effectLst/>
                        </a:rPr>
                        <a:t>YES          NO</a:t>
                      </a:r>
                      <a:endParaRPr lang="en-US" sz="1800" b="0" dirty="0">
                        <a:solidFill>
                          <a:schemeClr val="tx1"/>
                        </a:solidFill>
                        <a:effectLst/>
                        <a:latin typeface="Times New Roman"/>
                      </a:endParaRPr>
                    </a:p>
                  </a:txBody>
                  <a:tcPr marL="39474" marR="39474" marT="0" marB="0">
                    <a:solidFill>
                      <a:schemeClr val="bg1">
                        <a:lumMod val="85000"/>
                      </a:schemeClr>
                    </a:solidFill>
                  </a:tcPr>
                </a:tc>
              </a:tr>
              <a:tr h="873353">
                <a:tc>
                  <a:txBody>
                    <a:bodyPr/>
                    <a:lstStyle/>
                    <a:p>
                      <a:pPr marL="0" marR="0">
                        <a:spcBef>
                          <a:spcPts val="800"/>
                        </a:spcBef>
                        <a:spcAft>
                          <a:spcPts val="400"/>
                        </a:spcAft>
                        <a:tabLst>
                          <a:tab pos="457200" algn="l"/>
                          <a:tab pos="5257800" algn="l"/>
                          <a:tab pos="5600700" algn="l"/>
                          <a:tab pos="5829300" algn="l"/>
                          <a:tab pos="6172200" algn="r"/>
                        </a:tabLst>
                      </a:pPr>
                      <a:r>
                        <a:rPr lang="en-US" sz="1800" dirty="0">
                          <a:solidFill>
                            <a:schemeClr val="tx1"/>
                          </a:solidFill>
                          <a:effectLst/>
                        </a:rPr>
                        <a:t>Does the thesis demonstrate adequate knowledge of the field of study and relevant literature?</a:t>
                      </a:r>
                      <a:endParaRPr lang="en-US" sz="1800" dirty="0">
                        <a:solidFill>
                          <a:schemeClr val="tx1"/>
                        </a:solidFill>
                        <a:effectLst/>
                        <a:latin typeface="Times New Roman"/>
                        <a:ea typeface="Times New Roman"/>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smtClean="0">
                          <a:solidFill>
                            <a:schemeClr val="tx1"/>
                          </a:solidFill>
                          <a:effectLst/>
                        </a:rPr>
                        <a:t>  </a:t>
                      </a:r>
                      <a:endParaRPr lang="en-US" sz="1800" b="0" dirty="0">
                        <a:solidFill>
                          <a:schemeClr val="tx1"/>
                        </a:solidFill>
                        <a:effectLst/>
                      </a:endParaRPr>
                    </a:p>
                    <a:p>
                      <a:r>
                        <a:rPr lang="en-US" sz="1800" b="0" dirty="0">
                          <a:solidFill>
                            <a:schemeClr val="tx1"/>
                          </a:solidFill>
                          <a:effectLst/>
                        </a:rPr>
                        <a:t>YES          NO </a:t>
                      </a:r>
                      <a:endParaRPr lang="en-US" sz="1800" b="0" dirty="0">
                        <a:solidFill>
                          <a:schemeClr val="tx1"/>
                        </a:solidFill>
                        <a:effectLst/>
                        <a:latin typeface="Times New Roman"/>
                      </a:endParaRPr>
                    </a:p>
                  </a:txBody>
                  <a:tcPr marL="39474" marR="39474" marT="0" marB="0">
                    <a:solidFill>
                      <a:schemeClr val="bg1">
                        <a:lumMod val="85000"/>
                      </a:schemeClr>
                    </a:solidFill>
                  </a:tcPr>
                </a:tc>
              </a:tr>
              <a:tr h="873353">
                <a:tc>
                  <a:txBody>
                    <a:bodyPr/>
                    <a:lstStyle/>
                    <a:p>
                      <a:pPr marL="0" marR="0">
                        <a:spcBef>
                          <a:spcPts val="800"/>
                        </a:spcBef>
                        <a:spcAft>
                          <a:spcPts val="400"/>
                        </a:spcAft>
                        <a:tabLst>
                          <a:tab pos="457200" algn="l"/>
                          <a:tab pos="5257800" algn="l"/>
                          <a:tab pos="5600700" algn="l"/>
                          <a:tab pos="5829300" algn="l"/>
                          <a:tab pos="6172200" algn="r"/>
                        </a:tabLst>
                      </a:pPr>
                      <a:r>
                        <a:rPr lang="en-US" sz="1800" dirty="0">
                          <a:solidFill>
                            <a:schemeClr val="tx1"/>
                          </a:solidFill>
                          <a:effectLst/>
                        </a:rPr>
                        <a:t>Does the thesis show the exercise of critical </a:t>
                      </a:r>
                      <a:r>
                        <a:rPr lang="en-GB" sz="1800" dirty="0">
                          <a:solidFill>
                            <a:schemeClr val="tx1"/>
                          </a:solidFill>
                          <a:effectLst/>
                        </a:rPr>
                        <a:t>judgement</a:t>
                      </a:r>
                      <a:r>
                        <a:rPr lang="en-US" sz="1800" dirty="0">
                          <a:solidFill>
                            <a:schemeClr val="tx1"/>
                          </a:solidFill>
                          <a:effectLst/>
                        </a:rPr>
                        <a:t> with regard to both the student’s work and that of other scholars in the same general field?</a:t>
                      </a:r>
                      <a:endParaRPr lang="en-US" sz="1800" dirty="0">
                        <a:solidFill>
                          <a:schemeClr val="tx1"/>
                        </a:solidFill>
                        <a:effectLst/>
                        <a:latin typeface="Times New Roman"/>
                        <a:ea typeface="Times New Roman"/>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a:solidFill>
                            <a:schemeClr val="tx1"/>
                          </a:solidFill>
                          <a:effectLst/>
                        </a:rPr>
                        <a:t> </a:t>
                      </a:r>
                      <a:r>
                        <a:rPr lang="en-GB" sz="1800" b="0" dirty="0" smtClean="0">
                          <a:solidFill>
                            <a:schemeClr val="tx1"/>
                          </a:solidFill>
                          <a:effectLst/>
                        </a:rPr>
                        <a:t>  </a:t>
                      </a:r>
                      <a:endParaRPr lang="en-US" sz="1800" b="0" dirty="0">
                        <a:solidFill>
                          <a:schemeClr val="tx1"/>
                        </a:solidFill>
                        <a:effectLst/>
                      </a:endParaRPr>
                    </a:p>
                    <a:p>
                      <a:r>
                        <a:rPr lang="en-US" sz="1800" b="0" dirty="0">
                          <a:solidFill>
                            <a:schemeClr val="tx1"/>
                          </a:solidFill>
                          <a:effectLst/>
                        </a:rPr>
                        <a:t>YES          NO </a:t>
                      </a:r>
                      <a:endParaRPr lang="en-US" sz="1800" b="0" dirty="0">
                        <a:solidFill>
                          <a:schemeClr val="tx1"/>
                        </a:solidFill>
                        <a:effectLst/>
                        <a:latin typeface="Times New Roman"/>
                      </a:endParaRPr>
                    </a:p>
                  </a:txBody>
                  <a:tcPr marL="39474" marR="39474" marT="0" marB="0">
                    <a:solidFill>
                      <a:schemeClr val="bg1">
                        <a:lumMod val="85000"/>
                      </a:schemeClr>
                    </a:solidFill>
                  </a:tcPr>
                </a:tc>
              </a:tr>
              <a:tr h="787823">
                <a:tc>
                  <a:txBody>
                    <a:bodyPr/>
                    <a:lstStyle/>
                    <a:p>
                      <a:pPr marL="0" marR="0">
                        <a:spcBef>
                          <a:spcPts val="800"/>
                        </a:spcBef>
                        <a:spcAft>
                          <a:spcPts val="400"/>
                        </a:spcAft>
                        <a:tabLst>
                          <a:tab pos="457200" algn="l"/>
                          <a:tab pos="5257800" algn="l"/>
                          <a:tab pos="5600700" algn="l"/>
                          <a:tab pos="5829300" algn="l"/>
                          <a:tab pos="6172200" algn="r"/>
                        </a:tabLst>
                      </a:pPr>
                      <a:r>
                        <a:rPr lang="en-US" sz="1800" dirty="0">
                          <a:solidFill>
                            <a:schemeClr val="tx1"/>
                          </a:solidFill>
                          <a:effectLst/>
                        </a:rPr>
                        <a:t>Is the presentation and style of the thesis satisfactory? 	</a:t>
                      </a:r>
                      <a:endParaRPr lang="en-US" sz="1800" dirty="0">
                        <a:solidFill>
                          <a:schemeClr val="tx1"/>
                        </a:solidFill>
                        <a:effectLst/>
                        <a:latin typeface="Times New Roman"/>
                        <a:ea typeface="Times New Roman"/>
                      </a:endParaRPr>
                    </a:p>
                  </a:txBody>
                  <a:tcPr marL="39474" marR="39474" marT="0" marB="0" anchor="ctr">
                    <a:solidFill>
                      <a:schemeClr val="bg1">
                        <a:lumMod val="75000"/>
                      </a:schemeClr>
                    </a:solidFill>
                  </a:tcPr>
                </a:tc>
                <a:tc>
                  <a:txBody>
                    <a:bodyPr/>
                    <a:lstStyle/>
                    <a:p>
                      <a:pPr marL="0" marR="0" algn="ctr">
                        <a:spcBef>
                          <a:spcPts val="0"/>
                        </a:spcBef>
                        <a:spcAft>
                          <a:spcPts val="0"/>
                        </a:spcAft>
                      </a:pPr>
                      <a:r>
                        <a:rPr lang="en-GB" sz="1800" b="0" dirty="0">
                          <a:solidFill>
                            <a:schemeClr val="tx1"/>
                          </a:solidFill>
                          <a:effectLst/>
                        </a:rPr>
                        <a:t> </a:t>
                      </a:r>
                      <a:r>
                        <a:rPr lang="en-GB" sz="1800" b="0" dirty="0" smtClean="0">
                          <a:solidFill>
                            <a:schemeClr val="tx1"/>
                          </a:solidFill>
                          <a:effectLst/>
                        </a:rPr>
                        <a:t>  </a:t>
                      </a:r>
                      <a:endParaRPr lang="en-US" sz="1800" b="0" dirty="0">
                        <a:solidFill>
                          <a:schemeClr val="tx1"/>
                        </a:solidFill>
                        <a:effectLst/>
                      </a:endParaRPr>
                    </a:p>
                    <a:p>
                      <a:r>
                        <a:rPr lang="en-US" sz="1800" b="0" dirty="0">
                          <a:solidFill>
                            <a:schemeClr val="tx1"/>
                          </a:solidFill>
                          <a:effectLst/>
                        </a:rPr>
                        <a:t>YES          NO </a:t>
                      </a:r>
                      <a:endParaRPr lang="en-US" sz="1800" b="0" dirty="0" smtClean="0">
                        <a:solidFill>
                          <a:schemeClr val="tx1"/>
                        </a:solidFill>
                        <a:effectLst/>
                      </a:endParaRPr>
                    </a:p>
                    <a:p>
                      <a:endParaRPr lang="en-US" sz="1800" b="0" dirty="0">
                        <a:solidFill>
                          <a:schemeClr val="tx1"/>
                        </a:solidFill>
                        <a:effectLst/>
                        <a:latin typeface="Times New Roman"/>
                      </a:endParaRPr>
                    </a:p>
                  </a:txBody>
                  <a:tcPr marL="39474" marR="39474" marT="0" marB="0">
                    <a:solidFill>
                      <a:schemeClr val="bg1">
                        <a:lumMod val="85000"/>
                      </a:schemeClr>
                    </a:solidFill>
                  </a:tcPr>
                </a:tc>
              </a:tr>
              <a:tr h="787823">
                <a:tc>
                  <a:txBody>
                    <a:bodyPr/>
                    <a:lstStyle/>
                    <a:p>
                      <a:pPr marL="0" marR="0" indent="0" algn="l" defTabSz="914400" rtl="0" eaLnBrk="1" fontAlgn="auto" latinLnBrk="0" hangingPunct="1">
                        <a:lnSpc>
                          <a:spcPct val="100000"/>
                        </a:lnSpc>
                        <a:spcBef>
                          <a:spcPts val="800"/>
                        </a:spcBef>
                        <a:spcAft>
                          <a:spcPts val="400"/>
                        </a:spcAft>
                        <a:buClrTx/>
                        <a:buSzTx/>
                        <a:buFontTx/>
                        <a:buNone/>
                        <a:tabLst>
                          <a:tab pos="457200" algn="l"/>
                          <a:tab pos="5257800" algn="l"/>
                          <a:tab pos="5600700" algn="l"/>
                          <a:tab pos="5829300" algn="l"/>
                          <a:tab pos="6172200" algn="r"/>
                        </a:tabLst>
                        <a:defRPr/>
                      </a:pPr>
                      <a:r>
                        <a:rPr lang="en-US" sz="1800" dirty="0" smtClean="0">
                          <a:solidFill>
                            <a:schemeClr val="tx1"/>
                          </a:solidFill>
                          <a:effectLst/>
                        </a:rPr>
                        <a:t>Specific criticisms for transmission to the candidate:</a:t>
                      </a:r>
                      <a:endParaRPr lang="en-US" sz="1800" dirty="0" smtClean="0">
                        <a:solidFill>
                          <a:schemeClr val="tx1"/>
                        </a:solidFill>
                        <a:effectLst/>
                        <a:latin typeface="Times New Roman"/>
                        <a:ea typeface="Times New Roman"/>
                      </a:endParaRPr>
                    </a:p>
                  </a:txBody>
                  <a:tcPr marL="39474" marR="39474" marT="0" marB="0" anchor="ctr">
                    <a:solidFill>
                      <a:schemeClr val="bg1">
                        <a:lumMod val="75000"/>
                      </a:schemeClr>
                    </a:solidFill>
                  </a:tcPr>
                </a:tc>
                <a:tc>
                  <a:txBody>
                    <a:bodyPr/>
                    <a:lstStyle/>
                    <a:p>
                      <a:endParaRPr lang="en-US" sz="1800" b="0" dirty="0">
                        <a:solidFill>
                          <a:schemeClr val="tx1"/>
                        </a:solidFill>
                        <a:effectLst/>
                        <a:latin typeface="Times New Roman"/>
                      </a:endParaRPr>
                    </a:p>
                  </a:txBody>
                  <a:tcPr marL="39474" marR="39474" marT="0" marB="0">
                    <a:solidFill>
                      <a:schemeClr val="bg1">
                        <a:lumMod val="85000"/>
                      </a:schemeClr>
                    </a:solidFill>
                  </a:tcPr>
                </a:tc>
              </a:tr>
            </a:tbl>
          </a:graphicData>
        </a:graphic>
      </p:graphicFrame>
      <p:sp>
        <p:nvSpPr>
          <p:cNvPr id="15" name="Footer Placeholder 14"/>
          <p:cNvSpPr>
            <a:spLocks noGrp="1"/>
          </p:cNvSpPr>
          <p:nvPr>
            <p:ph type="ftr" sz="quarter" idx="11"/>
          </p:nvPr>
        </p:nvSpPr>
        <p:spPr/>
        <p:txBody>
          <a:bodyPr/>
          <a:lstStyle/>
          <a:p>
            <a:r>
              <a:rPr lang="en-US" smtClean="0"/>
              <a:t>THESIS WORKSHOP</a:t>
            </a:r>
            <a:endParaRPr lang="en-US"/>
          </a:p>
        </p:txBody>
      </p:sp>
      <p:sp>
        <p:nvSpPr>
          <p:cNvPr id="16" name="Slide Number Placeholder 15"/>
          <p:cNvSpPr>
            <a:spLocks noGrp="1"/>
          </p:cNvSpPr>
          <p:nvPr>
            <p:ph type="sldNum" sz="quarter" idx="12"/>
          </p:nvPr>
        </p:nvSpPr>
        <p:spPr/>
        <p:txBody>
          <a:bodyPr/>
          <a:lstStyle/>
          <a:p>
            <a:fld id="{A3EE0A16-91FF-4F0C-99F1-B9DCE801DAE1}" type="slidenum">
              <a:rPr lang="en-US" smtClean="0"/>
              <a:t>47</a:t>
            </a:fld>
            <a:endParaRPr lang="en-US"/>
          </a:p>
        </p:txBody>
      </p:sp>
    </p:spTree>
    <p:extLst>
      <p:ext uri="{BB962C8B-B14F-4D97-AF65-F5344CB8AC3E}">
        <p14:creationId xmlns:p14="http://schemas.microsoft.com/office/powerpoint/2010/main" val="2045944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Most common recommendations</a:t>
            </a:r>
            <a:endParaRPr lang="en-GB" dirty="0"/>
          </a:p>
        </p:txBody>
      </p:sp>
      <p:sp>
        <p:nvSpPr>
          <p:cNvPr id="3" name="Content Placeholder 2"/>
          <p:cNvSpPr>
            <a:spLocks noGrp="1"/>
          </p:cNvSpPr>
          <p:nvPr>
            <p:ph idx="1"/>
          </p:nvPr>
        </p:nvSpPr>
        <p:spPr/>
        <p:txBody>
          <a:bodyPr>
            <a:normAutofit fontScale="70000" lnSpcReduction="20000"/>
          </a:bodyPr>
          <a:lstStyle/>
          <a:p>
            <a:r>
              <a:rPr lang="en-GB" b="1" u="sng" dirty="0"/>
              <a:t>(</a:t>
            </a:r>
            <a:r>
              <a:rPr lang="en-GB" b="1" u="sng" dirty="0" err="1"/>
              <a:t>Reg</a:t>
            </a:r>
            <a:r>
              <a:rPr lang="en-GB" b="1" u="sng" dirty="0"/>
              <a:t> a) Award Ph.D./doctorate.</a:t>
            </a:r>
            <a:r>
              <a:rPr lang="en-GB" dirty="0"/>
              <a:t>  The candidate </a:t>
            </a:r>
            <a:r>
              <a:rPr lang="en-GB" dirty="0">
                <a:solidFill>
                  <a:srgbClr val="FF0000"/>
                </a:solidFill>
              </a:rPr>
              <a:t>satisfies the requirements</a:t>
            </a:r>
            <a:r>
              <a:rPr lang="en-GB" dirty="0"/>
              <a:t> for the award of a doctorate degree as laid down in the Programmes of Study as appropriate and the degree ought accordingly to be awarded.</a:t>
            </a:r>
          </a:p>
          <a:p>
            <a:endParaRPr lang="en-GB" dirty="0"/>
          </a:p>
          <a:p>
            <a:r>
              <a:rPr lang="en-GB" b="1" u="sng" dirty="0"/>
              <a:t>(</a:t>
            </a:r>
            <a:r>
              <a:rPr lang="en-GB" b="1" u="sng" dirty="0" err="1"/>
              <a:t>Reg</a:t>
            </a:r>
            <a:r>
              <a:rPr lang="en-GB" b="1" u="sng" dirty="0"/>
              <a:t> b) Candidate to Carry Out Corrections.</a:t>
            </a:r>
            <a:r>
              <a:rPr lang="en-GB" dirty="0"/>
              <a:t>  The candidate </a:t>
            </a:r>
            <a:r>
              <a:rPr lang="en-GB" dirty="0">
                <a:solidFill>
                  <a:srgbClr val="FF0000"/>
                </a:solidFill>
              </a:rPr>
              <a:t>satisfies the requirements</a:t>
            </a:r>
            <a:r>
              <a:rPr lang="en-GB" dirty="0"/>
              <a:t> for the award of the degree </a:t>
            </a:r>
            <a:r>
              <a:rPr lang="en-GB" dirty="0">
                <a:solidFill>
                  <a:srgbClr val="FF0000"/>
                </a:solidFill>
              </a:rPr>
              <a:t>except that editorial corrections are required or stated minor deficiencies in the thesis must be remedied</a:t>
            </a:r>
            <a:r>
              <a:rPr lang="en-GB" dirty="0"/>
              <a:t>.  In the opinion of the examiners, the candidate will be able to remedy these shortfalls without further supervision and without undertaking any further original research.  The amendments are to be completed </a:t>
            </a:r>
            <a:r>
              <a:rPr lang="en-GB" dirty="0">
                <a:solidFill>
                  <a:srgbClr val="FF0000"/>
                </a:solidFill>
              </a:rPr>
              <a:t>within three months</a:t>
            </a:r>
            <a:r>
              <a:rPr lang="en-GB" dirty="0"/>
              <a:t>, and to be subject to certification by the internal examiner(s), and by the external examiner (where the examiner so requests), before the degree is awarded.</a:t>
            </a:r>
          </a:p>
          <a:p>
            <a:endParaRPr lang="en-GB"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48</a:t>
            </a:fld>
            <a:endParaRPr lang="en-US"/>
          </a:p>
        </p:txBody>
      </p:sp>
    </p:spTree>
    <p:extLst>
      <p:ext uri="{BB962C8B-B14F-4D97-AF65-F5344CB8AC3E}">
        <p14:creationId xmlns:p14="http://schemas.microsoft.com/office/powerpoint/2010/main" val="16416664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Major corrections </a:t>
            </a:r>
            <a:br>
              <a:rPr lang="en-GB" dirty="0" smtClean="0"/>
            </a:br>
            <a:r>
              <a:rPr lang="en-GB" dirty="0" smtClean="0"/>
              <a:t>(takes time but usually ok in the end)</a:t>
            </a:r>
            <a:endParaRPr lang="en-GB" dirty="0"/>
          </a:p>
        </p:txBody>
      </p:sp>
      <p:sp>
        <p:nvSpPr>
          <p:cNvPr id="3" name="Content Placeholder 2"/>
          <p:cNvSpPr>
            <a:spLocks noGrp="1"/>
          </p:cNvSpPr>
          <p:nvPr>
            <p:ph idx="1"/>
          </p:nvPr>
        </p:nvSpPr>
        <p:spPr/>
        <p:txBody>
          <a:bodyPr>
            <a:normAutofit/>
          </a:bodyPr>
          <a:lstStyle/>
          <a:p>
            <a:r>
              <a:rPr lang="en-GB" sz="2200" b="1" u="sng" dirty="0" smtClean="0"/>
              <a:t>(</a:t>
            </a:r>
            <a:r>
              <a:rPr lang="en-GB" sz="2200" b="1" u="sng" dirty="0" err="1"/>
              <a:t>Reg</a:t>
            </a:r>
            <a:r>
              <a:rPr lang="en-GB" sz="2200" b="1" u="sng" dirty="0"/>
              <a:t> c) Candidate to Rectify Major Deficiencies.</a:t>
            </a:r>
            <a:r>
              <a:rPr lang="en-GB" sz="2200" dirty="0"/>
              <a:t>  The candidate is </a:t>
            </a:r>
            <a:r>
              <a:rPr lang="en-GB" sz="2200" dirty="0">
                <a:solidFill>
                  <a:srgbClr val="FF0000"/>
                </a:solidFill>
              </a:rPr>
              <a:t>substantially deficient in one or more of the requirements </a:t>
            </a:r>
            <a:r>
              <a:rPr lang="en-GB" sz="2200" dirty="0"/>
              <a:t>for the degree, but appears </a:t>
            </a:r>
            <a:r>
              <a:rPr lang="en-GB" sz="2200" dirty="0">
                <a:solidFill>
                  <a:srgbClr val="FF0000"/>
                </a:solidFill>
              </a:rPr>
              <a:t>capable of so revising the thesis as to satisfy them</a:t>
            </a:r>
            <a:r>
              <a:rPr lang="en-GB" sz="2200" dirty="0"/>
              <a:t>.  The candidate ought therefore to be invited to resubmit the thesis in a substantially revised form along lines indicated by the examiners within a </a:t>
            </a:r>
            <a:r>
              <a:rPr lang="en-GB" sz="2200" dirty="0">
                <a:solidFill>
                  <a:srgbClr val="FF0000"/>
                </a:solidFill>
              </a:rPr>
              <a:t>further period of study which should normally not exceed 12 months</a:t>
            </a:r>
            <a:r>
              <a:rPr lang="en-GB" sz="2200" dirty="0"/>
              <a:t>, but exceptionally shall not exceed 24 months.</a:t>
            </a:r>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49</a:t>
            </a:fld>
            <a:endParaRPr lang="en-US"/>
          </a:p>
        </p:txBody>
      </p:sp>
    </p:spTree>
    <p:extLst>
      <p:ext uri="{BB962C8B-B14F-4D97-AF65-F5344CB8AC3E}">
        <p14:creationId xmlns:p14="http://schemas.microsoft.com/office/powerpoint/2010/main" val="722824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 your contributions explicitly</a:t>
            </a:r>
            <a:endParaRPr lang="en-US" dirty="0"/>
          </a:p>
        </p:txBody>
      </p:sp>
      <p:sp>
        <p:nvSpPr>
          <p:cNvPr id="3" name="Content Placeholder 2"/>
          <p:cNvSpPr>
            <a:spLocks noGrp="1"/>
          </p:cNvSpPr>
          <p:nvPr>
            <p:ph idx="1"/>
          </p:nvPr>
        </p:nvSpPr>
        <p:spPr/>
        <p:txBody>
          <a:bodyPr/>
          <a:lstStyle/>
          <a:p>
            <a:r>
              <a:rPr lang="en-GB" dirty="0" smtClean="0"/>
              <a:t>Don’t make the examiners work to infer what’s new/good.</a:t>
            </a:r>
          </a:p>
          <a:p>
            <a:r>
              <a:rPr lang="en-GB" dirty="0" smtClean="0"/>
              <a:t>State your contributions in intro AND conclusion (AND in each chapter!)</a:t>
            </a:r>
          </a:p>
          <a:p>
            <a:r>
              <a:rPr lang="en-GB" dirty="0" smtClean="0"/>
              <a:t>Be obvious!  (Section heading, bullet list, etc.)</a:t>
            </a:r>
          </a:p>
          <a:p>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5</a:t>
            </a:fld>
            <a:endParaRPr lang="en-US"/>
          </a:p>
        </p:txBody>
      </p:sp>
    </p:spTree>
    <p:extLst>
      <p:ext uri="{BB962C8B-B14F-4D97-AF65-F5344CB8AC3E}">
        <p14:creationId xmlns:p14="http://schemas.microsoft.com/office/powerpoint/2010/main" val="34588116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Award of MPhil rather than PhD </a:t>
            </a:r>
            <a:endParaRPr lang="en-GB" dirty="0"/>
          </a:p>
        </p:txBody>
      </p:sp>
      <p:sp>
        <p:nvSpPr>
          <p:cNvPr id="3" name="Content Placeholder 2"/>
          <p:cNvSpPr>
            <a:spLocks noGrp="1"/>
          </p:cNvSpPr>
          <p:nvPr>
            <p:ph idx="1"/>
          </p:nvPr>
        </p:nvSpPr>
        <p:spPr>
          <a:xfrm>
            <a:off x="457200" y="1600200"/>
            <a:ext cx="8382000" cy="4525963"/>
          </a:xfrm>
        </p:spPr>
        <p:txBody>
          <a:bodyPr>
            <a:normAutofit fontScale="85000" lnSpcReduction="20000"/>
          </a:bodyPr>
          <a:lstStyle/>
          <a:p>
            <a:r>
              <a:rPr lang="en-GB" dirty="0"/>
              <a:t>Candidate is substantially deficient in requirements and appears not capable of revising the thesis to satisfy them, but may satisfy the requirements for MPhil.</a:t>
            </a:r>
          </a:p>
          <a:p>
            <a:endParaRPr lang="en-GB" dirty="0"/>
          </a:p>
          <a:p>
            <a:r>
              <a:rPr lang="en-GB" sz="2800" b="1" u="sng" dirty="0"/>
              <a:t>(</a:t>
            </a:r>
            <a:r>
              <a:rPr lang="en-GB" sz="2800" b="1" u="sng" dirty="0" err="1"/>
              <a:t>Reg</a:t>
            </a:r>
            <a:r>
              <a:rPr lang="en-GB" sz="2800" b="1" u="sng" dirty="0"/>
              <a:t> d) Award MPhil</a:t>
            </a:r>
            <a:r>
              <a:rPr lang="en-GB" sz="2800" b="1" u="sng" dirty="0" smtClean="0"/>
              <a:t>. </a:t>
            </a:r>
            <a:r>
              <a:rPr lang="en-GB" sz="2800" dirty="0" smtClean="0"/>
              <a:t> (MPhil </a:t>
            </a:r>
            <a:r>
              <a:rPr lang="en-GB" sz="2800" dirty="0"/>
              <a:t>with </a:t>
            </a:r>
            <a:r>
              <a:rPr lang="en-GB" sz="2800" dirty="0" smtClean="0"/>
              <a:t>no corrections</a:t>
            </a:r>
            <a:r>
              <a:rPr lang="en-GB" sz="2800" dirty="0"/>
              <a:t>.</a:t>
            </a:r>
            <a:r>
              <a:rPr lang="en-GB" sz="2800" dirty="0" smtClean="0"/>
              <a:t>)</a:t>
            </a:r>
            <a:endParaRPr lang="en-GB" sz="2800" b="1" u="sng" dirty="0"/>
          </a:p>
          <a:p>
            <a:endParaRPr lang="en-GB" sz="2800" dirty="0"/>
          </a:p>
          <a:p>
            <a:r>
              <a:rPr lang="en-GB" sz="2800" b="1" u="sng" dirty="0"/>
              <a:t>(</a:t>
            </a:r>
            <a:r>
              <a:rPr lang="en-GB" sz="2800" b="1" u="sng" dirty="0" err="1"/>
              <a:t>Reg</a:t>
            </a:r>
            <a:r>
              <a:rPr lang="en-GB" sz="2800" b="1" u="sng" dirty="0"/>
              <a:t> e) Candidate to Aim for MPhil -- No Thesis Resubmission Is Necessary.</a:t>
            </a:r>
            <a:r>
              <a:rPr lang="en-GB" sz="2800" dirty="0"/>
              <a:t>  (MPhil with minor corrections, 3 months.)</a:t>
            </a:r>
          </a:p>
          <a:p>
            <a:endParaRPr lang="en-GB" sz="2800" dirty="0"/>
          </a:p>
          <a:p>
            <a:r>
              <a:rPr lang="en-GB" sz="2800" b="1" u="sng" dirty="0"/>
              <a:t>(</a:t>
            </a:r>
            <a:r>
              <a:rPr lang="en-GB" sz="2800" b="1" u="sng" dirty="0" err="1"/>
              <a:t>Reg</a:t>
            </a:r>
            <a:r>
              <a:rPr lang="en-GB" sz="2800" b="1" u="sng" dirty="0"/>
              <a:t> f) Candidate to Aim for MPhil -- Corrections Needed but Thesis Resubmission Is Necessary.</a:t>
            </a:r>
            <a:r>
              <a:rPr lang="en-GB" sz="2800" dirty="0"/>
              <a:t>  (MPhil with major corrections, 12 months.)</a:t>
            </a:r>
          </a:p>
          <a:p>
            <a:endParaRPr lang="en-GB"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50</a:t>
            </a:fld>
            <a:endParaRPr lang="en-US"/>
          </a:p>
        </p:txBody>
      </p:sp>
    </p:spTree>
    <p:extLst>
      <p:ext uri="{BB962C8B-B14F-4D97-AF65-F5344CB8AC3E}">
        <p14:creationId xmlns:p14="http://schemas.microsoft.com/office/powerpoint/2010/main" val="26209048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Fundamentally deficient</a:t>
            </a:r>
            <a:endParaRPr lang="en-GB" dirty="0"/>
          </a:p>
        </p:txBody>
      </p:sp>
      <p:sp>
        <p:nvSpPr>
          <p:cNvPr id="3" name="Content Placeholder 2"/>
          <p:cNvSpPr>
            <a:spLocks noGrp="1"/>
          </p:cNvSpPr>
          <p:nvPr>
            <p:ph idx="1"/>
          </p:nvPr>
        </p:nvSpPr>
        <p:spPr/>
        <p:txBody>
          <a:bodyPr>
            <a:normAutofit fontScale="70000" lnSpcReduction="20000"/>
          </a:bodyPr>
          <a:lstStyle/>
          <a:p>
            <a:r>
              <a:rPr lang="en-GB" b="1" u="sng" dirty="0"/>
              <a:t>(</a:t>
            </a:r>
            <a:r>
              <a:rPr lang="en-GB" b="1" u="sng" dirty="0" err="1"/>
              <a:t>Reg</a:t>
            </a:r>
            <a:r>
              <a:rPr lang="en-GB" b="1" u="sng" dirty="0"/>
              <a:t> g) Award Masters by Research.</a:t>
            </a:r>
            <a:r>
              <a:rPr lang="en-GB" dirty="0"/>
              <a:t>  The thesis and/or the candidate's </a:t>
            </a:r>
            <a:r>
              <a:rPr lang="en-GB" dirty="0" err="1"/>
              <a:t>defense</a:t>
            </a:r>
            <a:r>
              <a:rPr lang="en-GB" dirty="0"/>
              <a:t> of it in oral examination are so </a:t>
            </a:r>
            <a:r>
              <a:rPr lang="en-GB" dirty="0">
                <a:solidFill>
                  <a:srgbClr val="FF0000"/>
                </a:solidFill>
              </a:rPr>
              <a:t>fundamentally deficient in respect of all or any of the requirements</a:t>
            </a:r>
            <a:r>
              <a:rPr lang="en-GB" dirty="0"/>
              <a:t> for the degree that the candidate ought not to be awarded the degree of PhD nor MPhil.  However, the work is of </a:t>
            </a:r>
            <a:r>
              <a:rPr lang="en-GB" dirty="0">
                <a:solidFill>
                  <a:srgbClr val="FF0000"/>
                </a:solidFill>
              </a:rPr>
              <a:t>sufficient quality to merit the award of Masters by Research.</a:t>
            </a:r>
          </a:p>
          <a:p>
            <a:endParaRPr lang="en-GB" dirty="0"/>
          </a:p>
          <a:p>
            <a:r>
              <a:rPr lang="en-GB" b="1" u="sng" dirty="0"/>
              <a:t>(</a:t>
            </a:r>
            <a:r>
              <a:rPr lang="en-GB" b="1" u="sng" dirty="0" err="1"/>
              <a:t>Reg</a:t>
            </a:r>
            <a:r>
              <a:rPr lang="en-GB" b="1" u="sng" dirty="0"/>
              <a:t> h) Fail.</a:t>
            </a:r>
            <a:r>
              <a:rPr lang="en-GB" dirty="0"/>
              <a:t>  The thesis and/or the candidate's </a:t>
            </a:r>
            <a:r>
              <a:rPr lang="en-GB" dirty="0" err="1"/>
              <a:t>defense</a:t>
            </a:r>
            <a:r>
              <a:rPr lang="en-GB" dirty="0"/>
              <a:t> of it in oral examination are so </a:t>
            </a:r>
            <a:r>
              <a:rPr lang="en-GB" dirty="0">
                <a:solidFill>
                  <a:srgbClr val="FF0000"/>
                </a:solidFill>
              </a:rPr>
              <a:t>fundamentally deficient in respect of all or any of the requirements</a:t>
            </a:r>
            <a:r>
              <a:rPr lang="en-GB" dirty="0"/>
              <a:t> for the degree that the candidate ought neither to be awarded the degree of Ph.D. nor a taught professional doctorate, nor to be invited to resubmit the thesis </a:t>
            </a:r>
            <a:r>
              <a:rPr lang="en-GB" dirty="0">
                <a:solidFill>
                  <a:srgbClr val="FF0000"/>
                </a:solidFill>
              </a:rPr>
              <a:t>for any degree of the university.</a:t>
            </a:r>
          </a:p>
          <a:p>
            <a:endParaRPr lang="en-GB"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51</a:t>
            </a:fld>
            <a:endParaRPr lang="en-US"/>
          </a:p>
        </p:txBody>
      </p:sp>
    </p:spTree>
    <p:extLst>
      <p:ext uri="{BB962C8B-B14F-4D97-AF65-F5344CB8AC3E}">
        <p14:creationId xmlns:p14="http://schemas.microsoft.com/office/powerpoint/2010/main" val="27678587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pPr>
              <a:defRPr/>
            </a:pPr>
            <a:r>
              <a:rPr lang="en-GB"/>
              <a:t>THESIS WORKSHOP </a:t>
            </a:r>
            <a:fld id="{47EE15AB-3258-4B35-9685-3E14C4975CAD}" type="slidenum">
              <a:rPr lang="en-GB"/>
              <a:pPr>
                <a:defRPr/>
              </a:pPr>
              <a:t>52</a:t>
            </a:fld>
            <a:endParaRPr lang="en-GB"/>
          </a:p>
        </p:txBody>
      </p:sp>
      <p:graphicFrame>
        <p:nvGraphicFramePr>
          <p:cNvPr id="44035" name="Object 2"/>
          <p:cNvGraphicFramePr>
            <a:graphicFrameLocks noChangeAspect="1"/>
          </p:cNvGraphicFramePr>
          <p:nvPr/>
        </p:nvGraphicFramePr>
        <p:xfrm>
          <a:off x="533400" y="2667000"/>
          <a:ext cx="8001000" cy="1782763"/>
        </p:xfrm>
        <a:graphic>
          <a:graphicData uri="http://schemas.openxmlformats.org/presentationml/2006/ole">
            <mc:AlternateContent xmlns:mc="http://schemas.openxmlformats.org/markup-compatibility/2006">
              <mc:Choice xmlns:v="urn:schemas-microsoft-com:vml" Requires="v">
                <p:oleObj spid="_x0000_s5134" name="Document" r:id="rId3" imgW="5486400" imgH="1222248" progId="Word.Document.8">
                  <p:embed/>
                </p:oleObj>
              </mc:Choice>
              <mc:Fallback>
                <p:oleObj name="Document" r:id="rId3" imgW="5486400" imgH="1222248"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667000"/>
                        <a:ext cx="8001000" cy="178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4036" name="Rectangle 3"/>
          <p:cNvSpPr>
            <a:spLocks noChangeArrowheads="1"/>
          </p:cNvSpPr>
          <p:nvPr/>
        </p:nvSpPr>
        <p:spPr bwMode="auto">
          <a:xfrm>
            <a:off x="457200" y="2362200"/>
            <a:ext cx="8305800" cy="1981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7" name="Text Box 4"/>
          <p:cNvSpPr txBox="1">
            <a:spLocks noChangeArrowheads="1"/>
          </p:cNvSpPr>
          <p:nvPr/>
        </p:nvSpPr>
        <p:spPr bwMode="auto">
          <a:xfrm>
            <a:off x="539750" y="877888"/>
            <a:ext cx="7848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Aft>
                <a:spcPts val="200"/>
              </a:spcAft>
            </a:pPr>
            <a:r>
              <a:rPr lang="en-GB" b="1"/>
              <a:t>University of Edinburgh Report of Examiners after an Oral Examination for the Degree of PhD by Research</a:t>
            </a:r>
          </a:p>
        </p:txBody>
      </p:sp>
    </p:spTree>
    <p:extLst>
      <p:ext uri="{BB962C8B-B14F-4D97-AF65-F5344CB8AC3E}">
        <p14:creationId xmlns:p14="http://schemas.microsoft.com/office/powerpoint/2010/main" val="23793489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GB"/>
              <a:t>THESIS WORKSHOP </a:t>
            </a:r>
            <a:fld id="{C202392D-3690-44DE-B6EA-A3D457D9409E}" type="slidenum">
              <a:rPr lang="en-GB"/>
              <a:pPr>
                <a:defRPr/>
              </a:pPr>
              <a:t>53</a:t>
            </a:fld>
            <a:endParaRPr lang="en-GB"/>
          </a:p>
        </p:txBody>
      </p:sp>
      <p:sp>
        <p:nvSpPr>
          <p:cNvPr id="45059" name="Rectangle 2"/>
          <p:cNvSpPr>
            <a:spLocks noGrp="1" noChangeArrowheads="1"/>
          </p:cNvSpPr>
          <p:nvPr>
            <p:ph type="title"/>
          </p:nvPr>
        </p:nvSpPr>
        <p:spPr/>
        <p:txBody>
          <a:bodyPr/>
          <a:lstStyle/>
          <a:p>
            <a:r>
              <a:rPr lang="en-GB" smtClean="0"/>
              <a:t>A final message….</a:t>
            </a:r>
          </a:p>
        </p:txBody>
      </p:sp>
      <p:sp>
        <p:nvSpPr>
          <p:cNvPr id="45060" name="Rectangle 3"/>
          <p:cNvSpPr>
            <a:spLocks noGrp="1" noChangeArrowheads="1"/>
          </p:cNvSpPr>
          <p:nvPr>
            <p:ph type="body" idx="1"/>
          </p:nvPr>
        </p:nvSpPr>
        <p:spPr>
          <a:xfrm>
            <a:off x="228600" y="1981200"/>
            <a:ext cx="8686800" cy="4114800"/>
          </a:xfrm>
        </p:spPr>
        <p:txBody>
          <a:bodyPr/>
          <a:lstStyle/>
          <a:p>
            <a:pPr algn="ctr">
              <a:buFontTx/>
              <a:buNone/>
            </a:pPr>
            <a:r>
              <a:rPr lang="en-GB" sz="3600" b="1" smtClean="0"/>
              <a:t>At the end of the examination process nearly all candidates obtain a PhD</a:t>
            </a:r>
          </a:p>
          <a:p>
            <a:pPr>
              <a:buFontTx/>
              <a:buNone/>
            </a:pPr>
            <a:endParaRPr lang="en-GB" sz="3600" b="1" smtClean="0"/>
          </a:p>
          <a:p>
            <a:pPr algn="ctr">
              <a:buFontTx/>
              <a:buNone/>
            </a:pPr>
            <a:r>
              <a:rPr lang="en-GB" smtClean="0"/>
              <a:t>(mostly after completing corrections and modifications required by their examiners)</a:t>
            </a:r>
          </a:p>
        </p:txBody>
      </p:sp>
    </p:spTree>
    <p:extLst>
      <p:ext uri="{BB962C8B-B14F-4D97-AF65-F5344CB8AC3E}">
        <p14:creationId xmlns:p14="http://schemas.microsoft.com/office/powerpoint/2010/main" val="33749677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54</a:t>
            </a:fld>
            <a:endParaRPr lang="en-US"/>
          </a:p>
        </p:txBody>
      </p:sp>
    </p:spTree>
    <p:extLst>
      <p:ext uri="{BB962C8B-B14F-4D97-AF65-F5344CB8AC3E}">
        <p14:creationId xmlns:p14="http://schemas.microsoft.com/office/powerpoint/2010/main" val="466087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Publication-worthy material</a:t>
            </a:r>
            <a:endParaRPr lang="en-US" dirty="0"/>
          </a:p>
        </p:txBody>
      </p:sp>
      <p:sp>
        <p:nvSpPr>
          <p:cNvPr id="3" name="Content Placeholder 2"/>
          <p:cNvSpPr>
            <a:spLocks noGrp="1"/>
          </p:cNvSpPr>
          <p:nvPr>
            <p:ph idx="1"/>
          </p:nvPr>
        </p:nvSpPr>
        <p:spPr/>
        <p:txBody>
          <a:bodyPr/>
          <a:lstStyle/>
          <a:p>
            <a:r>
              <a:rPr lang="en-US" dirty="0" smtClean="0"/>
              <a:t>Easy if you have already published papers!</a:t>
            </a:r>
          </a:p>
          <a:p>
            <a:pPr lvl="1"/>
            <a:r>
              <a:rPr lang="en-US" dirty="0" smtClean="0"/>
              <a:t>Aim for 2-3 conference papers, ideally in high-quality venues.</a:t>
            </a:r>
          </a:p>
          <a:p>
            <a:pPr lvl="1"/>
            <a:r>
              <a:rPr lang="en-US" dirty="0" smtClean="0"/>
              <a:t>But: if time is short, prioritize the thesis.</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6</a:t>
            </a:fld>
            <a:endParaRPr lang="en-US"/>
          </a:p>
        </p:txBody>
      </p:sp>
    </p:spTree>
    <p:extLst>
      <p:ext uri="{BB962C8B-B14F-4D97-AF65-F5344CB8AC3E}">
        <p14:creationId xmlns:p14="http://schemas.microsoft.com/office/powerpoint/2010/main" val="4101343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Demonstrate knowledge of the field</a:t>
            </a:r>
            <a:endParaRPr lang="en-US" dirty="0"/>
          </a:p>
        </p:txBody>
      </p:sp>
      <p:sp>
        <p:nvSpPr>
          <p:cNvPr id="3" name="Content Placeholder 2"/>
          <p:cNvSpPr>
            <a:spLocks noGrp="1"/>
          </p:cNvSpPr>
          <p:nvPr>
            <p:ph idx="1"/>
          </p:nvPr>
        </p:nvSpPr>
        <p:spPr/>
        <p:txBody>
          <a:bodyPr/>
          <a:lstStyle/>
          <a:p>
            <a:r>
              <a:rPr lang="en-US" dirty="0" smtClean="0"/>
              <a:t>Include background material that</a:t>
            </a:r>
          </a:p>
          <a:p>
            <a:pPr lvl="1"/>
            <a:r>
              <a:rPr lang="en-US" dirty="0" smtClean="0"/>
              <a:t>explains your methods (or those you build on)</a:t>
            </a:r>
          </a:p>
          <a:p>
            <a:pPr lvl="1"/>
            <a:r>
              <a:rPr lang="en-US" dirty="0" smtClean="0"/>
              <a:t>justifies your choices</a:t>
            </a:r>
          </a:p>
          <a:p>
            <a:pPr lvl="1"/>
            <a:r>
              <a:rPr lang="en-US" dirty="0" smtClean="0"/>
              <a:t>acknowledges other approaches</a:t>
            </a:r>
          </a:p>
          <a:p>
            <a:r>
              <a:rPr lang="en-US" dirty="0" smtClean="0"/>
              <a:t>DON’T</a:t>
            </a:r>
          </a:p>
          <a:p>
            <a:pPr lvl="1"/>
            <a:r>
              <a:rPr lang="en-US" dirty="0" smtClean="0"/>
              <a:t>provide a brain dump of everything you know</a:t>
            </a:r>
          </a:p>
          <a:p>
            <a:pPr lvl="1"/>
            <a:r>
              <a:rPr lang="en-US" dirty="0" smtClean="0"/>
              <a:t>include details of other work just for the sake of it</a:t>
            </a:r>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7</a:t>
            </a:fld>
            <a:endParaRPr lang="en-US"/>
          </a:p>
        </p:txBody>
      </p:sp>
    </p:spTree>
    <p:extLst>
      <p:ext uri="{BB962C8B-B14F-4D97-AF65-F5344CB8AC3E}">
        <p14:creationId xmlns:p14="http://schemas.microsoft.com/office/powerpoint/2010/main" val="4146241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Demonstrate critical judgement</a:t>
            </a:r>
            <a:endParaRPr lang="en-US" dirty="0"/>
          </a:p>
        </p:txBody>
      </p:sp>
      <p:sp>
        <p:nvSpPr>
          <p:cNvPr id="3" name="Content Placeholder 2"/>
          <p:cNvSpPr>
            <a:spLocks noGrp="1"/>
          </p:cNvSpPr>
          <p:nvPr>
            <p:ph idx="1"/>
          </p:nvPr>
        </p:nvSpPr>
        <p:spPr/>
        <p:txBody>
          <a:bodyPr/>
          <a:lstStyle/>
          <a:p>
            <a:r>
              <a:rPr lang="en-US" dirty="0" smtClean="0"/>
              <a:t>In background: </a:t>
            </a:r>
          </a:p>
          <a:p>
            <a:pPr lvl="1"/>
            <a:r>
              <a:rPr lang="en-US" dirty="0" smtClean="0"/>
              <a:t>evaluate, don’t just describe.</a:t>
            </a:r>
          </a:p>
          <a:p>
            <a:r>
              <a:rPr lang="en-US" dirty="0" smtClean="0"/>
              <a:t>In your work:</a:t>
            </a:r>
          </a:p>
          <a:p>
            <a:pPr lvl="1"/>
            <a:r>
              <a:rPr lang="en-US" dirty="0" smtClean="0"/>
              <a:t>Claims are supported by evidence.</a:t>
            </a:r>
          </a:p>
          <a:p>
            <a:pPr lvl="1"/>
            <a:r>
              <a:rPr lang="en-US" dirty="0" smtClean="0"/>
              <a:t>Arguments are well-reasoned.</a:t>
            </a:r>
          </a:p>
          <a:p>
            <a:pPr lvl="1"/>
            <a:r>
              <a:rPr lang="en-US" dirty="0" smtClean="0"/>
              <a:t>Limitations are acknowledged.</a:t>
            </a:r>
          </a:p>
          <a:p>
            <a:pPr lvl="1"/>
            <a:endParaRPr lang="en-US" dirty="0"/>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8</a:t>
            </a:fld>
            <a:endParaRPr lang="en-US"/>
          </a:p>
        </p:txBody>
      </p:sp>
    </p:spTree>
    <p:extLst>
      <p:ext uri="{BB962C8B-B14F-4D97-AF65-F5344CB8AC3E}">
        <p14:creationId xmlns:p14="http://schemas.microsoft.com/office/powerpoint/2010/main" val="2761730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Presentation and style</a:t>
            </a:r>
            <a:endParaRPr lang="en-US" dirty="0"/>
          </a:p>
        </p:txBody>
      </p:sp>
      <p:sp>
        <p:nvSpPr>
          <p:cNvPr id="3" name="Content Placeholder 2"/>
          <p:cNvSpPr>
            <a:spLocks noGrp="1"/>
          </p:cNvSpPr>
          <p:nvPr>
            <p:ph idx="1"/>
          </p:nvPr>
        </p:nvSpPr>
        <p:spPr/>
        <p:txBody>
          <a:bodyPr/>
          <a:lstStyle/>
          <a:p>
            <a:r>
              <a:rPr lang="en-GB" dirty="0" smtClean="0"/>
              <a:t>Clarity and organization matter!</a:t>
            </a:r>
          </a:p>
          <a:p>
            <a:r>
              <a:rPr lang="en-US" dirty="0" smtClean="0"/>
              <a:t>Define terminology; be consistent with notation.</a:t>
            </a:r>
          </a:p>
          <a:p>
            <a:r>
              <a:rPr lang="en-US" dirty="0" smtClean="0"/>
              <a:t>Use examples to illustrate difficult concepts.</a:t>
            </a:r>
          </a:p>
          <a:p>
            <a:r>
              <a:rPr lang="en-US" dirty="0" smtClean="0"/>
              <a:t>Make figures/tables easy to read, with captions that stand alone.</a:t>
            </a:r>
          </a:p>
        </p:txBody>
      </p:sp>
      <p:sp>
        <p:nvSpPr>
          <p:cNvPr id="4" name="Footer Placeholder 3"/>
          <p:cNvSpPr>
            <a:spLocks noGrp="1"/>
          </p:cNvSpPr>
          <p:nvPr>
            <p:ph type="ftr" sz="quarter" idx="11"/>
          </p:nvPr>
        </p:nvSpPr>
        <p:spPr/>
        <p:txBody>
          <a:bodyPr/>
          <a:lstStyle/>
          <a:p>
            <a:r>
              <a:rPr lang="en-US" smtClean="0"/>
              <a:t>THESIS WORKSHOP</a:t>
            </a:r>
            <a:endParaRPr lang="en-US"/>
          </a:p>
        </p:txBody>
      </p:sp>
      <p:sp>
        <p:nvSpPr>
          <p:cNvPr id="5" name="Slide Number Placeholder 4"/>
          <p:cNvSpPr>
            <a:spLocks noGrp="1"/>
          </p:cNvSpPr>
          <p:nvPr>
            <p:ph type="sldNum" sz="quarter" idx="12"/>
          </p:nvPr>
        </p:nvSpPr>
        <p:spPr/>
        <p:txBody>
          <a:bodyPr/>
          <a:lstStyle/>
          <a:p>
            <a:fld id="{A3EE0A16-91FF-4F0C-99F1-B9DCE801DAE1}" type="slidenum">
              <a:rPr lang="en-US" smtClean="0"/>
              <a:t>9</a:t>
            </a:fld>
            <a:endParaRPr lang="en-US"/>
          </a:p>
        </p:txBody>
      </p:sp>
    </p:spTree>
    <p:extLst>
      <p:ext uri="{BB962C8B-B14F-4D97-AF65-F5344CB8AC3E}">
        <p14:creationId xmlns:p14="http://schemas.microsoft.com/office/powerpoint/2010/main" val="2578168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3749</Words>
  <Application>Microsoft Office PowerPoint</Application>
  <PresentationFormat>On-screen Show (4:3)</PresentationFormat>
  <Paragraphs>447</Paragraphs>
  <Slides>54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Office Theme</vt:lpstr>
      <vt:lpstr>Document</vt:lpstr>
      <vt:lpstr>THESIS WORKSHOP</vt:lpstr>
      <vt:lpstr>Plan for today</vt:lpstr>
      <vt:lpstr>Discussion</vt:lpstr>
      <vt:lpstr>Examiner’s report form (U of E)</vt:lpstr>
      <vt:lpstr>State your contributions explicitly</vt:lpstr>
      <vt:lpstr>Publication-worthy material</vt:lpstr>
      <vt:lpstr>Demonstrate knowledge of the field</vt:lpstr>
      <vt:lpstr>Demonstrate critical judgement</vt:lpstr>
      <vt:lpstr>Presentation and style</vt:lpstr>
      <vt:lpstr>Unified body of work</vt:lpstr>
      <vt:lpstr>What examiners like to see</vt:lpstr>
      <vt:lpstr>What examiners don’t like to see</vt:lpstr>
      <vt:lpstr>Typical thesis structure</vt:lpstr>
      <vt:lpstr>Introduction</vt:lpstr>
      <vt:lpstr>Background material</vt:lpstr>
      <vt:lpstr>Background material</vt:lpstr>
      <vt:lpstr>Content chapters</vt:lpstr>
      <vt:lpstr>  Discussion/conclusion</vt:lpstr>
      <vt:lpstr>PowerPoint Presentation</vt:lpstr>
      <vt:lpstr>DISCUSSION</vt:lpstr>
      <vt:lpstr>Think</vt:lpstr>
      <vt:lpstr>Now write for 5 minutes covering:</vt:lpstr>
      <vt:lpstr>You should have a good start for your abstract for only 15 minutes work</vt:lpstr>
      <vt:lpstr>  Initial outline</vt:lpstr>
      <vt:lpstr>Outline with section headings</vt:lpstr>
      <vt:lpstr>Outline with main points</vt:lpstr>
      <vt:lpstr>  How your supervisor can help</vt:lpstr>
      <vt:lpstr>PowerPoint Presentation</vt:lpstr>
      <vt:lpstr>How to get on with it</vt:lpstr>
      <vt:lpstr>If you are stuck</vt:lpstr>
      <vt:lpstr>  Editing</vt:lpstr>
      <vt:lpstr>Good scientific writing</vt:lpstr>
      <vt:lpstr>How much detail?</vt:lpstr>
      <vt:lpstr>No waffle, no padding</vt:lpstr>
      <vt:lpstr>Writing resources</vt:lpstr>
      <vt:lpstr>Avoiding plagiarism</vt:lpstr>
      <vt:lpstr>Acknowledgements and citations</vt:lpstr>
      <vt:lpstr>The perils of cut and paste…..</vt:lpstr>
      <vt:lpstr>Is this plagiarism?</vt:lpstr>
      <vt:lpstr>Is this plagiarism?</vt:lpstr>
      <vt:lpstr>Web sources and figures</vt:lpstr>
      <vt:lpstr>Questions to consider</vt:lpstr>
      <vt:lpstr>PowerPoint Presentation</vt:lpstr>
      <vt:lpstr>What happens in a viva?</vt:lpstr>
      <vt:lpstr>Typical format for viva</vt:lpstr>
      <vt:lpstr>Some questions to be prepared for</vt:lpstr>
      <vt:lpstr>Examiner’s report form (U of E)</vt:lpstr>
      <vt:lpstr>Most common recommendations</vt:lpstr>
      <vt:lpstr>Major corrections  (takes time but usually ok in the end)</vt:lpstr>
      <vt:lpstr>Award of MPhil rather than PhD </vt:lpstr>
      <vt:lpstr> Fundamentally deficient</vt:lpstr>
      <vt:lpstr>PowerPoint Presentation</vt:lpstr>
      <vt:lpstr>A final message….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WORKSHOP</dc:title>
  <dc:creator>sgwater</dc:creator>
  <cp:lastModifiedBy>sgwater</cp:lastModifiedBy>
  <cp:revision>38</cp:revision>
  <dcterms:created xsi:type="dcterms:W3CDTF">2013-04-14T19:58:26Z</dcterms:created>
  <dcterms:modified xsi:type="dcterms:W3CDTF">2013-04-16T07:33:14Z</dcterms:modified>
</cp:coreProperties>
</file>