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7"/>
    <p:restoredTop sz="84150"/>
  </p:normalViewPr>
  <p:slideViewPr>
    <p:cSldViewPr snapToGrid="0" snapToObjects="1">
      <p:cViewPr varScale="1">
        <p:scale>
          <a:sx n="58" d="100"/>
          <a:sy n="58" d="100"/>
        </p:scale>
        <p:origin x="10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49961-85AC-8044-8F9B-AED8E363FED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64E77-EEBD-094F-B605-F7ADC6205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9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uting.help.inf.ed.ac.uk/staffstructur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Coordinator of Internships &amp; Exchanges (Incoming)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DICE stands for 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istributed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nformatics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omputing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nvironment.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term DICE encompasses all those computing services developed, maintained and supported by the School's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computing staff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6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that: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session will be recorded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MacOS/iOS user: use Chrome/Firefox (no Safari) 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7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Matriculation=the process by which you are </a:t>
            </a:r>
            <a:r>
              <a:rPr lang="en-US" dirty="0" err="1"/>
              <a:t>formaly</a:t>
            </a:r>
            <a:r>
              <a:rPr lang="en-US" dirty="0"/>
              <a:t> admitted  as a student to the </a:t>
            </a:r>
            <a:r>
              <a:rPr lang="en-US" dirty="0" err="1"/>
              <a:t>UoE</a:t>
            </a:r>
            <a:endParaRPr lang="en-US" dirty="0"/>
          </a:p>
          <a:p>
            <a:r>
              <a:rPr lang="en-US" dirty="0"/>
              <a:t>Univ card = official student ID, provides identification, library membership, building access, authentication to use printers, cashless payment for catering, identification for student discount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7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9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0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 scholarly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Plagiarism -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Copying a portion of a research paper from the internet and then editing the words.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Collusion -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together with another student to produce a joint program and then each customizing the code to make the solutions appear distinct.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8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64E77-EEBD-094F-B605-F7ADC62055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8A0C-6248-7844-BCAD-76AB20C6B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A9C65-B625-264F-ADDE-4542B30AA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1D47-C8AA-5A47-A7BD-D5E1BDB3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5D12-E252-2543-BFA8-5FC81EB7E7AA}" type="datetime1">
              <a:rPr lang="en-GB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BBE70-34D7-B240-A07D-7FA91D3B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A7CB-60E5-C64A-8C0A-382C691F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F7C3-3020-DF45-A487-35267827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2724F-EB3C-E040-B096-EBDF12B1F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5B480-A8CE-234C-A645-21BCD2BB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B28D-6A3C-FF42-9E47-45B2FADF8CDE}" type="datetime1">
              <a:rPr lang="en-GB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6DB37-7ADC-0740-8D1F-8ED9977E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9F968-ECB0-3C48-9313-3EE51F18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9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ED69E-BD27-3B49-95A2-45D859599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1C840-5DDA-1540-8140-4FD67C30C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570E9-33F9-4C42-99EB-2D4D62D8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CF18-2429-464E-A418-4DC00743BB40}" type="datetime1">
              <a:rPr lang="en-GB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CCBF-B8EC-B041-9180-1EBF7139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FB146-DF0E-454F-9138-52FDC6D5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0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85DA-CE2C-464A-A19D-3A1913E0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8133-DA45-5E4A-A5EC-0D10A0E22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3137C-8CC5-9840-A5D2-C93087BA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ECA-61A0-D74F-847B-947DD722A224}" type="datetime1">
              <a:rPr lang="en-GB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C9208-8A31-3C40-9903-1808C689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20FCF-02F0-7243-8CC8-02CB0EF7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A10B-3A86-D74C-8220-C71917B4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D99FC-0332-9D43-A366-CB773799E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111D-BCE3-7F4F-9165-C34F7524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44C-F624-CB48-BA01-6B5AC4E92598}" type="datetime1">
              <a:rPr lang="en-GB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3DA83-53F4-754A-B833-7A8864E9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89F63-9F60-9E4F-8E4D-D382B192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0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02AA-E41E-6D4E-B449-8E3F6E4C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7554-4823-F749-AFA6-AB98DA992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E002A-0591-AF45-ACA4-E649E4C2B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F363-E1AE-2742-9BFE-6253EE24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0BAE-1A43-5A47-A5A5-6128AD6CB379}" type="datetime1">
              <a:rPr lang="en-GB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85B4F-E3FE-6D47-972E-27133235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ADF98-0579-CB4B-8172-3942DDC9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45DB-1F9B-F246-92C2-49BF8EC8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57B52-F3EA-D144-984B-18E2351CF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7E789-9E2F-F949-9B82-C0AF93CEA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EBCF3-8880-E845-8C18-20CA2DEED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63414-E7C0-D34D-9412-B0BF3B3D2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3B4B9-2B9D-4A4F-9B75-EB2062CE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D955-3DB0-8547-99C0-60CD8B874075}" type="datetime1">
              <a:rPr lang="en-GB" smtClean="0"/>
              <a:t>16/09/2021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F97D4-30A8-F540-ACCD-E7FDBB8E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C153B-80E8-9B4E-B41F-D9AE1C83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0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CE6F-16AE-024F-94C5-B35F42E9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71A14-ACFD-284E-BB33-C2AB573F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485B-A9D9-9B4A-A75A-4826E4B44B10}" type="datetime1">
              <a:rPr lang="en-GB" smtClean="0"/>
              <a:t>16/09/2021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83FFD-A7C4-7C46-9C2B-74A1C0CF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4F71-EADD-474E-A1C7-BB80658C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5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F573E-26A3-B84B-AE27-0410E5EC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1C24-1E2F-694F-AC33-1DA5AA6F2978}" type="datetime1">
              <a:rPr lang="en-GB" smtClean="0"/>
              <a:t>16/09/2021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56514-1953-EE4E-90E6-2A017C15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529E8-2AE8-3E40-8C14-4C5C5F01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6E27-1E25-614F-BBAC-18B2A406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8CD3D-9A63-8E4D-9B20-4A2FDA8F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530A3-92C8-3A4C-91D4-97CF7C11A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1E83B-C476-CA4A-8FAF-A0532E05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3F05-0FE8-F949-AD07-C407C09BE450}" type="datetime1">
              <a:rPr lang="en-GB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6B435-3094-AA40-B564-41510C0E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6C00A-BFA0-5640-9E76-A2C87BC9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9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3C81-B368-9249-B9F7-B7AC5612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106A2-99DB-4749-9436-1BFA106D4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8DE3-27D3-3C46-8EE0-8C800896C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0D10-1963-CC44-A6DF-1A2E700C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E147-E2B6-4A47-BBB6-F1D9750E53BC}" type="datetime1">
              <a:rPr lang="en-GB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B2708-08C1-9C49-A28A-E5EB9519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80035-6575-9545-B81C-45A218D3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E9A08-ED18-8D4E-BC31-1F9013D1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7FD93-4CB7-BE40-860C-0A73E6185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65649-972F-2446-9DA0-A0265220F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AB9B-7459-E84E-A347-1E07900A45AD}" type="datetime1">
              <a:rPr lang="en-GB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4455C-0F87-874B-91DF-C8FDDA377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4677B-ED89-9B4D-AE6F-72F55F85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52743-96EC-6B43-9652-BC3B542B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0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inf.ed.ac.uk/infweb/admin/policies/academic-misconduc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student-counsell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inf.ed.ac.uk/infweb/student-services/ito/students/year1/student-support" TargetMode="External"/><Relationship Id="rId4" Type="http://schemas.openxmlformats.org/officeDocument/2006/relationships/hyperlink" Target="https://www.ed.ac.uk/student-disability-servi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puting.help.inf.ed.ac.uk/new-taught-students" TargetMode="External"/><Relationship Id="rId4" Type="http://schemas.openxmlformats.org/officeDocument/2006/relationships/hyperlink" Target="https://www.ed.ac.uk/information-services/help-consultancy/it-hel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3.jpg"/><Relationship Id="rId5" Type="http://schemas.openxmlformats.org/officeDocument/2006/relationships/image" Target="../media/image8.jpg"/><Relationship Id="rId10" Type="http://schemas.openxmlformats.org/officeDocument/2006/relationships/image" Target="../media/image12.jpg"/><Relationship Id="rId4" Type="http://schemas.openxmlformats.org/officeDocument/2006/relationships/image" Target="../media/image7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students/new-students/ready-university/top-6-tasks/student-ca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ed.ac.uk/student-systems/support-guidance/students/matricul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homepages.inf.ed.ac.uk/hshimoda/info4vu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puting.help.inf.ed.ac.uk/" TargetMode="External"/><Relationship Id="rId5" Type="http://schemas.openxmlformats.org/officeDocument/2006/relationships/hyperlink" Target="https://web.inf.ed.ac.uk/infweb/student-services/ito/students/student-support" TargetMode="External"/><Relationship Id="rId4" Type="http://schemas.openxmlformats.org/officeDocument/2006/relationships/hyperlink" Target="https://www.ed.ac.uk/student-systems/support-guidance/students/personal-tutor-channel/personal-tutor-tools-explain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news/covid-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accom.ed.ac.uk/covid-19/self-isol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rowser.ted.is.ed.ac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.inf.ed.ac.uk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browser.ted.is.ed.ac.uk/" TargetMode="External"/><Relationship Id="rId12" Type="http://schemas.openxmlformats.org/officeDocument/2006/relationships/hyperlink" Target="http://www.inf.ed.ac.uk/teaching/exam_paper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ed.ed.ac.uk/" TargetMode="External"/><Relationship Id="rId11" Type="http://schemas.openxmlformats.org/officeDocument/2006/relationships/hyperlink" Target="https://exampapers.ed.ac.uk/" TargetMode="External"/><Relationship Id="rId5" Type="http://schemas.openxmlformats.org/officeDocument/2006/relationships/hyperlink" Target="https://path.is.ed.ac.uk/" TargetMode="External"/><Relationship Id="rId10" Type="http://schemas.openxmlformats.org/officeDocument/2006/relationships/hyperlink" Target="https://www.ed.ac.uk/information-services/learning-technology/virtual-environments/learn/student/getting-started-student" TargetMode="External"/><Relationship Id="rId4" Type="http://schemas.openxmlformats.org/officeDocument/2006/relationships/hyperlink" Target="http://www.drps.ed.ac.uk/" TargetMode="External"/><Relationship Id="rId9" Type="http://schemas.openxmlformats.org/officeDocument/2006/relationships/hyperlink" Target="https://www.learn.ed.ac.u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FE18AE5-1AD1-7648-9AD6-9FB01F621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564" y="16461"/>
            <a:ext cx="2755900" cy="736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42105D-3922-1D49-96D9-69DC28B0C267}"/>
              </a:ext>
            </a:extLst>
          </p:cNvPr>
          <p:cNvSpPr/>
          <p:nvPr/>
        </p:nvSpPr>
        <p:spPr>
          <a:xfrm>
            <a:off x="1" y="753062"/>
            <a:ext cx="12191999" cy="6104938"/>
          </a:xfrm>
          <a:prstGeom prst="rect">
            <a:avLst/>
          </a:prstGeom>
          <a:blipFill dpi="0" rotWithShape="1">
            <a:blip r:embed="rId4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EE10F9-2717-2F40-8E4C-21571E416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249" y="1208996"/>
            <a:ext cx="9144000" cy="2677981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>
                <a:solidFill>
                  <a:srgbClr val="C00000"/>
                </a:solidFill>
                <a:latin typeface="CMSS17"/>
              </a:rPr>
              <a:t>Informatics Visiting Student Welcome Talk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/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</a:b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MSS12"/>
              </a:rPr>
              <a:t>Semester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B51B6C-A064-DA40-9BA9-EECAF9F9A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8485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Aurora Constantin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Hiroshi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Shimodaira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9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Academic misconduct – plagiarism </a:t>
            </a:r>
            <a:endParaRPr lang="en-GB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D5305A-7B81-E545-BD74-B59CE08F1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GB" dirty="0"/>
              <a:t>Read the </a:t>
            </a:r>
            <a:r>
              <a:rPr lang="en-GB" dirty="0">
                <a:hlinkClick r:id="rId4"/>
              </a:rPr>
              <a:t>Academic misconduct </a:t>
            </a:r>
            <a:r>
              <a:rPr lang="en-GB" dirty="0"/>
              <a:t>webpage carefully </a:t>
            </a:r>
          </a:p>
          <a:p>
            <a:pPr marL="0" indent="0">
              <a:buNone/>
            </a:pPr>
            <a:r>
              <a:rPr lang="en-GB" dirty="0"/>
              <a:t>	Plagiarism/collusion in coursework 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	Publication of solutions (e.g. program code) to coursework : The 	default is that students cannot do so. 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022F4-2072-2B42-B251-2E4A5D42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46475" algn="l"/>
              </a:tabLst>
            </a:pPr>
            <a:r>
              <a:rPr lang="en-GB" b="1" dirty="0">
                <a:solidFill>
                  <a:srgbClr val="C00000"/>
                </a:solidFill>
              </a:rPr>
              <a:t>Exams</a:t>
            </a:r>
            <a:r>
              <a:rPr lang="en-GB" dirty="0"/>
              <a:t> </a:t>
            </a:r>
            <a:endParaRPr lang="en-GB" dirty="0">
              <a:effectLst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D5305A-7B81-E545-BD74-B59CE08F1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GB" dirty="0"/>
              <a:t>Semester 1 examination diet:</a:t>
            </a:r>
            <a:br>
              <a:rPr lang="en-GB" dirty="0"/>
            </a:br>
            <a:r>
              <a:rPr lang="en-GB" dirty="0"/>
              <a:t>13 Dec. 2021 – 21 Dec. 2021 [TBC] (including Saturdays) </a:t>
            </a:r>
            <a:endParaRPr lang="en-GB" dirty="0">
              <a:effectLst/>
            </a:endParaRPr>
          </a:p>
          <a:p>
            <a:r>
              <a:rPr lang="en-GB" dirty="0"/>
              <a:t>Timetable publication date: (TBC - late October) </a:t>
            </a:r>
          </a:p>
          <a:p>
            <a:r>
              <a:rPr lang="en-GB" dirty="0"/>
              <a:t>You cannot request changes of your exam dates. </a:t>
            </a:r>
            <a:endParaRPr lang="en-GB" dirty="0">
              <a:effectLst/>
            </a:endParaRPr>
          </a:p>
          <a:p>
            <a:r>
              <a:rPr lang="en-GB" dirty="0"/>
              <a:t>You are fully responsible to make sure when and where your exams will be held. </a:t>
            </a:r>
            <a:endParaRPr lang="en-GB" dirty="0">
              <a:effectLst/>
            </a:endParaRPr>
          </a:p>
          <a:p>
            <a:r>
              <a:rPr lang="en-GB" dirty="0"/>
              <a:t>In case you (will) miss the exam, contact your PT asap. </a:t>
            </a:r>
            <a:endParaRPr lang="en-GB" dirty="0">
              <a:effectLst/>
            </a:endParaRPr>
          </a:p>
          <a:p>
            <a:r>
              <a:rPr lang="en-GB" dirty="0"/>
              <a:t>Resit exams (retesting) (for levels 7 and 8): August </a:t>
            </a:r>
          </a:p>
          <a:p>
            <a:pPr marL="0" indent="0">
              <a:buNone/>
            </a:pPr>
            <a:r>
              <a:rPr lang="en-GB" dirty="0"/>
              <a:t>	No overseas resits. 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2BED4-D69D-4545-9843-BB468762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46475" algn="l"/>
              </a:tabLst>
            </a:pPr>
            <a:r>
              <a:rPr lang="en-GB" b="1" dirty="0">
                <a:solidFill>
                  <a:srgbClr val="C00000"/>
                </a:solidFill>
              </a:rPr>
              <a:t>Support and advice  </a:t>
            </a:r>
            <a:endParaRPr lang="en-GB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D5305A-7B81-E545-BD74-B59CE08F1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GB" dirty="0"/>
              <a:t>Mental health 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C00000"/>
                </a:solidFill>
                <a:hlinkClick r:id="rId3"/>
              </a:rPr>
              <a:t>Student Counselling Service </a:t>
            </a:r>
            <a:endParaRPr lang="en-GB" dirty="0">
              <a:solidFill>
                <a:srgbClr val="C00000"/>
              </a:solidFill>
              <a:effectLst/>
            </a:endParaRPr>
          </a:p>
          <a:p>
            <a:r>
              <a:rPr lang="en-GB" dirty="0"/>
              <a:t>Disability 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C00000"/>
                </a:solidFill>
                <a:hlinkClick r:id="rId4"/>
              </a:rPr>
              <a:t>Student Disability Service </a:t>
            </a:r>
            <a:endParaRPr lang="en-GB" dirty="0">
              <a:solidFill>
                <a:srgbClr val="C00000"/>
              </a:solidFill>
              <a:effectLst/>
            </a:endParaRPr>
          </a:p>
          <a:p>
            <a:r>
              <a:rPr lang="en-GB" dirty="0"/>
              <a:t>Academic 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C00000"/>
                </a:solidFill>
                <a:hlinkClick r:id="rId5"/>
              </a:rPr>
              <a:t>Supporting your studies </a:t>
            </a:r>
            <a:endParaRPr lang="en-GB" dirty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r>
              <a:rPr lang="en-GB" dirty="0"/>
              <a:t>* Some links available from this page: </a:t>
            </a:r>
            <a:r>
              <a:rPr lang="en-GB" dirty="0">
                <a:solidFill>
                  <a:srgbClr val="C00000"/>
                </a:solidFill>
              </a:rPr>
              <a:t>http://</a:t>
            </a:r>
            <a:r>
              <a:rPr lang="en-GB" dirty="0" err="1">
                <a:solidFill>
                  <a:srgbClr val="C00000"/>
                </a:solidFill>
              </a:rPr>
              <a:t>homepages.inf.ed.ac.uk</a:t>
            </a:r>
            <a:r>
              <a:rPr lang="en-GB" dirty="0">
                <a:solidFill>
                  <a:srgbClr val="C00000"/>
                </a:solidFill>
              </a:rPr>
              <a:t>/</a:t>
            </a:r>
            <a:r>
              <a:rPr lang="en-GB" dirty="0" err="1">
                <a:solidFill>
                  <a:srgbClr val="C00000"/>
                </a:solidFill>
              </a:rPr>
              <a:t>hshimoda</a:t>
            </a:r>
            <a:r>
              <a:rPr lang="en-GB" dirty="0">
                <a:solidFill>
                  <a:srgbClr val="C00000"/>
                </a:solidFill>
              </a:rPr>
              <a:t>/info4vug.html </a:t>
            </a:r>
            <a:endParaRPr lang="en-GB" dirty="0">
              <a:solidFill>
                <a:srgbClr val="C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173057-F1AC-564C-814B-EBC58DA7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Computing support </a:t>
            </a:r>
            <a:endParaRPr lang="en-GB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D5305A-7B81-E545-BD74-B59CE08F1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GB" dirty="0"/>
              <a:t>Two computing accounts - one for </a:t>
            </a:r>
            <a:r>
              <a:rPr lang="en-GB" dirty="0" err="1"/>
              <a:t>UoE</a:t>
            </a:r>
            <a:r>
              <a:rPr lang="en-GB" dirty="0"/>
              <a:t>, the other for Informatics (DICE) 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UoE</a:t>
            </a:r>
            <a:r>
              <a:rPr lang="en-GB" dirty="0"/>
              <a:t> : </a:t>
            </a:r>
            <a:r>
              <a:rPr lang="en-GB" dirty="0" err="1"/>
              <a:t>MyEd</a:t>
            </a:r>
            <a:r>
              <a:rPr lang="en-GB" dirty="0"/>
              <a:t>, Learn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>
                <a:sym typeface="Wingdings" pitchFamily="2" charset="2"/>
                <a:hlinkClick r:id="rId4"/>
              </a:rPr>
              <a:t>IT and Computing Help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DICE: Informatics’ computing services, e.g. DICE 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		workstations, webpages </a:t>
            </a:r>
            <a:endParaRPr lang="en-GB" dirty="0">
              <a:effectLst/>
            </a:endParaRPr>
          </a:p>
          <a:p>
            <a:r>
              <a:rPr lang="en-GB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Information for new taught students </a:t>
            </a:r>
            <a:endParaRPr lang="en-GB" dirty="0">
              <a:solidFill>
                <a:schemeClr val="accent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7D479-94FF-4D4F-9A80-C37B266A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effectLst/>
              </a:rPr>
              <a:t>Finally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D5305A-7B81-E545-BD74-B59CE08F1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If you are not sure / if you need help,</a:t>
            </a:r>
            <a:br>
              <a:rPr lang="en-GB" dirty="0"/>
            </a:br>
            <a:r>
              <a:rPr lang="en-GB" dirty="0"/>
              <a:t>→ ask people (friends, PT, neighbours, etc). 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B3B3F-9389-C54D-8D50-1D199A44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lowchart: Document 4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97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3CC157-3628-3B48-BEAD-971F4619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894" y="4332334"/>
            <a:ext cx="3148308" cy="1904907"/>
          </a:xfrm>
          <a:prstGeom prst="rect">
            <a:avLst/>
          </a:prstGeom>
        </p:spPr>
      </p:pic>
      <p:pic>
        <p:nvPicPr>
          <p:cNvPr id="25" name="Picture 24" descr="A picture containing water, mountain, nature, castle&#10;&#10;Description automatically generated">
            <a:extLst>
              <a:ext uri="{FF2B5EF4-FFF2-40B4-BE49-F238E27FC236}">
                <a16:creationId xmlns:a16="http://schemas.microsoft.com/office/drawing/2014/main" id="{CCECF735-8A0F-A34E-9CDE-737C5CB2C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488" y="664029"/>
            <a:ext cx="2089150" cy="2089150"/>
          </a:xfrm>
          <a:prstGeom prst="rect">
            <a:avLst/>
          </a:prstGeom>
        </p:spPr>
      </p:pic>
      <p:pic>
        <p:nvPicPr>
          <p:cNvPr id="37" name="Picture 3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80052764-A857-3047-BF0B-1B0ACE919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719" y="655638"/>
            <a:ext cx="1657350" cy="2089150"/>
          </a:xfrm>
          <a:prstGeom prst="rect">
            <a:avLst/>
          </a:prstGeom>
        </p:spPr>
      </p:pic>
      <p:pic>
        <p:nvPicPr>
          <p:cNvPr id="39" name="Picture 38" descr="A picture containing sky, mountain, grass, water&#10;&#10;Description automatically generated">
            <a:extLst>
              <a:ext uri="{FF2B5EF4-FFF2-40B4-BE49-F238E27FC236}">
                <a16:creationId xmlns:a16="http://schemas.microsoft.com/office/drawing/2014/main" id="{304C016C-D31F-2F45-806F-5E503C2BE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2262" y="2991894"/>
            <a:ext cx="1476375" cy="1101725"/>
          </a:xfrm>
          <a:prstGeom prst="rect">
            <a:avLst/>
          </a:prstGeom>
        </p:spPr>
      </p:pic>
      <p:pic>
        <p:nvPicPr>
          <p:cNvPr id="9" name="Picture 8" descr="A picture containing building, outdoor, street, way&#10;&#10;Description automatically generated">
            <a:extLst>
              <a:ext uri="{FF2B5EF4-FFF2-40B4-BE49-F238E27FC236}">
                <a16:creationId xmlns:a16="http://schemas.microsoft.com/office/drawing/2014/main" id="{E358BEF4-F7E3-5F4D-9C5D-D9F24E597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2262" y="4257745"/>
            <a:ext cx="1476375" cy="922338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6939" y="0"/>
            <a:ext cx="2346007" cy="571501"/>
          </a:xfrm>
          <a:prstGeom prst="rect">
            <a:avLst/>
          </a:prstGeom>
        </p:spPr>
      </p:pic>
      <p:pic>
        <p:nvPicPr>
          <p:cNvPr id="27" name="Picture 26" descr="Boats docked at a pier&#10;&#10;Description automatically generated with low confidence">
            <a:extLst>
              <a:ext uri="{FF2B5EF4-FFF2-40B4-BE49-F238E27FC236}">
                <a16:creationId xmlns:a16="http://schemas.microsoft.com/office/drawing/2014/main" id="{68AB4252-8812-FB4A-9B7F-BAEBD6221F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2262" y="5322754"/>
            <a:ext cx="1476375" cy="935038"/>
          </a:xfrm>
          <a:prstGeom prst="rect">
            <a:avLst/>
          </a:prstGeom>
        </p:spPr>
      </p:pic>
      <p:pic>
        <p:nvPicPr>
          <p:cNvPr id="6" name="Content Placeholder 5" descr="A river running through a city&#10;&#10;Description automatically generated with low confidence">
            <a:extLst>
              <a:ext uri="{FF2B5EF4-FFF2-40B4-BE49-F238E27FC236}">
                <a16:creationId xmlns:a16="http://schemas.microsoft.com/office/drawing/2014/main" id="{02DA7EA7-4702-974B-9E2F-8A10D1EEB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l="2384" b="2875"/>
          <a:stretch/>
        </p:blipFill>
        <p:spPr>
          <a:xfrm>
            <a:off x="723480" y="4205136"/>
            <a:ext cx="3492321" cy="205265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Enjoy your stay in Edinburgh and Scotland!</a:t>
            </a:r>
            <a:endParaRPr lang="en-US" sz="32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6735F5-D1DA-6E4E-A5B2-958BCD64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0CF52743-96EC-6B43-9652-BC3B542BD6F2}" type="slidenum">
              <a:rPr lang="en-US"/>
              <a:pPr algn="l"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45" name="Picture 44" descr="A picture containing sky, outdoor, building, street&#10;&#10;Description automatically generated">
            <a:extLst>
              <a:ext uri="{FF2B5EF4-FFF2-40B4-BE49-F238E27FC236}">
                <a16:creationId xmlns:a16="http://schemas.microsoft.com/office/drawing/2014/main" id="{62CBF9B4-2A02-284D-8EC5-EEE1171755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3894" y="2981846"/>
            <a:ext cx="6096175" cy="1101725"/>
          </a:xfrm>
          <a:prstGeom prst="rect">
            <a:avLst/>
          </a:prstGeom>
        </p:spPr>
      </p:pic>
      <p:pic>
        <p:nvPicPr>
          <p:cNvPr id="48" name="Picture 47" descr="A large stone castle&#10;&#10;Description automatically generated with low confidence">
            <a:extLst>
              <a:ext uri="{FF2B5EF4-FFF2-40B4-BE49-F238E27FC236}">
                <a16:creationId xmlns:a16="http://schemas.microsoft.com/office/drawing/2014/main" id="{BC820E47-1B38-384D-A264-B65A16FD91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9887" y="4327772"/>
            <a:ext cx="2840182" cy="1891606"/>
          </a:xfrm>
          <a:prstGeom prst="rect">
            <a:avLst/>
          </a:prstGeom>
        </p:spPr>
      </p:pic>
      <p:pic>
        <p:nvPicPr>
          <p:cNvPr id="51" name="Picture 50" descr="A picture containing building, outdoor, city&#10;&#10;Description automatically generated">
            <a:extLst>
              <a:ext uri="{FF2B5EF4-FFF2-40B4-BE49-F238E27FC236}">
                <a16:creationId xmlns:a16="http://schemas.microsoft.com/office/drawing/2014/main" id="{4BFEF027-C446-B441-B02D-7B2F6A916B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6000" y="664029"/>
            <a:ext cx="3715641" cy="2080759"/>
          </a:xfrm>
          <a:prstGeom prst="rect">
            <a:avLst/>
          </a:prstGeom>
        </p:spPr>
      </p:pic>
      <p:pic>
        <p:nvPicPr>
          <p:cNvPr id="53" name="Picture 52" descr="A picture containing grass, outdoor, bird, water&#10;&#10;Description automatically generated">
            <a:extLst>
              <a:ext uri="{FF2B5EF4-FFF2-40B4-BE49-F238E27FC236}">
                <a16:creationId xmlns:a16="http://schemas.microsoft.com/office/drawing/2014/main" id="{1E80F966-7A15-504A-980C-7A2CADCAB5B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10619"/>
          <a:stretch/>
        </p:blipFill>
        <p:spPr>
          <a:xfrm flipH="1">
            <a:off x="2699701" y="2991895"/>
            <a:ext cx="1515010" cy="11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 picture containing floor, building, colonnade&#10;&#10;Description automatically generated">
            <a:extLst>
              <a:ext uri="{FF2B5EF4-FFF2-40B4-BE49-F238E27FC236}">
                <a16:creationId xmlns:a16="http://schemas.microsoft.com/office/drawing/2014/main" id="{FACB1FA2-10FD-AC48-A91B-8F45BDA9A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9" r="30357" b="-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6" name="Picture 15" descr="A picture containing sky, building, outdoor, city&#10;&#10;Description automatically generated">
            <a:extLst>
              <a:ext uri="{FF2B5EF4-FFF2-40B4-BE49-F238E27FC236}">
                <a16:creationId xmlns:a16="http://schemas.microsoft.com/office/drawing/2014/main" id="{B8E277FE-AFED-6644-AEA1-40097AC62F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3" r="20015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2" name="Picture 51" descr="A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E24D0698-3AB8-8349-9B3C-ABF5A04715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570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04" name="Freeform: Shape 10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6" name="Freeform: Shape 10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F6FA9-3567-4B4C-B228-2B74DBF6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C00000"/>
                </a:solidFill>
              </a:rPr>
              <a:t>Content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C7780-522C-5B42-BF49-AB07D7CF2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US" sz="2000"/>
              <a:t>General information</a:t>
            </a:r>
          </a:p>
          <a:p>
            <a:r>
              <a:rPr lang="en-US" sz="2000"/>
              <a:t>New normality</a:t>
            </a:r>
          </a:p>
          <a:p>
            <a:r>
              <a:rPr lang="en-US" sz="2000"/>
              <a:t>Courses</a:t>
            </a:r>
          </a:p>
          <a:p>
            <a:r>
              <a:rPr lang="en-US" sz="2000"/>
              <a:t>Academic misconduct</a:t>
            </a:r>
          </a:p>
          <a:p>
            <a:r>
              <a:rPr lang="en-US" sz="2000"/>
              <a:t>Exams</a:t>
            </a:r>
          </a:p>
          <a:p>
            <a:r>
              <a:rPr lang="en-US" sz="2000"/>
              <a:t>Support and Advice</a:t>
            </a:r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136C8-3A91-A541-86D6-FC12A147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622" y="6356350"/>
            <a:ext cx="15473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CF52743-96EC-6B43-9652-BC3B542BD6F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4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General information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8085-5CBB-C849-B121-6449EFA58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University card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(remember your PIN) </a:t>
            </a:r>
            <a:endParaRPr lang="en-GB" dirty="0">
              <a:effectLst/>
            </a:endParaRPr>
          </a:p>
          <a:p>
            <a:r>
              <a:rPr lang="en-GB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Matriculation</a:t>
            </a:r>
            <a:r>
              <a:rPr lang="en-GB" dirty="0">
                <a:solidFill>
                  <a:schemeClr val="accent1"/>
                </a:solidFill>
              </a:rPr>
              <a:t>: </a:t>
            </a:r>
            <a:r>
              <a:rPr lang="en-GB" dirty="0"/>
              <a:t>Online registration via </a:t>
            </a:r>
            <a:r>
              <a:rPr lang="en-GB" dirty="0" err="1"/>
              <a:t>MyEd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	        Attendance confirmation by your Personal Tutor (PT)</a:t>
            </a:r>
            <a:endParaRPr lang="en-GB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120B4-7B86-F347-AFD3-55E6E1F7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General information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677D3C-ACA5-5943-8E47-AA0299A81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2496" cy="43513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Contact points: 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>
                <a:hlinkClick r:id="rId4"/>
              </a:rPr>
              <a:t>Personal Tutor (PT):</a:t>
            </a:r>
            <a:r>
              <a:rPr lang="en-GB" b="1" dirty="0"/>
              <a:t> </a:t>
            </a:r>
            <a:r>
              <a:rPr lang="en-GB" dirty="0"/>
              <a:t>attendance confirmation, course registration, 					study related issues/problems</a:t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>
                <a:hlinkClick r:id="rId5"/>
              </a:rPr>
              <a:t>Informatics Student Support (ISS):</a:t>
            </a:r>
            <a:r>
              <a:rPr lang="en-GB" b="1" dirty="0"/>
              <a:t> </a:t>
            </a:r>
            <a:r>
              <a:rPr lang="en-GB" dirty="0"/>
              <a:t>student welfare </a:t>
            </a:r>
          </a:p>
          <a:p>
            <a:pPr marL="0" indent="0">
              <a:buNone/>
            </a:pPr>
            <a:r>
              <a:rPr lang="en-GB" dirty="0"/>
              <a:t>	[Karen Davidson, Lisa Branney, Sophie Mills, in Informatics Teaching 	Office (ITO), Appleton Tower, Room 6.15 (level 6)]: 	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>
                <a:hlinkClick r:id="rId6"/>
              </a:rPr>
              <a:t>Computing 	Support </a:t>
            </a:r>
            <a:r>
              <a:rPr lang="en-GB" dirty="0"/>
              <a:t>(Support request form) </a:t>
            </a:r>
            <a:endParaRPr lang="en-GB" dirty="0">
              <a:effectLst/>
            </a:endParaRPr>
          </a:p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Collection of useful links: 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7"/>
              </a:rPr>
              <a:t>http://homepages.inf.ed.ac.uk/hshimoda/info4vug.html</a:t>
            </a:r>
            <a:endParaRPr lang="en-GB" dirty="0"/>
          </a:p>
          <a:p>
            <a:pPr marL="0" indent="0">
              <a:buNone/>
            </a:pP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3244C4-019D-404E-B156-E5B6EC4F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New normality </a:t>
            </a:r>
            <a:endParaRPr lang="en-GB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8085-5CBB-C849-B121-6449EFA58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Meetings with your PT</a:t>
            </a:r>
            <a:r>
              <a:rPr lang="en-GB" dirty="0"/>
              <a:t> will be held in-person by default – but they may be remotely</a:t>
            </a:r>
            <a:endParaRPr lang="en-GB" dirty="0">
              <a:effectLst/>
            </a:endParaRPr>
          </a:p>
          <a:p>
            <a:r>
              <a:rPr lang="en-GB" b="1" dirty="0"/>
              <a:t>Lectures, labs, tutorials</a:t>
            </a:r>
            <a:r>
              <a:rPr lang="en-GB" dirty="0"/>
              <a:t> may be held 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	remotely or in-person, </a:t>
            </a:r>
          </a:p>
          <a:p>
            <a:pPr marL="0" indent="0">
              <a:buNone/>
            </a:pPr>
            <a:r>
              <a:rPr lang="en-GB" dirty="0"/>
              <a:t>	live / off-line </a:t>
            </a:r>
            <a:endParaRPr lang="en-GB" dirty="0">
              <a:effectLst/>
            </a:endParaRPr>
          </a:p>
          <a:p>
            <a:r>
              <a:rPr lang="en-GB" b="1" dirty="0"/>
              <a:t>Timetables</a:t>
            </a:r>
            <a:r>
              <a:rPr lang="en-GB" dirty="0"/>
              <a:t> may change for updates and corrections - please check your timetable regularly. </a:t>
            </a:r>
          </a:p>
          <a:p>
            <a:r>
              <a:rPr lang="en-GB" dirty="0">
                <a:solidFill>
                  <a:srgbClr val="C00000"/>
                </a:solidFill>
                <a:hlinkClick r:id="rId3"/>
              </a:rPr>
              <a:t>Covid-19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and </a:t>
            </a:r>
            <a:r>
              <a:rPr lang="en-GB" dirty="0">
                <a:solidFill>
                  <a:srgbClr val="C00000"/>
                </a:solidFill>
                <a:hlinkClick r:id="rId4"/>
              </a:rPr>
              <a:t>self-isolation</a:t>
            </a:r>
            <a:endParaRPr lang="en-GB" dirty="0">
              <a:solidFill>
                <a:srgbClr val="C00000"/>
              </a:solidFill>
            </a:endParaRPr>
          </a:p>
          <a:p>
            <a:endParaRPr lang="en-GB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83501-DDB1-9F4F-99ED-17305B10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5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Course registration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8085-5CBB-C849-B121-6449EFA5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2496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PT handles your course registration/amendments. </a:t>
            </a:r>
          </a:p>
          <a:p>
            <a:r>
              <a:rPr lang="en-GB" dirty="0"/>
              <a:t>Meet with your PT to discuss course choices. </a:t>
            </a:r>
            <a:endParaRPr lang="en-GB" dirty="0">
              <a:effectLst/>
            </a:endParaRPr>
          </a:p>
          <a:p>
            <a:r>
              <a:rPr lang="en-GB" dirty="0"/>
              <a:t>Course registration need to be finalised in Week 2 (by Friday 01 October at the latest.).</a:t>
            </a:r>
            <a:br>
              <a:rPr lang="en-GB" dirty="0"/>
            </a:br>
            <a:r>
              <a:rPr lang="en-GB" dirty="0"/>
              <a:t>(</a:t>
            </a:r>
            <a:r>
              <a:rPr lang="en-GB" b="1" dirty="0"/>
              <a:t>NB:</a:t>
            </a:r>
            <a:r>
              <a:rPr lang="en-GB" dirty="0"/>
              <a:t> </a:t>
            </a:r>
            <a:r>
              <a:rPr lang="en-GB" i="1" dirty="0">
                <a:solidFill>
                  <a:srgbClr val="C00000"/>
                </a:solidFill>
              </a:rPr>
              <a:t>other schools may have earlier deadline and course quota</a:t>
            </a:r>
            <a:r>
              <a:rPr lang="en-GB" dirty="0"/>
              <a:t>) </a:t>
            </a:r>
            <a:endParaRPr lang="en-GB" dirty="0">
              <a:effectLst/>
            </a:endParaRPr>
          </a:p>
          <a:p>
            <a:r>
              <a:rPr lang="en-GB" dirty="0"/>
              <a:t>Make sure that your courses do not clash with each other on timetable. → timetabling tool: </a:t>
            </a:r>
            <a:r>
              <a:rPr lang="en-GB" dirty="0">
                <a:hlinkClick r:id="rId2"/>
              </a:rPr>
              <a:t>Timetable Browser </a:t>
            </a:r>
            <a:endParaRPr lang="en-GB" dirty="0">
              <a:effectLst/>
            </a:endParaRPr>
          </a:p>
          <a:p>
            <a:r>
              <a:rPr lang="en-GB" dirty="0"/>
              <a:t>You are fully responsible for making sure of what courses you have been enrolled on on your </a:t>
            </a:r>
            <a:r>
              <a:rPr lang="en-GB" dirty="0" err="1"/>
              <a:t>MyEd</a:t>
            </a:r>
            <a:r>
              <a:rPr lang="en-GB" dirty="0"/>
              <a:t> web page. </a:t>
            </a:r>
            <a:endParaRPr lang="en-GB" dirty="0">
              <a:effectLst/>
            </a:endParaRPr>
          </a:p>
          <a:p>
            <a:r>
              <a:rPr lang="en-GB" dirty="0"/>
              <a:t>Visiting students normally take 60 credit points in a semester. Two third of credit points should be taken within CSE. </a:t>
            </a:r>
            <a:endParaRPr lang="en-GB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66375-A5BB-D143-95DC-6E6DF9E3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Courses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8085-5CBB-C849-B121-6449EFA5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148"/>
            <a:ext cx="11222496" cy="5021211"/>
          </a:xfrm>
        </p:spPr>
        <p:txBody>
          <a:bodyPr>
            <a:normAutofit/>
          </a:bodyPr>
          <a:lstStyle/>
          <a:p>
            <a:r>
              <a:rPr lang="en-GB" dirty="0"/>
              <a:t>Course levels:</a:t>
            </a:r>
            <a:br>
              <a:rPr lang="en-GB" dirty="0"/>
            </a:br>
            <a:r>
              <a:rPr lang="en-GB" dirty="0"/>
              <a:t>Level 8 (e.g., INFR08025) for UG1 &amp; UG2, Level 9 for UG3, Level 10 for UG3 &amp; UG4, Level 11 for UG4 &amp; MSc</a:t>
            </a:r>
            <a:br>
              <a:rPr lang="en-GB" dirty="0"/>
            </a:br>
            <a:r>
              <a:rPr lang="en-GB" dirty="0"/>
              <a:t>Note: </a:t>
            </a:r>
            <a:r>
              <a:rPr lang="en-GB" i="1" dirty="0"/>
              <a:t>Taking advanced courses will require approval. </a:t>
            </a:r>
            <a:endParaRPr lang="en-GB" i="1" dirty="0">
              <a:effectLst/>
            </a:endParaRPr>
          </a:p>
          <a:p>
            <a:r>
              <a:rPr lang="en-GB" dirty="0"/>
              <a:t>Each course normally has 2 lectures every week. </a:t>
            </a:r>
            <a:endParaRPr lang="en-GB" dirty="0">
              <a:effectLst/>
            </a:endParaRPr>
          </a:p>
          <a:p>
            <a:r>
              <a:rPr lang="en-GB" dirty="0"/>
              <a:t>Some courses may have tutorials and lab sessions. Signing-up for tutorial/lab via Learn</a:t>
            </a:r>
            <a:br>
              <a:rPr lang="en-GB" dirty="0"/>
            </a:br>
            <a:r>
              <a:rPr lang="en-GB" dirty="0"/>
              <a:t>NB: attendance will be monitored </a:t>
            </a:r>
          </a:p>
          <a:p>
            <a:r>
              <a:rPr lang="en-GB" dirty="0"/>
              <a:t>Semester 1 schedule: 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47EA278-1E07-C74A-88A7-4EAEFCFDD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20628"/>
              </p:ext>
            </p:extLst>
          </p:nvPr>
        </p:nvGraphicFramePr>
        <p:xfrm>
          <a:off x="2385448" y="5527839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215582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440221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205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20 - 24 Sep 2021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Week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Lectures start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5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 Nov – 3 Dec 2021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Week 11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Lectures end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8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13-21 December 2021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Exams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1077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1834A-35D9-3348-82E0-FD95AB78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Courses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D5305A-7B81-E545-BD74-B59CE08F1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GB" sz="2200" b="1" dirty="0"/>
              <a:t>Web pages</a:t>
            </a:r>
            <a:r>
              <a:rPr lang="en-GB" sz="2200" dirty="0"/>
              <a:t> maintained by </a:t>
            </a:r>
            <a:endParaRPr lang="en-GB" sz="2200" dirty="0">
              <a:effectLst/>
            </a:endParaRPr>
          </a:p>
          <a:p>
            <a:pPr lvl="1"/>
            <a:r>
              <a:rPr lang="en-GB" sz="2200" dirty="0"/>
              <a:t>University: </a:t>
            </a:r>
            <a:endParaRPr lang="en-GB" sz="2200" dirty="0">
              <a:effectLst/>
            </a:endParaRPr>
          </a:p>
          <a:p>
            <a:pPr marL="914400" lvl="2" indent="0">
              <a:buNone/>
            </a:pPr>
            <a:r>
              <a:rPr lang="en-GB" sz="2200" b="1" dirty="0">
                <a:hlinkClick r:id="rId4"/>
              </a:rPr>
              <a:t>DRPS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b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Path</a:t>
            </a:r>
            <a:r>
              <a:rPr lang="en-GB" sz="2200" b="1" dirty="0">
                <a:solidFill>
                  <a:schemeClr val="accent1"/>
                </a:solidFill>
              </a:rPr>
              <a:t> </a:t>
            </a:r>
            <a:r>
              <a:rPr lang="en-GB" sz="2200" dirty="0"/>
              <a:t>(for course choice) via </a:t>
            </a:r>
            <a:r>
              <a:rPr lang="en-GB" sz="2200" b="1" dirty="0">
                <a:hlinkClick r:id="rId6"/>
              </a:rPr>
              <a:t>MyEd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b="1" dirty="0">
                <a:hlinkClick r:id="rId7"/>
              </a:rPr>
              <a:t>Course timetables</a:t>
            </a:r>
            <a:endParaRPr lang="en-GB" sz="2200" b="1" dirty="0">
              <a:effectLst/>
            </a:endParaRPr>
          </a:p>
          <a:p>
            <a:r>
              <a:rPr lang="en-GB" sz="2200" b="1" dirty="0"/>
              <a:t>School</a:t>
            </a:r>
            <a:r>
              <a:rPr lang="en-GB" sz="2200" dirty="0"/>
              <a:t>: 	</a:t>
            </a:r>
            <a:r>
              <a:rPr lang="en-GB" sz="2200" b="1" dirty="0">
                <a:hlinkClick r:id="rId8"/>
              </a:rPr>
              <a:t>Course list </a:t>
            </a:r>
            <a:endParaRPr lang="en-GB" sz="2200" b="1" dirty="0">
              <a:effectLst/>
            </a:endParaRPr>
          </a:p>
          <a:p>
            <a:r>
              <a:rPr lang="en-GB" sz="2200" b="1" dirty="0"/>
              <a:t>Course lecturers</a:t>
            </a:r>
            <a:r>
              <a:rPr lang="en-GB" sz="2200" dirty="0"/>
              <a:t>:   Course web pages</a:t>
            </a:r>
            <a:br>
              <a:rPr lang="en-GB" sz="2200" dirty="0"/>
            </a:br>
            <a:r>
              <a:rPr lang="en-GB" sz="2200" dirty="0"/>
              <a:t>		       - </a:t>
            </a:r>
            <a:r>
              <a:rPr lang="en-GB" sz="2200" b="1" dirty="0">
                <a:hlinkClick r:id="rId9"/>
              </a:rPr>
              <a:t>Learn</a:t>
            </a:r>
            <a:r>
              <a:rPr lang="en-GB" sz="2200" b="1" dirty="0"/>
              <a:t> </a:t>
            </a:r>
            <a:r>
              <a:rPr lang="en-GB" sz="2200" dirty="0"/>
              <a:t>(</a:t>
            </a:r>
            <a:r>
              <a:rPr lang="en-GB" sz="2200" dirty="0">
                <a:hlinkClick r:id="rId10"/>
              </a:rPr>
              <a:t>get familiar with Learn</a:t>
            </a:r>
            <a:r>
              <a:rPr lang="en-GB" sz="2200" dirty="0"/>
              <a:t>) via </a:t>
            </a:r>
            <a:r>
              <a:rPr lang="en-GB" sz="2200" b="1" dirty="0">
                <a:hlinkClick r:id="rId6"/>
              </a:rPr>
              <a:t>MyE</a:t>
            </a:r>
            <a:r>
              <a:rPr lang="en-GB" sz="2200" dirty="0">
                <a:hlinkClick r:id="rId6"/>
              </a:rPr>
              <a:t>d</a:t>
            </a:r>
            <a:r>
              <a:rPr lang="en-GB" sz="2200" dirty="0"/>
              <a:t> (course enrolment required) </a:t>
            </a:r>
          </a:p>
          <a:p>
            <a:r>
              <a:rPr lang="en-GB" sz="2200" b="1" dirty="0"/>
              <a:t>Venues</a:t>
            </a:r>
            <a:r>
              <a:rPr lang="en-GB" sz="2200" dirty="0"/>
              <a:t>: Central area (George Square), King’s Buildings, etc </a:t>
            </a:r>
            <a:endParaRPr lang="en-GB" sz="2200" dirty="0">
              <a:effectLst/>
            </a:endParaRPr>
          </a:p>
          <a:p>
            <a:r>
              <a:rPr lang="en-GB" sz="2200" b="1" dirty="0"/>
              <a:t>Past exam papers </a:t>
            </a:r>
            <a:r>
              <a:rPr lang="en-GB" sz="2200" dirty="0"/>
              <a:t>(useful to get ideas) </a:t>
            </a:r>
            <a:endParaRPr lang="en-GB" sz="2200" dirty="0">
              <a:effectLst/>
            </a:endParaRPr>
          </a:p>
          <a:p>
            <a:pPr marL="0" indent="0">
              <a:buNone/>
            </a:pPr>
            <a:r>
              <a:rPr lang="en-GB" sz="2200" dirty="0"/>
              <a:t>	</a:t>
            </a:r>
            <a:r>
              <a:rPr lang="en-GB" sz="2200" b="1" dirty="0">
                <a:hlinkClick r:id="rId11"/>
              </a:rPr>
              <a:t>University archive 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/>
              <a:t>	</a:t>
            </a:r>
            <a:r>
              <a:rPr lang="en-GB" sz="2200" b="1" dirty="0">
                <a:hlinkClick r:id="rId12"/>
              </a:rPr>
              <a:t>School archive </a:t>
            </a:r>
            <a:endParaRPr lang="en-GB" sz="2200" b="1" dirty="0">
              <a:effectLst/>
            </a:endParaRP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A3B14-E402-094D-ABF9-733B075F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B51B-C206-1140-84C1-77CF8929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Late coursework &amp; extension requests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32C96-5191-CF4B-86FA-EBE7A74B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796" y="11164"/>
            <a:ext cx="2755900" cy="7366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D5305A-7B81-E545-BD74-B59CE08F1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GB" b="1" dirty="0"/>
              <a:t>Late coursework</a:t>
            </a:r>
            <a:r>
              <a:rPr lang="en-GB" dirty="0"/>
              <a:t>: deducted by </a:t>
            </a:r>
            <a:r>
              <a:rPr lang="en-GB" b="1" i="1" dirty="0"/>
              <a:t>5% points for every calendar day </a:t>
            </a:r>
            <a:r>
              <a:rPr lang="en-GB" dirty="0"/>
              <a:t>up to a maximum of 7 days and given </a:t>
            </a:r>
            <a:r>
              <a:rPr lang="en-GB" b="1" i="1" dirty="0"/>
              <a:t>zero marks after that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NB: </a:t>
            </a:r>
            <a:r>
              <a:rPr lang="en-GB" dirty="0"/>
              <a:t>some courses have </a:t>
            </a:r>
            <a:r>
              <a:rPr lang="en-GB" i="1" dirty="0">
                <a:solidFill>
                  <a:srgbClr val="C00000"/>
                </a:solidFill>
              </a:rPr>
              <a:t>0-tolerance late submission policy </a:t>
            </a:r>
          </a:p>
          <a:p>
            <a:pPr marL="0" indent="0">
              <a:buNone/>
            </a:pPr>
            <a:endParaRPr lang="en-GB" sz="2400" b="1" i="1" dirty="0">
              <a:solidFill>
                <a:srgbClr val="C00000"/>
              </a:solidFill>
              <a:effectLst/>
            </a:endParaRPr>
          </a:p>
          <a:p>
            <a:r>
              <a:rPr lang="en-GB" b="1" dirty="0"/>
              <a:t>Requesting an extension </a:t>
            </a:r>
            <a:r>
              <a:rPr lang="en-GB" dirty="0"/>
              <a:t>if you have a good reason (e.g. significant illness, serious personal problems) 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	Contact your PT for advice. 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/>
              <a:t>	Contact the Informatics Student Support.</a:t>
            </a:r>
            <a:br>
              <a:rPr lang="en-GB" dirty="0"/>
            </a:br>
            <a:r>
              <a:rPr lang="en-GB" dirty="0"/>
              <a:t>	</a:t>
            </a:r>
            <a:r>
              <a:rPr lang="en-GB" i="1" dirty="0">
                <a:solidFill>
                  <a:srgbClr val="C00000"/>
                </a:solidFill>
              </a:rPr>
              <a:t>Do not ask the course lecturer for an extension. </a:t>
            </a:r>
            <a:endParaRPr lang="en-GB" i="1" dirty="0">
              <a:solidFill>
                <a:srgbClr val="C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5363A-7CF1-B54C-B941-CA90640F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2743-96EC-6B43-9652-BC3B542BD6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982</Words>
  <Application>Microsoft Office PowerPoint</Application>
  <PresentationFormat>Widescreen</PresentationFormat>
  <Paragraphs>131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CMSS12</vt:lpstr>
      <vt:lpstr>CMSS17</vt:lpstr>
      <vt:lpstr>Wingdings</vt:lpstr>
      <vt:lpstr>Office Theme</vt:lpstr>
      <vt:lpstr>Informatics Visiting Student Welcome Talk  Semester 1</vt:lpstr>
      <vt:lpstr>Content</vt:lpstr>
      <vt:lpstr>General information</vt:lpstr>
      <vt:lpstr>General information</vt:lpstr>
      <vt:lpstr>New normality </vt:lpstr>
      <vt:lpstr>Course registration  </vt:lpstr>
      <vt:lpstr>Courses</vt:lpstr>
      <vt:lpstr>Courses</vt:lpstr>
      <vt:lpstr>Late coursework &amp; extension requests</vt:lpstr>
      <vt:lpstr>Academic misconduct – plagiarism </vt:lpstr>
      <vt:lpstr>Exams </vt:lpstr>
      <vt:lpstr>Support and advice  </vt:lpstr>
      <vt:lpstr>Computing support </vt:lpstr>
      <vt:lpstr>Finally</vt:lpstr>
      <vt:lpstr>Enjoy your stay in Edinburgh and Scotland!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Informatics Visiting Student Welcome Talk  Semester 1</dc:title>
  <dc:creator>CONSTANTIN Aurora</dc:creator>
  <cp:lastModifiedBy>BAIN Michelle</cp:lastModifiedBy>
  <cp:revision>4</cp:revision>
  <dcterms:created xsi:type="dcterms:W3CDTF">2021-09-12T18:52:59Z</dcterms:created>
  <dcterms:modified xsi:type="dcterms:W3CDTF">2021-09-16T10:34:27Z</dcterms:modified>
</cp:coreProperties>
</file>